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7" r:id="rId1"/>
  </p:sldMasterIdLst>
  <p:notesMasterIdLst>
    <p:notesMasterId r:id="rId48"/>
  </p:notesMasterIdLst>
  <p:handoutMasterIdLst>
    <p:handoutMasterId r:id="rId49"/>
  </p:handoutMasterIdLst>
  <p:sldIdLst>
    <p:sldId id="417" r:id="rId2"/>
    <p:sldId id="385" r:id="rId3"/>
    <p:sldId id="402" r:id="rId4"/>
    <p:sldId id="401" r:id="rId5"/>
    <p:sldId id="403" r:id="rId6"/>
    <p:sldId id="257" r:id="rId7"/>
    <p:sldId id="283" r:id="rId8"/>
    <p:sldId id="419" r:id="rId9"/>
    <p:sldId id="362" r:id="rId10"/>
    <p:sldId id="293" r:id="rId11"/>
    <p:sldId id="420" r:id="rId12"/>
    <p:sldId id="301" r:id="rId13"/>
    <p:sldId id="365" r:id="rId14"/>
    <p:sldId id="364" r:id="rId15"/>
    <p:sldId id="411" r:id="rId16"/>
    <p:sldId id="421" r:id="rId17"/>
    <p:sldId id="433" r:id="rId18"/>
    <p:sldId id="434" r:id="rId19"/>
    <p:sldId id="435" r:id="rId20"/>
    <p:sldId id="436" r:id="rId21"/>
    <p:sldId id="279" r:id="rId22"/>
    <p:sldId id="346" r:id="rId23"/>
    <p:sldId id="345" r:id="rId24"/>
    <p:sldId id="286" r:id="rId25"/>
    <p:sldId id="422" r:id="rId26"/>
    <p:sldId id="424" r:id="rId27"/>
    <p:sldId id="423" r:id="rId28"/>
    <p:sldId id="428" r:id="rId29"/>
    <p:sldId id="379" r:id="rId30"/>
    <p:sldId id="413" r:id="rId31"/>
    <p:sldId id="425" r:id="rId32"/>
    <p:sldId id="348" r:id="rId33"/>
    <p:sldId id="429" r:id="rId34"/>
    <p:sldId id="306" r:id="rId35"/>
    <p:sldId id="372" r:id="rId36"/>
    <p:sldId id="289" r:id="rId37"/>
    <p:sldId id="426" r:id="rId38"/>
    <p:sldId id="430" r:id="rId39"/>
    <p:sldId id="431" r:id="rId40"/>
    <p:sldId id="427" r:id="rId41"/>
    <p:sldId id="373" r:id="rId42"/>
    <p:sldId id="412" r:id="rId43"/>
    <p:sldId id="396" r:id="rId44"/>
    <p:sldId id="359" r:id="rId45"/>
    <p:sldId id="292" r:id="rId46"/>
    <p:sldId id="268" r:id="rId4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Szwamber" initials="KS" lastIdx="6" clrIdx="0">
    <p:extLst>
      <p:ext uri="{19B8F6BF-5375-455C-9EA6-DF929625EA0E}">
        <p15:presenceInfo xmlns:p15="http://schemas.microsoft.com/office/powerpoint/2012/main" userId="S-1-5-21-4261465372-4078632022-1165479254-1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3F1"/>
    <a:srgbClr val="FAE2E5"/>
    <a:srgbClr val="F3BBC3"/>
    <a:srgbClr val="E04E63"/>
    <a:srgbClr val="BEA9D3"/>
    <a:srgbClr val="008750"/>
    <a:srgbClr val="FFFFFF"/>
    <a:srgbClr val="EEE9F3"/>
    <a:srgbClr val="33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33" autoAdjust="0"/>
  </p:normalViewPr>
  <p:slideViewPr>
    <p:cSldViewPr>
      <p:cViewPr varScale="1">
        <p:scale>
          <a:sx n="103" d="100"/>
          <a:sy n="103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1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60710812627868E-2"/>
          <c:y val="9.7301472389344307E-2"/>
          <c:w val="0.92040287769112517"/>
          <c:h val="0.67013407702193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74678871907352E-3"/>
                  <c:y val="-6.539967781357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7B-4545-A931-8D001B44EBE2}"/>
                </c:ext>
              </c:extLst>
            </c:dLbl>
            <c:dLbl>
              <c:idx val="1"/>
              <c:layout>
                <c:manualLayout>
                  <c:x val="1.5716754303524341E-2"/>
                  <c:y val="-4.004855941932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7B-4545-A931-8D001B44EBE2}"/>
                </c:ext>
              </c:extLst>
            </c:dLbl>
            <c:dLbl>
              <c:idx val="2"/>
              <c:layout>
                <c:manualLayout>
                  <c:x val="1.4172474637638311E-2"/>
                  <c:y val="-4.188377217346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7B-4545-A931-8D001B44E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wiek przedprodukcyjny 0-17 lat</c:v>
                </c:pt>
                <c:pt idx="1">
                  <c:v>wiek produkcyjny                    18-64 lata mężczyźni                                        18-59 kobiety</c:v>
                </c:pt>
                <c:pt idx="2">
                  <c:v>wiek poprodukcyjny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18612</c:v>
                </c:pt>
                <c:pt idx="1">
                  <c:v>65585</c:v>
                </c:pt>
                <c:pt idx="2">
                  <c:v>29370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B-4545-A931-8D001B44EBE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620855430062433E-2"/>
                  <c:y val="-3.453140364171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7B-4545-A931-8D001B44EBE2}"/>
                </c:ext>
              </c:extLst>
            </c:dLbl>
            <c:dLbl>
              <c:idx val="1"/>
              <c:layout>
                <c:manualLayout>
                  <c:x val="3.1494550212739725E-2"/>
                  <c:y val="-7.0450505499388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7B-4545-A931-8D001B44EBE2}"/>
                </c:ext>
              </c:extLst>
            </c:dLbl>
            <c:dLbl>
              <c:idx val="2"/>
              <c:layout>
                <c:manualLayout>
                  <c:x val="3.8576592441127988E-2"/>
                  <c:y val="-3.1245833796244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7B-4545-A931-8D001B44E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wiek przedprodukcyjny 0-17 lat</c:v>
                </c:pt>
                <c:pt idx="1">
                  <c:v>wiek produkcyjny                    18-64 lata mężczyźni                                        18-59 kobiety</c:v>
                </c:pt>
                <c:pt idx="2">
                  <c:v>wiek poprodukcyjny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8973</c:v>
                </c:pt>
                <c:pt idx="1">
                  <c:v>30888</c:v>
                </c:pt>
                <c:pt idx="2">
                  <c:v>19595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B-4545-A931-8D001B44EBE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075418315399791E-2"/>
                  <c:y val="-4.233526291440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7B-4545-A931-8D001B44EBE2}"/>
                </c:ext>
              </c:extLst>
            </c:dLbl>
            <c:dLbl>
              <c:idx val="1"/>
              <c:layout>
                <c:manualLayout>
                  <c:x val="7.0435209529098722E-2"/>
                  <c:y val="-4.138304699146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7B-4545-A931-8D001B44EBE2}"/>
                </c:ext>
              </c:extLst>
            </c:dLbl>
            <c:dLbl>
              <c:idx val="2"/>
              <c:layout>
                <c:manualLayout>
                  <c:x val="4.2365306285984186E-2"/>
                  <c:y val="-2.74624578750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7B-4545-A931-8D001B44E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wiek przedprodukcyjny 0-17 lat</c:v>
                </c:pt>
                <c:pt idx="1">
                  <c:v>wiek produkcyjny                    18-64 lata mężczyźni                                        18-59 kobiety</c:v>
                </c:pt>
                <c:pt idx="2">
                  <c:v>wiek poprodukcyjny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9639</c:v>
                </c:pt>
                <c:pt idx="1">
                  <c:v>34697</c:v>
                </c:pt>
                <c:pt idx="2">
                  <c:v>9775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B-4545-A931-8D001B44E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691712"/>
        <c:axId val="609693352"/>
        <c:axId val="0"/>
      </c:bar3DChart>
      <c:catAx>
        <c:axId val="6096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609693352"/>
        <c:crosses val="autoZero"/>
        <c:auto val="1"/>
        <c:lblAlgn val="ctr"/>
        <c:lblOffset val="100"/>
        <c:noMultiLvlLbl val="0"/>
      </c:catAx>
      <c:valAx>
        <c:axId val="60969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96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13892908492842E-2"/>
          <c:y val="0.10533227320526301"/>
          <c:w val="0.87552283275791198"/>
          <c:h val="0.65068711687911973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6">
                  <a:lumMod val="90000"/>
                </a:schemeClr>
              </a:solidFill>
              <a:round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0820045118961543E-2"/>
                  <c:y val="-5.5535496055993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9-4E20-B315-E9E0CF372F84}"/>
                </c:ext>
              </c:extLst>
            </c:dLbl>
            <c:dLbl>
              <c:idx val="1"/>
              <c:layout>
                <c:manualLayout>
                  <c:x val="-2.4017407192515404E-2"/>
                  <c:y val="-4.9835593316142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9-4E20-B315-E9E0CF372F84}"/>
                </c:ext>
              </c:extLst>
            </c:dLbl>
            <c:dLbl>
              <c:idx val="2"/>
              <c:layout>
                <c:manualLayout>
                  <c:x val="-2.7418726155738524E-2"/>
                  <c:y val="-4.5276402037200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9-4E20-B315-E9E0CF372F84}"/>
                </c:ext>
              </c:extLst>
            </c:dLbl>
            <c:dLbl>
              <c:idx val="3"/>
              <c:layout>
                <c:manualLayout>
                  <c:x val="-3.0612244897959211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9-4E20-B315-E9E0CF372F84}"/>
                </c:ext>
              </c:extLst>
            </c:dLbl>
            <c:dLbl>
              <c:idx val="4"/>
              <c:layout>
                <c:manualLayout>
                  <c:x val="-3.4013605442177096E-2"/>
                  <c:y val="-3.908794788273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9-4E20-B315-E9E0CF372F84}"/>
                </c:ext>
              </c:extLst>
            </c:dLbl>
            <c:dLbl>
              <c:idx val="5"/>
              <c:layout>
                <c:manualLayout>
                  <c:x val="-1.7006802721088437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9-4E20-B315-E9E0CF372F84}"/>
                </c:ext>
              </c:extLst>
            </c:dLbl>
            <c:dLbl>
              <c:idx val="6"/>
              <c:layout>
                <c:manualLayout>
                  <c:x val="-3.0612244897959211E-2"/>
                  <c:y val="-4.16938110749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99-4E20-B315-E9E0CF372F84}"/>
                </c:ext>
              </c:extLst>
            </c:dLbl>
            <c:dLbl>
              <c:idx val="7"/>
              <c:layout>
                <c:manualLayout>
                  <c:x val="-2.5510204081632647E-2"/>
                  <c:y val="-3.908794788273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99-4E20-B315-E9E0CF372F84}"/>
                </c:ext>
              </c:extLst>
            </c:dLbl>
            <c:dLbl>
              <c:idx val="8"/>
              <c:layout>
                <c:manualLayout>
                  <c:x val="-2.7210884353741478E-2"/>
                  <c:y val="-4.6905537459283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9-4E20-B315-E9E0CF372F84}"/>
                </c:ext>
              </c:extLst>
            </c:dLbl>
            <c:dLbl>
              <c:idx val="9"/>
              <c:layout>
                <c:manualLayout>
                  <c:x val="-3.061224489795921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99-4E20-B315-E9E0CF372F84}"/>
                </c:ext>
              </c:extLst>
            </c:dLbl>
            <c:dLbl>
              <c:idx val="10"/>
              <c:layout>
                <c:manualLayout>
                  <c:x val="-3.2312925170068035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99-4E20-B315-E9E0CF372F84}"/>
                </c:ext>
              </c:extLst>
            </c:dLbl>
            <c:dLbl>
              <c:idx val="11"/>
              <c:layout>
                <c:manualLayout>
                  <c:x val="-1.7006802721088437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99-4E20-B315-E9E0CF372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13.9</c:v>
                </c:pt>
                <c:pt idx="1">
                  <c:v>13.7</c:v>
                </c:pt>
                <c:pt idx="2">
                  <c:v>13</c:v>
                </c:pt>
                <c:pt idx="3">
                  <c:v>12.5</c:v>
                </c:pt>
                <c:pt idx="4">
                  <c:v>12.2</c:v>
                </c:pt>
                <c:pt idx="5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499-4E20-B315-E9E0CF372F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ln w="34925" cap="rnd">
              <a:solidFill>
                <a:schemeClr val="accent5">
                  <a:lumMod val="90000"/>
                </a:schemeClr>
              </a:solidFill>
              <a:round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0816326530612533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99-4E20-B315-E9E0CF372F84}"/>
                </c:ext>
              </c:extLst>
            </c:dLbl>
            <c:dLbl>
              <c:idx val="1"/>
              <c:layout>
                <c:manualLayout>
                  <c:x val="-3.5714285714285712E-2"/>
                  <c:y val="-4.429967426710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99-4E20-B315-E9E0CF372F84}"/>
                </c:ext>
              </c:extLst>
            </c:dLbl>
            <c:dLbl>
              <c:idx val="2"/>
              <c:layout>
                <c:manualLayout>
                  <c:x val="-3.7414965986395099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99-4E20-B315-E9E0CF372F84}"/>
                </c:ext>
              </c:extLst>
            </c:dLbl>
            <c:dLbl>
              <c:idx val="3"/>
              <c:layout>
                <c:manualLayout>
                  <c:x val="-4.0816326530612533E-2"/>
                  <c:y val="-4.16938110749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99-4E20-B315-E9E0CF372F84}"/>
                </c:ext>
              </c:extLst>
            </c:dLbl>
            <c:dLbl>
              <c:idx val="4"/>
              <c:layout>
                <c:manualLayout>
                  <c:x val="-4.2517006802722135E-2"/>
                  <c:y val="-3.9087947882736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99-4E20-B315-E9E0CF372F84}"/>
                </c:ext>
              </c:extLst>
            </c:dLbl>
            <c:dLbl>
              <c:idx val="5"/>
              <c:layout>
                <c:manualLayout>
                  <c:x val="-3.5714285714285712E-2"/>
                  <c:y val="-4.9511400651465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99-4E20-B315-E9E0CF372F84}"/>
                </c:ext>
              </c:extLst>
            </c:dLbl>
            <c:dLbl>
              <c:idx val="6"/>
              <c:layout>
                <c:manualLayout>
                  <c:x val="-3.911564625850341E-2"/>
                  <c:y val="-4.429967426710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99-4E20-B315-E9E0CF372F84}"/>
                </c:ext>
              </c:extLst>
            </c:dLbl>
            <c:dLbl>
              <c:idx val="7"/>
              <c:layout>
                <c:manualLayout>
                  <c:x val="-3.4013605442177096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99-4E20-B315-E9E0CF372F84}"/>
                </c:ext>
              </c:extLst>
            </c:dLbl>
            <c:dLbl>
              <c:idx val="8"/>
              <c:layout>
                <c:manualLayout>
                  <c:x val="-3.5714285714285712E-2"/>
                  <c:y val="-4.429967426710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99-4E20-B315-E9E0CF372F84}"/>
                </c:ext>
              </c:extLst>
            </c:dLbl>
            <c:dLbl>
              <c:idx val="9"/>
              <c:layout>
                <c:manualLayout>
                  <c:x val="-3.91156462585034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99-4E20-B315-E9E0CF372F84}"/>
                </c:ext>
              </c:extLst>
            </c:dLbl>
            <c:dLbl>
              <c:idx val="10"/>
              <c:layout>
                <c:manualLayout>
                  <c:x val="-4.2517006802722135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99-4E20-B315-E9E0CF372F84}"/>
                </c:ext>
              </c:extLst>
            </c:dLbl>
            <c:dLbl>
              <c:idx val="11"/>
              <c:layout>
                <c:manualLayout>
                  <c:x val="-6.8028550002676991E-3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499-4E20-B315-E9E0CF372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14.2</c:v>
                </c:pt>
                <c:pt idx="1">
                  <c:v>14.3</c:v>
                </c:pt>
                <c:pt idx="2">
                  <c:v>14.3</c:v>
                </c:pt>
                <c:pt idx="3">
                  <c:v>13.6</c:v>
                </c:pt>
                <c:pt idx="4">
                  <c:v>13.3</c:v>
                </c:pt>
                <c:pt idx="5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499-4E20-B315-E9E0CF37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583424"/>
        <c:axId val="158683520"/>
      </c:lineChart>
      <c:catAx>
        <c:axId val="1585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683520"/>
        <c:crosses val="autoZero"/>
        <c:auto val="1"/>
        <c:lblAlgn val="ctr"/>
        <c:lblOffset val="100"/>
        <c:noMultiLvlLbl val="0"/>
      </c:catAx>
      <c:valAx>
        <c:axId val="1586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58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38229268833969182"/>
          <c:y val="0.91364434166184261"/>
          <c:w val="0.22944315509243368"/>
          <c:h val="8.0167262117074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6281712933369E-2"/>
          <c:y val="8.8505194275063981E-2"/>
          <c:w val="0.8869419383171262"/>
          <c:h val="0.73084587823575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7C0-4C52-A4CB-0134703DA8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7C0-4C52-A4CB-0134703DA8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27C0-4C52-A4CB-0134703DA8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27C0-4C52-A4CB-0134703DA8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C0-4C52-A4CB-0134703DA8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C0-4C52-A4CB-0134703DA8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C0-4C52-A4CB-0134703DA8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C0-4C52-A4CB-0134703DA8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C0-4C52-A4CB-0134703DA8DC}"/>
                </c:ext>
              </c:extLst>
            </c:dLbl>
            <c:spPr>
              <a:solidFill>
                <a:srgbClr val="F2F2F2"/>
              </a:solidFill>
              <a:ln>
                <a:solidFill>
                  <a:srgbClr val="171616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podjęcie pracy niesubsydiowanej                - 962 osoby</c:v>
                </c:pt>
                <c:pt idx="1">
                  <c:v>niepotwierdzenie gotowości do pracy - 496 osoby</c:v>
                </c:pt>
                <c:pt idx="2">
                  <c:v>inne (emerytura, renta, odmowa,                               nauka - 474 osoby</c:v>
                </c:pt>
                <c:pt idx="3">
                  <c:v>podjęcie pracy subsydiowanej                 - 169 osoby</c:v>
                </c:pt>
                <c:pt idx="4">
                  <c:v>udział w aktywnych formach                        -161 osoby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0.42499999999999999</c:v>
                </c:pt>
                <c:pt idx="1">
                  <c:v>0.219</c:v>
                </c:pt>
                <c:pt idx="2">
                  <c:v>0.20899999999999999</c:v>
                </c:pt>
                <c:pt idx="3">
                  <c:v>7.4999999999999997E-2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C0-4C52-A4CB-0134703DA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6291520"/>
        <c:axId val="656293160"/>
      </c:barChart>
      <c:catAx>
        <c:axId val="6562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656293160"/>
        <c:crosses val="autoZero"/>
        <c:auto val="1"/>
        <c:lblAlgn val="ctr"/>
        <c:lblOffset val="100"/>
        <c:noMultiLvlLbl val="0"/>
      </c:catAx>
      <c:valAx>
        <c:axId val="65629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62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05327230789869E-2"/>
          <c:y val="7.0654125833409812E-2"/>
          <c:w val="0.91369898899114221"/>
          <c:h val="0.78401830890985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D8E-4357-9F91-8B4C618BCF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D8E-4357-9F91-8B4C618BCFB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D8E-4357-9F91-8B4C618BCFB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  <a:ln>
                <a:noFill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D8E-4357-9F91-8B4C618BCF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45,1%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8E-4357-9F91-8B4C618BCF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8E-4357-9F91-8B4C618BCF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D8E-4357-9F91-8B4C618BCF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8E-4357-9F91-8B4C618BCF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8E-4357-9F91-8B4C618BCFB1}"/>
                </c:ext>
              </c:extLst>
            </c:dLbl>
            <c:spPr>
              <a:solidFill>
                <a:srgbClr val="F2F2F2"/>
              </a:solidFill>
              <a:ln>
                <a:solidFill>
                  <a:srgbClr val="171616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podjęcie pracy niesubsydiowanej               - 725 osoby</c:v>
                </c:pt>
                <c:pt idx="1">
                  <c:v>niepotwierdzenie gotowości do pracy - 317 osoby</c:v>
                </c:pt>
                <c:pt idx="2">
                  <c:v>inne (emerytura, renta, odmowa, nauka - 296 osoby</c:v>
                </c:pt>
                <c:pt idx="3">
                  <c:v>udział w aktywnych formach                         - 179 osoby</c:v>
                </c:pt>
                <c:pt idx="4">
                  <c:v>podjęcie pracy subsydiowanej            - 90 osób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0.45100000000000001</c:v>
                </c:pt>
                <c:pt idx="1">
                  <c:v>0.19700000000000001</c:v>
                </c:pt>
                <c:pt idx="2">
                  <c:v>0.184</c:v>
                </c:pt>
                <c:pt idx="3">
                  <c:v>0.111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8E-4357-9F91-8B4C618BC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3940224"/>
        <c:axId val="483941864"/>
      </c:barChart>
      <c:catAx>
        <c:axId val="4839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83941864"/>
        <c:crosses val="autoZero"/>
        <c:auto val="1"/>
        <c:lblAlgn val="ctr"/>
        <c:lblOffset val="100"/>
        <c:noMultiLvlLbl val="0"/>
      </c:catAx>
      <c:valAx>
        <c:axId val="48394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394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350385128754677"/>
          <c:y val="9.1122185254270002E-2"/>
          <c:w val="0.58303532941882574"/>
          <c:h val="0.8878760175708790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E5CD3E-BB7F-4B10-A941-850CEA0AA415}" type="VALUE">
                      <a:rPr lang="en-US" smtClean="0"/>
                      <a:pPr/>
                      <a:t>[WARTOŚĆ]</a:t>
                    </a:fld>
                    <a:r>
                      <a:rPr lang="en-US"/>
                      <a:t> (</a:t>
                    </a:r>
                    <a:r>
                      <a:rPr lang="en-US" sz="1600"/>
                      <a:t>10,6%)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7F-461E-8AEE-82190896C8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E12DB5-713C-41C4-8140-851B1B129426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13,1%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7E6-4568-B8EE-96F3998E20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7E23F3-D78B-4611-BC36-9AE28D3716FF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15,2%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57E6-4568-B8EE-96F3998E20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9A409C-BF72-4788-8E80-B1654EEE0CE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20,5%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57E6-4568-B8EE-96F3998E20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95101E-F36E-483A-A3DA-8216CD058E63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28,9%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57E6-4568-B8EE-96F3998E20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72C3BD-CFFE-4DC0-B3C6-90263A9F479D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35,6%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7E6-4568-B8EE-96F3998E20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91C6196-B0B8-45E7-954A-4FAF7B85D888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45,1%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E6-4568-B8EE-96F3998E20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F5F6DF-CCCE-4C62-BCFC-78FA385D74CE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 (</a:t>
                    </a:r>
                    <a:r>
                      <a:rPr lang="en-US" sz="1400" dirty="0"/>
                      <a:t>53,1%)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7E6-4568-B8EE-96F3998E20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C31C804-621E-4007-B885-8419D634A3AE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7E6-4568-B8EE-96F3998E2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niepełnosprawni</c:v>
                </c:pt>
                <c:pt idx="1">
                  <c:v>posiadające co najmniej 1 dziecko do 6 roku życia</c:v>
                </c:pt>
                <c:pt idx="2">
                  <c:v>z prawem do zasiłku</c:v>
                </c:pt>
                <c:pt idx="3">
                  <c:v>do 30 roku życia</c:v>
                </c:pt>
                <c:pt idx="4">
                  <c:v>powyżej 50 roku życia</c:v>
                </c:pt>
                <c:pt idx="5">
                  <c:v>bez kwalifikacji zawodowych</c:v>
                </c:pt>
                <c:pt idx="6">
                  <c:v>długotrwale bezrobotni</c:v>
                </c:pt>
                <c:pt idx="7">
                  <c:v>kobiety</c:v>
                </c:pt>
                <c:pt idx="8">
                  <c:v>ogółem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278</c:v>
                </c:pt>
                <c:pt idx="1">
                  <c:v>344</c:v>
                </c:pt>
                <c:pt idx="2">
                  <c:v>397</c:v>
                </c:pt>
                <c:pt idx="3">
                  <c:v>537</c:v>
                </c:pt>
                <c:pt idx="4">
                  <c:v>756</c:v>
                </c:pt>
                <c:pt idx="5">
                  <c:v>932</c:v>
                </c:pt>
                <c:pt idx="6">
                  <c:v>1181</c:v>
                </c:pt>
                <c:pt idx="7">
                  <c:v>1390</c:v>
                </c:pt>
                <c:pt idx="8">
                  <c:v>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6-4568-B8EE-96F3998E20C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B3031E-E1F6-4F21-AF17-8FF6F91FE898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600" dirty="0"/>
                      <a:t>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7F-461E-8AEE-82190896C8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603491-07F6-4A85-8EF8-6AA635741B9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14,7%)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57E6-4568-B8EE-96F3998E20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50D144-A2FC-4DE9-B94F-E09E1F0A2AC7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14,9%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7E6-4568-B8EE-96F3998E20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B36D38-725B-499E-A8F8-C4C5D827FFCB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20,2%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57E6-4568-B8EE-96F3998E20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0D6FA6-1CAF-4596-B9F6-FEF0E78F9E1D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29,6%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E6-4568-B8EE-96F3998E20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C68BA9-1E27-4B01-B4AB-3FBAF200E9F1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34,8%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7E6-4568-B8EE-96F3998E20C7}"/>
                </c:ext>
              </c:extLst>
            </c:dLbl>
            <c:dLbl>
              <c:idx val="6"/>
              <c:layout>
                <c:manualLayout>
                  <c:x val="1.1425716927188382E-2"/>
                  <c:y val="0"/>
                </c:manualLayout>
              </c:layout>
              <c:tx>
                <c:rich>
                  <a:bodyPr/>
                  <a:lstStyle/>
                  <a:p>
                    <a:fld id="{A87D6611-9CC3-4193-ABAC-ECCE85080AE1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47,5%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7E6-4568-B8EE-96F3998E20C7}"/>
                </c:ext>
              </c:extLst>
            </c:dLbl>
            <c:dLbl>
              <c:idx val="7"/>
              <c:layout>
                <c:manualLayout>
                  <c:x val="2.1423219238478217E-2"/>
                  <c:y val="0"/>
                </c:manualLayout>
              </c:layout>
              <c:tx>
                <c:rich>
                  <a:bodyPr/>
                  <a:lstStyle/>
                  <a:p>
                    <a:fld id="{A1FEF54A-07B4-49FD-957B-7E0609C23E37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55%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7E6-4568-B8EE-96F3998E20C7}"/>
                </c:ext>
              </c:extLst>
            </c:dLbl>
            <c:dLbl>
              <c:idx val="8"/>
              <c:layout>
                <c:manualLayout>
                  <c:x val="1.7138575390782573E-2"/>
                  <c:y val="-2.4087884742316533E-3"/>
                </c:manualLayout>
              </c:layout>
              <c:tx>
                <c:rich>
                  <a:bodyPr/>
                  <a:lstStyle/>
                  <a:p>
                    <a:fld id="{E387BC23-B3F2-49C4-9589-6215BCE26B2B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7E6-4568-B8EE-96F3998E2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niepełnosprawni</c:v>
                </c:pt>
                <c:pt idx="1">
                  <c:v>posiadające co najmniej 1 dziecko do 6 roku życia</c:v>
                </c:pt>
                <c:pt idx="2">
                  <c:v>z prawem do zasiłku</c:v>
                </c:pt>
                <c:pt idx="3">
                  <c:v>do 30 roku życia</c:v>
                </c:pt>
                <c:pt idx="4">
                  <c:v>powyżej 50 roku życia</c:v>
                </c:pt>
                <c:pt idx="5">
                  <c:v>bez kwalifikacji zawodowych</c:v>
                </c:pt>
                <c:pt idx="6">
                  <c:v>długotrwale bezrobotni</c:v>
                </c:pt>
                <c:pt idx="7">
                  <c:v>kobiety</c:v>
                </c:pt>
                <c:pt idx="8">
                  <c:v>ogółem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280</c:v>
                </c:pt>
                <c:pt idx="1">
                  <c:v>374</c:v>
                </c:pt>
                <c:pt idx="2">
                  <c:v>379</c:v>
                </c:pt>
                <c:pt idx="3">
                  <c:v>515</c:v>
                </c:pt>
                <c:pt idx="4">
                  <c:v>752</c:v>
                </c:pt>
                <c:pt idx="5">
                  <c:v>885</c:v>
                </c:pt>
                <c:pt idx="6">
                  <c:v>1209</c:v>
                </c:pt>
                <c:pt idx="7">
                  <c:v>1398</c:v>
                </c:pt>
                <c:pt idx="8">
                  <c:v>2544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6-4568-B8EE-96F3998E2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335369232"/>
        <c:axId val="335364192"/>
        <c:axId val="0"/>
      </c:bar3DChart>
      <c:catAx>
        <c:axId val="33536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35364192"/>
        <c:crosses val="autoZero"/>
        <c:auto val="1"/>
        <c:lblAlgn val="ctr"/>
        <c:lblOffset val="100"/>
        <c:noMultiLvlLbl val="0"/>
      </c:catAx>
      <c:valAx>
        <c:axId val="335364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5369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54253768546688"/>
          <c:y val="3.909013764552477E-2"/>
          <c:w val="0.6147821787155312"/>
          <c:h val="5.870084743833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350385128754677"/>
          <c:y val="8.4307596598107867E-2"/>
          <c:w val="0.58303532941882574"/>
          <c:h val="0.8878760175708790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2DF3DF-A2BC-42D5-9000-9431DB36B544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600" dirty="0"/>
                      <a:t>6,9%)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09-4FA6-B34C-D42A0E95DA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E12DB5-713C-41C4-8140-851B1B129426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18,9%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7E6-4568-B8EE-96F3998E20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7E23F3-D78B-4611-BC36-9AE28D3716FF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16,5%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57E6-4568-B8EE-96F3998E20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9A409C-BF72-4788-8E80-B1654EEE0CE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24,6%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57E6-4568-B8EE-96F3998E20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95101E-F36E-483A-A3DA-8216CD058E63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25,8%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57E6-4568-B8EE-96F3998E20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272C3BD-CFFE-4DC0-B3C6-90263A9F479D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39,6%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7E6-4568-B8EE-96F3998E20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91C6196-B0B8-45E7-954A-4FAF7B85D888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57,2%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E6-4568-B8EE-96F3998E20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F5F6DF-CCCE-4C62-BCFC-78FA385D74CE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 (</a:t>
                    </a:r>
                    <a:r>
                      <a:rPr lang="en-US" sz="1400" dirty="0"/>
                      <a:t>58,4%)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7E6-4568-B8EE-96F3998E20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C31C804-621E-4007-B885-8419D634A3AE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7E6-4568-B8EE-96F3998E2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niepełnosprawni</c:v>
                </c:pt>
                <c:pt idx="1">
                  <c:v>posiadające co najmniej 1 dziecko do 6 roku życia</c:v>
                </c:pt>
                <c:pt idx="2">
                  <c:v>z prawem do zasiłku</c:v>
                </c:pt>
                <c:pt idx="3">
                  <c:v>do 30 roku życia</c:v>
                </c:pt>
                <c:pt idx="4">
                  <c:v>powyżej 50 roku życia</c:v>
                </c:pt>
                <c:pt idx="5">
                  <c:v>bez kwalifikacji zawodowych</c:v>
                </c:pt>
                <c:pt idx="6">
                  <c:v>długotrwale bezrobotni</c:v>
                </c:pt>
                <c:pt idx="7">
                  <c:v>kobiety</c:v>
                </c:pt>
                <c:pt idx="8">
                  <c:v>ogółem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162</c:v>
                </c:pt>
                <c:pt idx="1">
                  <c:v>447</c:v>
                </c:pt>
                <c:pt idx="2">
                  <c:v>389</c:v>
                </c:pt>
                <c:pt idx="3">
                  <c:v>581</c:v>
                </c:pt>
                <c:pt idx="4">
                  <c:v>609</c:v>
                </c:pt>
                <c:pt idx="5">
                  <c:v>935</c:v>
                </c:pt>
                <c:pt idx="6">
                  <c:v>1350</c:v>
                </c:pt>
                <c:pt idx="7">
                  <c:v>1378</c:v>
                </c:pt>
                <c:pt idx="8">
                  <c:v>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6-4568-B8EE-96F3998E20C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1E338C-3BBE-419F-8833-F4C165588246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600" dirty="0"/>
                      <a:t>6,4%)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09-4FA6-B34C-D42A0E95DA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603491-07F6-4A85-8EF8-6AA635741B9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21,4%)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57E6-4568-B8EE-96F3998E20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50D144-A2FC-4DE9-B94F-E09E1F0A2AC7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16,2%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7E6-4568-B8EE-96F3998E20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B36D38-725B-499E-A8F8-C4C5D827FFCB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24,2%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57E6-4568-B8EE-96F3998E20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0D6FA6-1CAF-4596-B9F6-FEF0E78F9E1D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27,4%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E6-4568-B8EE-96F3998E20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C68BA9-1E27-4B01-B4AB-3FBAF200E9F1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41%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7E6-4568-B8EE-96F3998E20C7}"/>
                </c:ext>
              </c:extLst>
            </c:dLbl>
            <c:dLbl>
              <c:idx val="6"/>
              <c:layout>
                <c:manualLayout>
                  <c:x val="1.1425716927188382E-2"/>
                  <c:y val="0"/>
                </c:manualLayout>
              </c:layout>
              <c:tx>
                <c:rich>
                  <a:bodyPr/>
                  <a:lstStyle/>
                  <a:p>
                    <a:fld id="{A87D6611-9CC3-4193-ABAC-ECCE85080AE1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60,2%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7E6-4568-B8EE-96F3998E20C7}"/>
                </c:ext>
              </c:extLst>
            </c:dLbl>
            <c:dLbl>
              <c:idx val="7"/>
              <c:layout>
                <c:manualLayout>
                  <c:x val="2.1423219238478217E-2"/>
                  <c:y val="0"/>
                </c:manualLayout>
              </c:layout>
              <c:tx>
                <c:rich>
                  <a:bodyPr/>
                  <a:lstStyle/>
                  <a:p>
                    <a:fld id="{A1FEF54A-07B4-49FD-957B-7E0609C23E37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(</a:t>
                    </a:r>
                    <a:r>
                      <a:rPr lang="en-US" sz="1400" dirty="0"/>
                      <a:t>60%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7E6-4568-B8EE-96F3998E20C7}"/>
                </c:ext>
              </c:extLst>
            </c:dLbl>
            <c:dLbl>
              <c:idx val="8"/>
              <c:layout>
                <c:manualLayout>
                  <c:x val="1.7138575390782573E-2"/>
                  <c:y val="-2.4087884742316533E-3"/>
                </c:manualLayout>
              </c:layout>
              <c:tx>
                <c:rich>
                  <a:bodyPr/>
                  <a:lstStyle/>
                  <a:p>
                    <a:fld id="{E387BC23-B3F2-49C4-9589-6215BCE26B2B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7E6-4568-B8EE-96F3998E2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niepełnosprawni</c:v>
                </c:pt>
                <c:pt idx="1">
                  <c:v>posiadające co najmniej 1 dziecko do 6 roku życia</c:v>
                </c:pt>
                <c:pt idx="2">
                  <c:v>z prawem do zasiłku</c:v>
                </c:pt>
                <c:pt idx="3">
                  <c:v>do 30 roku życia</c:v>
                </c:pt>
                <c:pt idx="4">
                  <c:v>powyżej 50 roku życia</c:v>
                </c:pt>
                <c:pt idx="5">
                  <c:v>bez kwalifikacji zawodowych</c:v>
                </c:pt>
                <c:pt idx="6">
                  <c:v>długotrwale bezrobotni</c:v>
                </c:pt>
                <c:pt idx="7">
                  <c:v>kobiety</c:v>
                </c:pt>
                <c:pt idx="8">
                  <c:v>ogółem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145</c:v>
                </c:pt>
                <c:pt idx="1">
                  <c:v>488</c:v>
                </c:pt>
                <c:pt idx="2">
                  <c:v>370</c:v>
                </c:pt>
                <c:pt idx="3">
                  <c:v>551</c:v>
                </c:pt>
                <c:pt idx="4">
                  <c:v>624</c:v>
                </c:pt>
                <c:pt idx="5">
                  <c:v>914</c:v>
                </c:pt>
                <c:pt idx="6">
                  <c:v>1373</c:v>
                </c:pt>
                <c:pt idx="7">
                  <c:v>1369</c:v>
                </c:pt>
                <c:pt idx="8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6-4568-B8EE-96F3998E2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335369232"/>
        <c:axId val="335364192"/>
        <c:axId val="0"/>
      </c:bar3DChart>
      <c:catAx>
        <c:axId val="33536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35364192"/>
        <c:crosses val="autoZero"/>
        <c:auto val="1"/>
        <c:lblAlgn val="ctr"/>
        <c:lblOffset val="100"/>
        <c:noMultiLvlLbl val="0"/>
      </c:catAx>
      <c:valAx>
        <c:axId val="335364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5369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0686607991411818"/>
          <c:y val="1.6324378456706295E-2"/>
          <c:w val="0.69190576797405279"/>
          <c:h val="5.870084743833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42705882921223E-2"/>
          <c:y val="3.1437234673455688E-2"/>
          <c:w val="0.94416361145057959"/>
          <c:h val="0.758050553068438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2.3537874322815357E-7"/>
                  <c:y val="4.2229071574206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264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86200779951004E-2"/>
                      <c:h val="0.118130262521691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9EE-4B3C-8306-1F0FA9AA77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00" dirty="0"/>
                      <a:t>608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9CC-43B6-AF78-134403B0784C}"/>
                </c:ext>
              </c:extLst>
            </c:dLbl>
            <c:dLbl>
              <c:idx val="2"/>
              <c:layout>
                <c:manualLayout>
                  <c:x val="1.4946550194987751E-3"/>
                  <c:y val="-1.9559642042902901E-7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624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9CC-43B6-AF78-134403B0784C}"/>
                </c:ext>
              </c:extLst>
            </c:dLbl>
            <c:dLbl>
              <c:idx val="3"/>
              <c:layout>
                <c:manualLayout>
                  <c:x val="2.9893100389975502E-3"/>
                  <c:y val="4.9681490788973373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464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9CC-43B6-AF78-134403B078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500" dirty="0"/>
                      <a:t>241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9CC-43B6-AF78-134403B078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500" dirty="0"/>
                      <a:t>160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9CC-43B6-AF78-134403B07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55-59</c:v>
                </c:pt>
                <c:pt idx="5">
                  <c:v>60 i więcej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264</c:v>
                </c:pt>
                <c:pt idx="1">
                  <c:v>608</c:v>
                </c:pt>
                <c:pt idx="2">
                  <c:v>624</c:v>
                </c:pt>
                <c:pt idx="3">
                  <c:v>464</c:v>
                </c:pt>
                <c:pt idx="4">
                  <c:v>241</c:v>
                </c:pt>
                <c:pt idx="5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A-46E3-8A92-C8F370A1304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55-59</c:v>
                </c:pt>
                <c:pt idx="5">
                  <c:v>60 i więcej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 formatCode="#,##0">
                  <c:v>254</c:v>
                </c:pt>
                <c:pt idx="1">
                  <c:v>599</c:v>
                </c:pt>
                <c:pt idx="2">
                  <c:v>593</c:v>
                </c:pt>
                <c:pt idx="3">
                  <c:v>412</c:v>
                </c:pt>
                <c:pt idx="4">
                  <c:v>256</c:v>
                </c:pt>
                <c:pt idx="5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A-45AD-8EA4-5B4BEAB8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89452288"/>
        <c:axId val="189361536"/>
      </c:barChart>
      <c:catAx>
        <c:axId val="1894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89361536"/>
        <c:crosses val="autoZero"/>
        <c:auto val="1"/>
        <c:lblAlgn val="ctr"/>
        <c:lblOffset val="100"/>
        <c:noMultiLvlLbl val="0"/>
      </c:catAx>
      <c:valAx>
        <c:axId val="1893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4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7650611284736485"/>
          <c:y val="0.86269053047313993"/>
          <c:w val="0.22858390130565207"/>
          <c:h val="5.2850935185605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06215643655932E-2"/>
          <c:y val="3.8194226406405726E-2"/>
          <c:w val="0.94739381574682702"/>
          <c:h val="0.7308996665426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5"/>
              <c:layout>
                <c:manualLayout>
                  <c:x val="-1.1054357856433313E-16"/>
                  <c:y val="-3.067292040014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8D-4EC3-813F-6974BADDD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do 1 roku</c:v>
                </c:pt>
                <c:pt idx="1">
                  <c:v>od 1 do 5 lat</c:v>
                </c:pt>
                <c:pt idx="2">
                  <c:v>od 5 do 10 lat</c:v>
                </c:pt>
                <c:pt idx="3">
                  <c:v>od 10 do 20 lat</c:v>
                </c:pt>
                <c:pt idx="4">
                  <c:v>od 20 do 30 lat</c:v>
                </c:pt>
                <c:pt idx="5">
                  <c:v>30 lat i więcej</c:v>
                </c:pt>
                <c:pt idx="6">
                  <c:v>bez stażu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504</c:v>
                </c:pt>
                <c:pt idx="1">
                  <c:v>683</c:v>
                </c:pt>
                <c:pt idx="2">
                  <c:v>378</c:v>
                </c:pt>
                <c:pt idx="3">
                  <c:v>353</c:v>
                </c:pt>
                <c:pt idx="4">
                  <c:v>144</c:v>
                </c:pt>
                <c:pt idx="5">
                  <c:v>41</c:v>
                </c:pt>
                <c:pt idx="6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A-46E3-8A92-C8F370A1304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5"/>
              <c:layout>
                <c:manualLayout>
                  <c:x val="-1.4077258272347708E-3"/>
                  <c:y val="-2.790390439709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C-41D5-9766-07FA2EB81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do 1 roku</c:v>
                </c:pt>
                <c:pt idx="1">
                  <c:v>od 1 do 5 lat</c:v>
                </c:pt>
                <c:pt idx="2">
                  <c:v>od 5 do 10 lat</c:v>
                </c:pt>
                <c:pt idx="3">
                  <c:v>od 10 do 20 lat</c:v>
                </c:pt>
                <c:pt idx="4">
                  <c:v>od 20 do 30 lat</c:v>
                </c:pt>
                <c:pt idx="5">
                  <c:v>30 lat i więcej</c:v>
                </c:pt>
                <c:pt idx="6">
                  <c:v>bez stażu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490</c:v>
                </c:pt>
                <c:pt idx="1">
                  <c:v>638</c:v>
                </c:pt>
                <c:pt idx="2">
                  <c:v>354</c:v>
                </c:pt>
                <c:pt idx="3">
                  <c:v>338</c:v>
                </c:pt>
                <c:pt idx="4">
                  <c:v>147</c:v>
                </c:pt>
                <c:pt idx="5">
                  <c:v>45</c:v>
                </c:pt>
                <c:pt idx="6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A-46E3-8A92-C8F370A13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89459456"/>
        <c:axId val="189362688"/>
      </c:barChart>
      <c:catAx>
        <c:axId val="1894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89362688"/>
        <c:crosses val="autoZero"/>
        <c:auto val="1"/>
        <c:lblAlgn val="ctr"/>
        <c:lblOffset val="100"/>
        <c:noMultiLvlLbl val="0"/>
      </c:catAx>
      <c:valAx>
        <c:axId val="189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4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1781029553221538"/>
          <c:y val="0.86821874864145532"/>
          <c:w val="0.1673941499377562"/>
          <c:h val="4.7217747410781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3692195120082E-2"/>
          <c:y val="1.7006212272710441E-2"/>
          <c:w val="0.94739381574682702"/>
          <c:h val="0.7320712436272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wyższe</c:v>
                </c:pt>
                <c:pt idx="1">
                  <c:v>policealne i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 i poniżej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143</c:v>
                </c:pt>
                <c:pt idx="1">
                  <c:v>369</c:v>
                </c:pt>
                <c:pt idx="2">
                  <c:v>296</c:v>
                </c:pt>
                <c:pt idx="3">
                  <c:v>684</c:v>
                </c:pt>
                <c:pt idx="4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A-46E3-8A92-C8F370A1304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wyższe</c:v>
                </c:pt>
                <c:pt idx="1">
                  <c:v>policealne i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 i poniżej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164</c:v>
                </c:pt>
                <c:pt idx="1">
                  <c:v>333</c:v>
                </c:pt>
                <c:pt idx="2">
                  <c:v>280</c:v>
                </c:pt>
                <c:pt idx="3">
                  <c:v>625</c:v>
                </c:pt>
                <c:pt idx="4">
                  <c:v>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A-46E3-8A92-C8F370A13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93240576"/>
        <c:axId val="189364992"/>
      </c:barChart>
      <c:catAx>
        <c:axId val="1932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89364992"/>
        <c:crosses val="autoZero"/>
        <c:auto val="1"/>
        <c:lblAlgn val="ctr"/>
        <c:lblOffset val="100"/>
        <c:noMultiLvlLbl val="0"/>
      </c:catAx>
      <c:valAx>
        <c:axId val="18936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24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2418632125166169"/>
          <c:y val="0.87324402226913056"/>
          <c:w val="0.33512392301238558"/>
          <c:h val="4.7120921749435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82406087110616E-2"/>
          <c:y val="1.7006212272710441E-2"/>
          <c:w val="0.94739381574682702"/>
          <c:h val="0.7467686846523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do 1 m-ca</c:v>
                </c:pt>
                <c:pt idx="1">
                  <c:v>od 1 do 3 miesięcy</c:v>
                </c:pt>
                <c:pt idx="2">
                  <c:v>od 3 do 6 miesięcy</c:v>
                </c:pt>
                <c:pt idx="3">
                  <c:v>od 6 do 12 miesięcy</c:v>
                </c:pt>
                <c:pt idx="4">
                  <c:v>od 12 do 24 miesięcy</c:v>
                </c:pt>
                <c:pt idx="5">
                  <c:v>powyżej 24 miesięcy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200</c:v>
                </c:pt>
                <c:pt idx="1">
                  <c:v>279</c:v>
                </c:pt>
                <c:pt idx="2">
                  <c:v>417</c:v>
                </c:pt>
                <c:pt idx="3">
                  <c:v>497</c:v>
                </c:pt>
                <c:pt idx="4">
                  <c:v>377</c:v>
                </c:pt>
                <c:pt idx="5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A-46E3-8A92-C8F370A1304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do 1 m-ca</c:v>
                </c:pt>
                <c:pt idx="1">
                  <c:v>od 1 do 3 miesięcy</c:v>
                </c:pt>
                <c:pt idx="2">
                  <c:v>od 3 do 6 miesięcy</c:v>
                </c:pt>
                <c:pt idx="3">
                  <c:v>od 6 do 12 miesięcy</c:v>
                </c:pt>
                <c:pt idx="4">
                  <c:v>od 12 do 24 miesięcy</c:v>
                </c:pt>
                <c:pt idx="5">
                  <c:v>powyżej 24 miesięcy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193</c:v>
                </c:pt>
                <c:pt idx="1">
                  <c:v>303</c:v>
                </c:pt>
                <c:pt idx="2">
                  <c:v>283</c:v>
                </c:pt>
                <c:pt idx="3">
                  <c:v>434</c:v>
                </c:pt>
                <c:pt idx="4">
                  <c:v>382</c:v>
                </c:pt>
                <c:pt idx="5">
                  <c:v>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A-46E3-8A92-C8F370A13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378816"/>
        <c:axId val="189555840"/>
      </c:barChart>
      <c:catAx>
        <c:axId val="19337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89555840"/>
        <c:crosses val="autoZero"/>
        <c:auto val="1"/>
        <c:lblAlgn val="ctr"/>
        <c:lblOffset val="100"/>
        <c:noMultiLvlLbl val="0"/>
      </c:catAx>
      <c:valAx>
        <c:axId val="1895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37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8202888754656E-2"/>
          <c:y val="0.19144208581859798"/>
          <c:w val="0.96239342560628161"/>
          <c:h val="0.4452558264692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1"/>
              <c:layout>
                <c:manualLayout>
                  <c:x val="-3.3678944719327101E-3"/>
                  <c:y val="2.091844319016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41-478A-ABF3-EC8ECDF4A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Arkusz1!$B$3:$B$4</c:f>
              <c:numCache>
                <c:formatCode>General</c:formatCode>
                <c:ptCount val="2"/>
                <c:pt idx="0">
                  <c:v>1172</c:v>
                </c:pt>
                <c:pt idx="1">
                  <c:v>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D-4F7B-BE0E-EDC6CF63A615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Oferty pracy niesubsydiowanej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Arkusz1!$C$3:$C$4</c:f>
              <c:numCache>
                <c:formatCode>General</c:formatCode>
                <c:ptCount val="2"/>
                <c:pt idx="0">
                  <c:v>564</c:v>
                </c:pt>
                <c:pt idx="1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D-4F7B-BE0E-EDC6CF63A615}"/>
            </c:ext>
          </c:extLst>
        </c:ser>
        <c:ser>
          <c:idx val="2"/>
          <c:order val="2"/>
          <c:tx>
            <c:strRef>
              <c:f>Arkusz1!$D$2</c:f>
              <c:strCache>
                <c:ptCount val="1"/>
                <c:pt idx="0">
                  <c:v>Oferty zatrudnienia subsydiowanego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Arkusz1!$D$3:$D$4</c:f>
              <c:numCache>
                <c:formatCode>General</c:formatCode>
                <c:ptCount val="2"/>
                <c:pt idx="0">
                  <c:v>383</c:v>
                </c:pt>
                <c:pt idx="1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D-4F7B-BE0E-EDC6CF63A615}"/>
            </c:ext>
          </c:extLst>
        </c:ser>
        <c:ser>
          <c:idx val="3"/>
          <c:order val="3"/>
          <c:tx>
            <c:strRef>
              <c:f>Arkusz1!$E$2</c:f>
              <c:strCache>
                <c:ptCount val="1"/>
                <c:pt idx="0">
                  <c:v>Miejsca aktywizacji zawodowej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3678944719326481E-3"/>
                  <c:y val="-2.614805398770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1-478A-ABF3-EC8ECDF4A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Arkusz1!$E$3:$E$4</c:f>
              <c:numCache>
                <c:formatCode>General</c:formatCode>
                <c:ptCount val="2"/>
                <c:pt idx="0">
                  <c:v>225</c:v>
                </c:pt>
                <c:pt idx="1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D-4F7B-BE0E-EDC6CF63A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530816"/>
        <c:axId val="80544896"/>
      </c:barChart>
      <c:catAx>
        <c:axId val="805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80544896"/>
        <c:crosses val="autoZero"/>
        <c:auto val="1"/>
        <c:lblAlgn val="ctr"/>
        <c:lblOffset val="100"/>
        <c:noMultiLvlLbl val="0"/>
      </c:catAx>
      <c:valAx>
        <c:axId val="80544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53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131892091354928E-2"/>
          <c:y val="9.7301472389344307E-2"/>
          <c:w val="0.90854612384338251"/>
          <c:h val="0.67013407702193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  <a:effectLst/>
            <a:sp3d>
              <a:contourClr>
                <a:schemeClr val="accent5">
                  <a:lumMod val="9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8763795892597297E-3"/>
                  <c:y val="-4.2366353987202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7B-4545-A931-8D001B44EBE2}"/>
                </c:ext>
              </c:extLst>
            </c:dLbl>
            <c:dLbl>
              <c:idx val="1"/>
              <c:layout>
                <c:manualLayout>
                  <c:x val="1.5606441199396996E-2"/>
                  <c:y val="-3.960981947279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7B-4545-A931-8D001B44EBE2}"/>
                </c:ext>
              </c:extLst>
            </c:dLbl>
            <c:dLbl>
              <c:idx val="2"/>
              <c:layout>
                <c:manualLayout>
                  <c:x val="1.560644119939689E-2"/>
                  <c:y val="-3.710159899314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7B-4545-A931-8D001B44E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wiek przedprodukcyjny            0-17 lat</c:v>
                </c:pt>
                <c:pt idx="1">
                  <c:v>wiek produkcyjny                    18-64 lata mężczyźni                                        18-59 kobiety</c:v>
                </c:pt>
                <c:pt idx="2">
                  <c:v>wiek poprodukcyjny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10299</c:v>
                </c:pt>
                <c:pt idx="1">
                  <c:v>32795</c:v>
                </c:pt>
                <c:pt idx="2">
                  <c:v>11521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B-4545-A931-8D001B44EBE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87010838000835E-2"/>
                  <c:y val="-6.778714402103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7B-4545-A931-8D001B44EBE2}"/>
                </c:ext>
              </c:extLst>
            </c:dLbl>
            <c:dLbl>
              <c:idx val="1"/>
              <c:layout>
                <c:manualLayout>
                  <c:x val="2.5758881352839644E-2"/>
                  <c:y val="-7.944453103883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7B-4545-A931-8D001B44EBE2}"/>
                </c:ext>
              </c:extLst>
            </c:dLbl>
            <c:dLbl>
              <c:idx val="2"/>
              <c:layout>
                <c:manualLayout>
                  <c:x val="3.5706624286551719E-2"/>
                  <c:y val="-3.62034815368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7B-4545-A931-8D001B44E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wiek przedprodukcyjny            0-17 lat</c:v>
                </c:pt>
                <c:pt idx="1">
                  <c:v>wiek produkcyjny                    18-64 lata mężczyźni                                        18-59 kobiety</c:v>
                </c:pt>
                <c:pt idx="2">
                  <c:v>wiek poprodukcyjny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5016</c:v>
                </c:pt>
                <c:pt idx="1">
                  <c:v>14726</c:v>
                </c:pt>
                <c:pt idx="2">
                  <c:v>7465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B-4545-A931-8D001B44EBE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88133025869753E-2"/>
                  <c:y val="-2.917337542926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7B-4545-A931-8D001B44EBE2}"/>
                </c:ext>
              </c:extLst>
            </c:dLbl>
            <c:dLbl>
              <c:idx val="1"/>
              <c:layout>
                <c:manualLayout>
                  <c:x val="5.1965952195787653E-2"/>
                  <c:y val="-1.598052473164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7B-4545-A931-8D001B44EBE2}"/>
                </c:ext>
              </c:extLst>
            </c:dLbl>
            <c:dLbl>
              <c:idx val="2"/>
              <c:layout>
                <c:manualLayout>
                  <c:x val="5.3284616975710922E-2"/>
                  <c:y val="-2.74624578750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7B-4545-A931-8D001B44E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wiek przedprodukcyjny            0-17 lat</c:v>
                </c:pt>
                <c:pt idx="1">
                  <c:v>wiek produkcyjny                    18-64 lata mężczyźni                                        18-59 kobiety</c:v>
                </c:pt>
                <c:pt idx="2">
                  <c:v>wiek poprodukcyjny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5283</c:v>
                </c:pt>
                <c:pt idx="1">
                  <c:v>18069</c:v>
                </c:pt>
                <c:pt idx="2">
                  <c:v>4056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B-4545-A931-8D001B44E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691712"/>
        <c:axId val="609693352"/>
        <c:axId val="0"/>
      </c:bar3DChart>
      <c:catAx>
        <c:axId val="6096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609693352"/>
        <c:crosses val="autoZero"/>
        <c:auto val="1"/>
        <c:lblAlgn val="ctr"/>
        <c:lblOffset val="100"/>
        <c:noMultiLvlLbl val="0"/>
      </c:catAx>
      <c:valAx>
        <c:axId val="60969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96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3699154200258E-2"/>
          <c:y val="8.9077967802917032E-2"/>
          <c:w val="0.96239342560628161"/>
          <c:h val="0.45082449443402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5.12816923550708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07-4DF8-9A77-C1110A442A26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B-479F-946E-0A34FC343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Arkusz1!$B$3:$B$4</c:f>
              <c:numCache>
                <c:formatCode>General</c:formatCode>
                <c:ptCount val="2"/>
                <c:pt idx="0">
                  <c:v>467</c:v>
                </c:pt>
                <c:pt idx="1">
                  <c:v>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E-4BF9-9A9B-4C03D93AF195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Oferty pracy niesubsydiowanej (bez udziału śr. finansowych PUP)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Arkusz1!$C$3:$C$4</c:f>
              <c:numCache>
                <c:formatCode>General</c:formatCode>
                <c:ptCount val="2"/>
                <c:pt idx="0">
                  <c:v>151</c:v>
                </c:pt>
                <c:pt idx="1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E-4BF9-9A9B-4C03D93AF195}"/>
            </c:ext>
          </c:extLst>
        </c:ser>
        <c:ser>
          <c:idx val="2"/>
          <c:order val="2"/>
          <c:tx>
            <c:strRef>
              <c:f>Arkusz1!$D$2</c:f>
              <c:strCache>
                <c:ptCount val="1"/>
                <c:pt idx="0">
                  <c:v>Oferty zatrudnienia subsydiowanego (finansowane przez PUP)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Arkusz1!$D$3:$D$4</c:f>
              <c:numCache>
                <c:formatCode>General</c:formatCode>
                <c:ptCount val="2"/>
                <c:pt idx="0">
                  <c:v>201</c:v>
                </c:pt>
                <c:pt idx="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E-4BF9-9A9B-4C03D93AF195}"/>
            </c:ext>
          </c:extLst>
        </c:ser>
        <c:ser>
          <c:idx val="3"/>
          <c:order val="3"/>
          <c:tx>
            <c:strRef>
              <c:f>Arkusz1!$E$2</c:f>
              <c:strCache>
                <c:ptCount val="1"/>
                <c:pt idx="0">
                  <c:v>Miejsca aktywizacji zawodowej (finansowane przez PUP - staż, PSU, przygotowanie zawodowe 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Arkusz1!$E$3:$E$4</c:f>
              <c:numCache>
                <c:formatCode>General</c:formatCode>
                <c:ptCount val="2"/>
                <c:pt idx="0">
                  <c:v>115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E-4BF9-9A9B-4C03D93AF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683776"/>
        <c:axId val="80685312"/>
      </c:barChart>
      <c:catAx>
        <c:axId val="806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80685312"/>
        <c:crosses val="autoZero"/>
        <c:auto val="1"/>
        <c:lblAlgn val="ctr"/>
        <c:lblOffset val="100"/>
        <c:noMultiLvlLbl val="0"/>
      </c:catAx>
      <c:valAx>
        <c:axId val="8068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6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09558358250048E-2"/>
          <c:y val="0.73196654372027392"/>
          <c:w val="0.89984977514575659"/>
          <c:h val="0.26146588515708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6183090133718"/>
          <c:y val="2.9780144935723278E-2"/>
          <c:w val="0.51677421748697117"/>
          <c:h val="0.93231785241881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-4.3364818543843537E-3"/>
                  <c:y val="2.8365890017254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A4-4863-B535-5ABBA8A579CF}"/>
                </c:ext>
              </c:extLst>
            </c:dLbl>
            <c:dLbl>
              <c:idx val="12"/>
              <c:layout>
                <c:manualLayout>
                  <c:x val="2.8906753414240402E-3"/>
                  <c:y val="2.6143607867290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4-4863-B535-5ABBA8A5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Dofinansowanie kosztó zatrudnienia w DPS</c:v>
                </c:pt>
                <c:pt idx="1">
                  <c:v>Studia podyplomowe</c:v>
                </c:pt>
                <c:pt idx="2">
                  <c:v>Bon na zasiedlenie</c:v>
                </c:pt>
                <c:pt idx="3">
                  <c:v>Roboty publiczne</c:v>
                </c:pt>
                <c:pt idx="4">
                  <c:v>Szkolenia </c:v>
                </c:pt>
                <c:pt idx="5">
                  <c:v>Prace społecznie użyteczne</c:v>
                </c:pt>
                <c:pt idx="6">
                  <c:v>Prace interwencyjne</c:v>
                </c:pt>
                <c:pt idx="7">
                  <c:v>Refundacje wyposażenia dla                      pracodawców + adaptacja pomieszczeń z PFRON</c:v>
                </c:pt>
                <c:pt idx="8">
                  <c:v>Dotacje na podjęcie działalności gospodarczej</c:v>
                </c:pt>
                <c:pt idx="9">
                  <c:v>Staże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19</c:v>
                </c:pt>
                <c:pt idx="4">
                  <c:v>48</c:v>
                </c:pt>
                <c:pt idx="5">
                  <c:v>52</c:v>
                </c:pt>
                <c:pt idx="6">
                  <c:v>72</c:v>
                </c:pt>
                <c:pt idx="7">
                  <c:v>94</c:v>
                </c:pt>
                <c:pt idx="8">
                  <c:v>103</c:v>
                </c:pt>
                <c:pt idx="9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4-4863-B535-5ABBA8A579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190144"/>
        <c:axId val="85191680"/>
      </c:barChart>
      <c:catAx>
        <c:axId val="85190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cap="none" spc="0" baseline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85191680"/>
        <c:crosses val="autoZero"/>
        <c:auto val="1"/>
        <c:lblAlgn val="ctr"/>
        <c:lblOffset val="100"/>
        <c:noMultiLvlLbl val="0"/>
      </c:catAx>
      <c:valAx>
        <c:axId val="8519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90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827257809241593E-2"/>
          <c:y val="6.7468140909527657E-2"/>
          <c:w val="0.8003903482491016"/>
          <c:h val="0.721978109108897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010849432030321E-2"/>
                  <c:y val="-5.1224938851288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6B-4F97-AB11-4A44B4391AE5}"/>
                </c:ext>
              </c:extLst>
            </c:dLbl>
            <c:dLbl>
              <c:idx val="1"/>
              <c:layout>
                <c:manualLayout>
                  <c:x val="7.2282496844612368E-3"/>
                  <c:y val="-4.3940227413376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6B-4F97-AB11-4A44B4391AE5}"/>
                </c:ext>
              </c:extLst>
            </c:dLbl>
            <c:dLbl>
              <c:idx val="2"/>
              <c:layout>
                <c:manualLayout>
                  <c:x val="-1.0119549558245806E-2"/>
                  <c:y val="-3.986833492437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6B-4F97-AB11-4A44B4391AE5}"/>
                </c:ext>
              </c:extLst>
            </c:dLbl>
            <c:dLbl>
              <c:idx val="3"/>
              <c:layout>
                <c:manualLayout>
                  <c:x val="-5.7825997475690312E-3"/>
                  <c:y val="-5.546360055402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6B-4F97-AB11-4A44B4391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osoby fizyczne</c:v>
                </c:pt>
                <c:pt idx="2">
                  <c:v>osoby prawne</c:v>
                </c:pt>
                <c:pt idx="3">
                  <c:v>jednostki bez osobowości prawnej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14050</c:v>
                </c:pt>
                <c:pt idx="1">
                  <c:v>9793</c:v>
                </c:pt>
                <c:pt idx="2">
                  <c:v>1738</c:v>
                </c:pt>
                <c:pt idx="3">
                  <c:v>2519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B-4F97-AB11-4A44B4391AE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923848169875502E-2"/>
                  <c:y val="-3.847859147659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6B-4F97-AB11-4A44B4391AE5}"/>
                </c:ext>
              </c:extLst>
            </c:dLbl>
            <c:dLbl>
              <c:idx val="1"/>
              <c:layout>
                <c:manualLayout>
                  <c:x val="4.3369498106767684E-2"/>
                  <c:y val="-3.220163938378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6B-4F97-AB11-4A44B4391AE5}"/>
                </c:ext>
              </c:extLst>
            </c:dLbl>
            <c:dLbl>
              <c:idx val="2"/>
              <c:layout>
                <c:manualLayout>
                  <c:x val="2.8912998737845159E-2"/>
                  <c:y val="-5.708574929162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6B-4F97-AB11-4A44B4391AE5}"/>
                </c:ext>
              </c:extLst>
            </c:dLbl>
            <c:dLbl>
              <c:idx val="3"/>
              <c:layout>
                <c:manualLayout>
                  <c:x val="3.3249948548521827E-2"/>
                  <c:y val="-4.1058491120376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6B-4F97-AB11-4A44B4391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osoby fizyczne</c:v>
                </c:pt>
                <c:pt idx="2">
                  <c:v>osoby prawne</c:v>
                </c:pt>
                <c:pt idx="3">
                  <c:v>jednostki bez osobowości prawnej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13899</c:v>
                </c:pt>
                <c:pt idx="1">
                  <c:v>9724</c:v>
                </c:pt>
                <c:pt idx="2">
                  <c:v>1685</c:v>
                </c:pt>
                <c:pt idx="3">
                  <c:v>2490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B-4F97-AB11-4A44B4391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665472"/>
        <c:axId val="609668752"/>
        <c:axId val="0"/>
      </c:bar3DChart>
      <c:catAx>
        <c:axId val="6096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609668752"/>
        <c:crosses val="autoZero"/>
        <c:auto val="1"/>
        <c:lblAlgn val="ctr"/>
        <c:lblOffset val="100"/>
        <c:noMultiLvlLbl val="0"/>
      </c:catAx>
      <c:valAx>
        <c:axId val="60966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966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59333024928014"/>
          <c:y val="0.37595891483601551"/>
          <c:w val="0.1423819484538148"/>
          <c:h val="0.32396538577301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827257809241593E-2"/>
          <c:y val="6.7468140909527657E-2"/>
          <c:w val="0.8003903482491016"/>
          <c:h val="0.721978109108897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010849432030321E-2"/>
                  <c:y val="-5.1224938851288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6B-4F97-AB11-4A44B4391AE5}"/>
                </c:ext>
              </c:extLst>
            </c:dLbl>
            <c:dLbl>
              <c:idx val="1"/>
              <c:layout>
                <c:manualLayout>
                  <c:x val="7.2282496844612368E-3"/>
                  <c:y val="-4.3940227413376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6B-4F97-AB11-4A44B4391AE5}"/>
                </c:ext>
              </c:extLst>
            </c:dLbl>
            <c:dLbl>
              <c:idx val="2"/>
              <c:layout>
                <c:manualLayout>
                  <c:x val="0"/>
                  <c:y val="-4.553893469522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6B-4F97-AB11-4A44B4391AE5}"/>
                </c:ext>
              </c:extLst>
            </c:dLbl>
            <c:dLbl>
              <c:idx val="3"/>
              <c:layout>
                <c:manualLayout>
                  <c:x val="-5.7825997475690312E-3"/>
                  <c:y val="-3.561650135603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6B-4F97-AB11-4A44B4391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osoby fizyczne</c:v>
                </c:pt>
                <c:pt idx="2">
                  <c:v>osoby prawne</c:v>
                </c:pt>
                <c:pt idx="3">
                  <c:v>jednostki bez osobowości prawnej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5111</c:v>
                </c:pt>
                <c:pt idx="1">
                  <c:v>3991</c:v>
                </c:pt>
                <c:pt idx="2">
                  <c:v>446</c:v>
                </c:pt>
                <c:pt idx="3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B-4F97-AB11-4A44B4391AE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923848169875502E-2"/>
                  <c:y val="-3.847859147659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6B-4F97-AB11-4A44B4391AE5}"/>
                </c:ext>
              </c:extLst>
            </c:dLbl>
            <c:dLbl>
              <c:idx val="1"/>
              <c:layout>
                <c:manualLayout>
                  <c:x val="3.6141248422306448E-2"/>
                  <c:y val="-4.637813881092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6B-4F97-AB11-4A44B4391AE5}"/>
                </c:ext>
              </c:extLst>
            </c:dLbl>
            <c:dLbl>
              <c:idx val="2"/>
              <c:layout>
                <c:manualLayout>
                  <c:x val="2.8912998737845159E-2"/>
                  <c:y val="-3.723865009363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6B-4F97-AB11-4A44B4391AE5}"/>
                </c:ext>
              </c:extLst>
            </c:dLbl>
            <c:dLbl>
              <c:idx val="3"/>
              <c:layout>
                <c:manualLayout>
                  <c:x val="3.1804298611629568E-2"/>
                  <c:y val="-4.389379100580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6B-4F97-AB11-4A44B4391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osoby fizyczne</c:v>
                </c:pt>
                <c:pt idx="2">
                  <c:v>osoby prawne</c:v>
                </c:pt>
                <c:pt idx="3">
                  <c:v>jednostki bez osobowości prawnej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4989</c:v>
                </c:pt>
                <c:pt idx="1">
                  <c:v>3886</c:v>
                </c:pt>
                <c:pt idx="2">
                  <c:v>437</c:v>
                </c:pt>
                <c:pt idx="3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B-4F97-AB11-4A44B4391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665472"/>
        <c:axId val="609668752"/>
        <c:axId val="0"/>
      </c:bar3DChart>
      <c:catAx>
        <c:axId val="6096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609668752"/>
        <c:crosses val="autoZero"/>
        <c:auto val="1"/>
        <c:lblAlgn val="ctr"/>
        <c:lblOffset val="100"/>
        <c:noMultiLvlLbl val="0"/>
      </c:catAx>
      <c:valAx>
        <c:axId val="60966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966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59333024928014"/>
          <c:y val="0.37595891483601551"/>
          <c:w val="0.1423819484538148"/>
          <c:h val="0.32396538577301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81491346792"/>
          <c:y val="4.2606066433753219E-2"/>
          <c:w val="0.8782853939383477"/>
          <c:h val="0.71411856254652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2EFD9">
                <a:lumMod val="90000"/>
              </a:srgbClr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2760</c:v>
                </c:pt>
                <c:pt idx="1">
                  <c:v>2841</c:v>
                </c:pt>
                <c:pt idx="2">
                  <c:v>2776</c:v>
                </c:pt>
                <c:pt idx="3">
                  <c:v>2725</c:v>
                </c:pt>
                <c:pt idx="4">
                  <c:v>2623</c:v>
                </c:pt>
                <c:pt idx="5">
                  <c:v>2544</c:v>
                </c:pt>
                <c:pt idx="6">
                  <c:v>2545</c:v>
                </c:pt>
                <c:pt idx="7">
                  <c:v>2517</c:v>
                </c:pt>
                <c:pt idx="8">
                  <c:v>2529</c:v>
                </c:pt>
                <c:pt idx="9">
                  <c:v>2558</c:v>
                </c:pt>
                <c:pt idx="10">
                  <c:v>2585</c:v>
                </c:pt>
                <c:pt idx="11">
                  <c:v>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8-432D-86A9-4CFD8B00719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9E2F3">
                <a:lumMod val="90000"/>
              </a:srgbClr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2766</c:v>
                </c:pt>
                <c:pt idx="1">
                  <c:v>2813</c:v>
                </c:pt>
                <c:pt idx="2">
                  <c:v>2800</c:v>
                </c:pt>
                <c:pt idx="3">
                  <c:v>2735</c:v>
                </c:pt>
                <c:pt idx="4">
                  <c:v>2681</c:v>
                </c:pt>
                <c:pt idx="5">
                  <c:v>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8-432D-86A9-4CFD8B00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551424"/>
        <c:axId val="158553216"/>
      </c:barChart>
      <c:catAx>
        <c:axId val="1585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553216"/>
        <c:crosses val="autoZero"/>
        <c:auto val="1"/>
        <c:lblAlgn val="ctr"/>
        <c:lblOffset val="100"/>
        <c:noMultiLvlLbl val="0"/>
      </c:catAx>
      <c:valAx>
        <c:axId val="158553216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551424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81491346792"/>
          <c:y val="4.2606066433753219E-2"/>
          <c:w val="0.8782853939383477"/>
          <c:h val="0.71411856254652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2EFD9">
                <a:lumMod val="90000"/>
              </a:srgbClr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2726</c:v>
                </c:pt>
                <c:pt idx="1">
                  <c:v>2685</c:v>
                </c:pt>
                <c:pt idx="2">
                  <c:v>2535</c:v>
                </c:pt>
                <c:pt idx="3">
                  <c:v>2428</c:v>
                </c:pt>
                <c:pt idx="4">
                  <c:v>2374</c:v>
                </c:pt>
                <c:pt idx="5">
                  <c:v>2280</c:v>
                </c:pt>
                <c:pt idx="6">
                  <c:v>2297</c:v>
                </c:pt>
                <c:pt idx="7">
                  <c:v>2310</c:v>
                </c:pt>
                <c:pt idx="8">
                  <c:v>2261</c:v>
                </c:pt>
                <c:pt idx="9">
                  <c:v>2308</c:v>
                </c:pt>
                <c:pt idx="10">
                  <c:v>2362</c:v>
                </c:pt>
                <c:pt idx="11">
                  <c:v>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8-432D-86A9-4CFD8B00719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9E2F3">
                <a:lumMod val="90000"/>
              </a:srgbClr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2587</c:v>
                </c:pt>
                <c:pt idx="1">
                  <c:v>2608</c:v>
                </c:pt>
                <c:pt idx="2">
                  <c:v>2603</c:v>
                </c:pt>
                <c:pt idx="3">
                  <c:v>2462</c:v>
                </c:pt>
                <c:pt idx="4">
                  <c:v>2408</c:v>
                </c:pt>
                <c:pt idx="5">
                  <c:v>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8-432D-86A9-4CFD8B00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551424"/>
        <c:axId val="158553216"/>
      </c:barChart>
      <c:catAx>
        <c:axId val="1585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553216"/>
        <c:crosses val="autoZero"/>
        <c:auto val="1"/>
        <c:lblAlgn val="ctr"/>
        <c:lblOffset val="100"/>
        <c:noMultiLvlLbl val="0"/>
      </c:catAx>
      <c:valAx>
        <c:axId val="1585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551424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591420034250421E-3"/>
          <c:y val="0.23277277346091302"/>
          <c:w val="0.98945393445353347"/>
          <c:h val="8.4365621381477865E-2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537664"/>
        <c:axId val="77538432"/>
        <c:axId val="387342720"/>
      </c:bar3DChart>
      <c:catAx>
        <c:axId val="7753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538432"/>
        <c:crosses val="autoZero"/>
        <c:auto val="1"/>
        <c:lblAlgn val="ctr"/>
        <c:lblOffset val="100"/>
        <c:noMultiLvlLbl val="0"/>
      </c:catAx>
      <c:valAx>
        <c:axId val="77538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37664"/>
        <c:crosses val="autoZero"/>
        <c:crossBetween val="between"/>
      </c:valAx>
      <c:serAx>
        <c:axId val="38734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77538432"/>
        <c:crosses val="autoZero"/>
      </c:ser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13892908492842E-2"/>
          <c:y val="0.10533227320526301"/>
          <c:w val="0.87552283275791198"/>
          <c:h val="0.65068711687911973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6">
                  <a:lumMod val="90000"/>
                </a:schemeClr>
              </a:solidFill>
              <a:round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4398830743710568E-2"/>
                  <c:y val="-4.9347099834911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9-4E20-B315-E9E0CF372F84}"/>
                </c:ext>
              </c:extLst>
            </c:dLbl>
            <c:dLbl>
              <c:idx val="1"/>
              <c:layout>
                <c:manualLayout>
                  <c:x val="-2.4017407192515404E-2"/>
                  <c:y val="-4.6741395205600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9-4E20-B315-E9E0CF372F84}"/>
                </c:ext>
              </c:extLst>
            </c:dLbl>
            <c:dLbl>
              <c:idx val="2"/>
              <c:layout>
                <c:manualLayout>
                  <c:x val="-2.891156462585034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9-4E20-B315-E9E0CF372F84}"/>
                </c:ext>
              </c:extLst>
            </c:dLbl>
            <c:dLbl>
              <c:idx val="3"/>
              <c:layout>
                <c:manualLayout>
                  <c:x val="-3.0612244897959211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9-4E20-B315-E9E0CF372F84}"/>
                </c:ext>
              </c:extLst>
            </c:dLbl>
            <c:dLbl>
              <c:idx val="4"/>
              <c:layout>
                <c:manualLayout>
                  <c:x val="-3.4013605442177096E-2"/>
                  <c:y val="-3.908794788273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9-4E20-B315-E9E0CF372F84}"/>
                </c:ext>
              </c:extLst>
            </c:dLbl>
            <c:dLbl>
              <c:idx val="5"/>
              <c:layout>
                <c:manualLayout>
                  <c:x val="-1.7006802721088437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9-4E20-B315-E9E0CF372F84}"/>
                </c:ext>
              </c:extLst>
            </c:dLbl>
            <c:dLbl>
              <c:idx val="6"/>
              <c:layout>
                <c:manualLayout>
                  <c:x val="-3.0612244897959211E-2"/>
                  <c:y val="-4.16938110749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99-4E20-B315-E9E0CF372F84}"/>
                </c:ext>
              </c:extLst>
            </c:dLbl>
            <c:dLbl>
              <c:idx val="7"/>
              <c:layout>
                <c:manualLayout>
                  <c:x val="-2.5510204081632647E-2"/>
                  <c:y val="-3.908794788273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99-4E20-B315-E9E0CF372F84}"/>
                </c:ext>
              </c:extLst>
            </c:dLbl>
            <c:dLbl>
              <c:idx val="8"/>
              <c:layout>
                <c:manualLayout>
                  <c:x val="-2.7210884353741478E-2"/>
                  <c:y val="-4.6905537459283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9-4E20-B315-E9E0CF372F84}"/>
                </c:ext>
              </c:extLst>
            </c:dLbl>
            <c:dLbl>
              <c:idx val="9"/>
              <c:layout>
                <c:manualLayout>
                  <c:x val="-3.061224489795921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99-4E20-B315-E9E0CF372F84}"/>
                </c:ext>
              </c:extLst>
            </c:dLbl>
            <c:dLbl>
              <c:idx val="10"/>
              <c:layout>
                <c:manualLayout>
                  <c:x val="-3.2312925170068035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99-4E20-B315-E9E0CF372F84}"/>
                </c:ext>
              </c:extLst>
            </c:dLbl>
            <c:dLbl>
              <c:idx val="11"/>
              <c:layout>
                <c:manualLayout>
                  <c:x val="-1.7006802721088437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99-4E20-B315-E9E0CF372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6.9</c:v>
                </c:pt>
                <c:pt idx="1">
                  <c:v>7</c:v>
                </c:pt>
                <c:pt idx="2">
                  <c:v>6.9</c:v>
                </c:pt>
                <c:pt idx="3">
                  <c:v>6.8</c:v>
                </c:pt>
                <c:pt idx="4">
                  <c:v>6.5</c:v>
                </c:pt>
                <c:pt idx="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499-4E20-B315-E9E0CF372F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ln w="34925" cap="rnd">
              <a:solidFill>
                <a:schemeClr val="accent5">
                  <a:lumMod val="90000"/>
                </a:schemeClr>
              </a:solidFill>
              <a:round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0816326530612533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99-4E20-B315-E9E0CF372F84}"/>
                </c:ext>
              </c:extLst>
            </c:dLbl>
            <c:dLbl>
              <c:idx val="1"/>
              <c:layout>
                <c:manualLayout>
                  <c:x val="-3.5714285714285712E-2"/>
                  <c:y val="-4.429967426710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99-4E20-B315-E9E0CF372F84}"/>
                </c:ext>
              </c:extLst>
            </c:dLbl>
            <c:dLbl>
              <c:idx val="2"/>
              <c:layout>
                <c:manualLayout>
                  <c:x val="-3.7414965986395099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99-4E20-B315-E9E0CF372F84}"/>
                </c:ext>
              </c:extLst>
            </c:dLbl>
            <c:dLbl>
              <c:idx val="3"/>
              <c:layout>
                <c:manualLayout>
                  <c:x val="-4.0816326530612533E-2"/>
                  <c:y val="-4.16938110749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99-4E20-B315-E9E0CF372F84}"/>
                </c:ext>
              </c:extLst>
            </c:dLbl>
            <c:dLbl>
              <c:idx val="4"/>
              <c:layout>
                <c:manualLayout>
                  <c:x val="-4.2517006802722135E-2"/>
                  <c:y val="-3.9087947882736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99-4E20-B315-E9E0CF372F84}"/>
                </c:ext>
              </c:extLst>
            </c:dLbl>
            <c:dLbl>
              <c:idx val="5"/>
              <c:layout>
                <c:manualLayout>
                  <c:x val="-3.5714285714285712E-2"/>
                  <c:y val="-4.9511400651465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99-4E20-B315-E9E0CF372F84}"/>
                </c:ext>
              </c:extLst>
            </c:dLbl>
            <c:dLbl>
              <c:idx val="6"/>
              <c:layout>
                <c:manualLayout>
                  <c:x val="-3.911564625850341E-2"/>
                  <c:y val="-4.429967426710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99-4E20-B315-E9E0CF372F84}"/>
                </c:ext>
              </c:extLst>
            </c:dLbl>
            <c:dLbl>
              <c:idx val="7"/>
              <c:layout>
                <c:manualLayout>
                  <c:x val="-3.4013605442177096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99-4E20-B315-E9E0CF372F84}"/>
                </c:ext>
              </c:extLst>
            </c:dLbl>
            <c:dLbl>
              <c:idx val="8"/>
              <c:layout>
                <c:manualLayout>
                  <c:x val="-3.5714285714285712E-2"/>
                  <c:y val="-4.429967426710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99-4E20-B315-E9E0CF372F84}"/>
                </c:ext>
              </c:extLst>
            </c:dLbl>
            <c:dLbl>
              <c:idx val="9"/>
              <c:layout>
                <c:manualLayout>
                  <c:x val="-3.91156462585034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99-4E20-B315-E9E0CF372F84}"/>
                </c:ext>
              </c:extLst>
            </c:dLbl>
            <c:dLbl>
              <c:idx val="10"/>
              <c:layout>
                <c:manualLayout>
                  <c:x val="-4.2517006802722135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99-4E20-B315-E9E0CF372F84}"/>
                </c:ext>
              </c:extLst>
            </c:dLbl>
            <c:dLbl>
              <c:idx val="11"/>
              <c:layout>
                <c:manualLayout>
                  <c:x val="-6.8028550002676991E-3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499-4E20-B315-E9E0CF372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7</c:v>
                </c:pt>
                <c:pt idx="1">
                  <c:v>7.2</c:v>
                </c:pt>
                <c:pt idx="2">
                  <c:v>7.1</c:v>
                </c:pt>
                <c:pt idx="3">
                  <c:v>7</c:v>
                </c:pt>
                <c:pt idx="4">
                  <c:v>6.8</c:v>
                </c:pt>
                <c:pt idx="5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499-4E20-B315-E9E0CF37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583424"/>
        <c:axId val="158683520"/>
      </c:lineChart>
      <c:catAx>
        <c:axId val="1585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683520"/>
        <c:crosses val="autoZero"/>
        <c:auto val="1"/>
        <c:lblAlgn val="ctr"/>
        <c:lblOffset val="100"/>
        <c:noMultiLvlLbl val="0"/>
      </c:catAx>
      <c:valAx>
        <c:axId val="1586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858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35638878100753141"/>
          <c:y val="0.9098923219057532"/>
          <c:w val="0.24542298321157108"/>
          <c:h val="8.7013479983705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591420034250421E-3"/>
          <c:y val="0.23277277346091302"/>
          <c:w val="0.98945393445353347"/>
          <c:h val="8.4365621381477865E-2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537664"/>
        <c:axId val="77538432"/>
        <c:axId val="387342720"/>
      </c:bar3DChart>
      <c:catAx>
        <c:axId val="7753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538432"/>
        <c:crosses val="autoZero"/>
        <c:auto val="1"/>
        <c:lblAlgn val="ctr"/>
        <c:lblOffset val="100"/>
        <c:noMultiLvlLbl val="0"/>
      </c:catAx>
      <c:valAx>
        <c:axId val="77538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37664"/>
        <c:crosses val="autoZero"/>
        <c:crossBetween val="between"/>
      </c:valAx>
      <c:serAx>
        <c:axId val="38734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77538432"/>
        <c:crosses val="autoZero"/>
      </c:ser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FEA0E-2EFB-4866-97FF-A63BD0A9FAF1}" type="doc">
      <dgm:prSet loTypeId="urn:microsoft.com/office/officeart/2005/8/layout/cycle2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827D9CA-F308-486A-8037-7A09EA7F529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2400" b="0" dirty="0">
              <a:latin typeface="Arial" panose="020B0604020202020204" pitchFamily="34" charset="0"/>
              <a:cs typeface="Arial" panose="020B0604020202020204" pitchFamily="34" charset="0"/>
            </a:rPr>
            <a:t>POLSKA</a:t>
          </a:r>
        </a:p>
      </dgm:t>
    </dgm:pt>
    <dgm:pt modelId="{31046F89-0A6C-4496-A977-E9187B2D5FA8}" type="parTrans" cxnId="{26DBB7B5-2371-4D1B-8D32-F3DAF5A3363D}">
      <dgm:prSet/>
      <dgm:spPr/>
      <dgm:t>
        <a:bodyPr/>
        <a:lstStyle/>
        <a:p>
          <a:endParaRPr lang="pl-PL"/>
        </a:p>
      </dgm:t>
    </dgm:pt>
    <dgm:pt modelId="{C57832AC-E030-4FD4-8424-86FF9ED3DA72}" type="sibTrans" cxnId="{26DBB7B5-2371-4D1B-8D32-F3DAF5A3363D}">
      <dgm:prSet/>
      <dgm:spPr/>
      <dgm:t>
        <a:bodyPr/>
        <a:lstStyle/>
        <a:p>
          <a:endParaRPr lang="pl-PL"/>
        </a:p>
      </dgm:t>
    </dgm:pt>
    <dgm:pt modelId="{24826359-DC9F-489C-AF03-1A8958AFB39E}" type="pres">
      <dgm:prSet presAssocID="{D53FEA0E-2EFB-4866-97FF-A63BD0A9FAF1}" presName="cycle" presStyleCnt="0">
        <dgm:presLayoutVars>
          <dgm:dir/>
          <dgm:resizeHandles val="exact"/>
        </dgm:presLayoutVars>
      </dgm:prSet>
      <dgm:spPr/>
    </dgm:pt>
    <dgm:pt modelId="{45C3DB44-3DE6-4319-8BA0-1CB34CA61934}" type="pres">
      <dgm:prSet presAssocID="{8827D9CA-F308-486A-8037-7A09EA7F529D}" presName="node" presStyleLbl="node1" presStyleIdx="0" presStyleCnt="1" custScaleX="210700" custRadScaleRad="119675" custRadScaleInc="-1085">
        <dgm:presLayoutVars>
          <dgm:bulletEnabled val="1"/>
        </dgm:presLayoutVars>
      </dgm:prSet>
      <dgm:spPr/>
    </dgm:pt>
  </dgm:ptLst>
  <dgm:cxnLst>
    <dgm:cxn modelId="{36320A86-5B83-4941-9A4F-235031E008FD}" type="presOf" srcId="{8827D9CA-F308-486A-8037-7A09EA7F529D}" destId="{45C3DB44-3DE6-4319-8BA0-1CB34CA61934}" srcOrd="0" destOrd="0" presId="urn:microsoft.com/office/officeart/2005/8/layout/cycle2"/>
    <dgm:cxn modelId="{0DDD0DA0-2B7F-486B-8CDD-EB43DB828AC6}" type="presOf" srcId="{D53FEA0E-2EFB-4866-97FF-A63BD0A9FAF1}" destId="{24826359-DC9F-489C-AF03-1A8958AFB39E}" srcOrd="0" destOrd="0" presId="urn:microsoft.com/office/officeart/2005/8/layout/cycle2"/>
    <dgm:cxn modelId="{26DBB7B5-2371-4D1B-8D32-F3DAF5A3363D}" srcId="{D53FEA0E-2EFB-4866-97FF-A63BD0A9FAF1}" destId="{8827D9CA-F308-486A-8037-7A09EA7F529D}" srcOrd="0" destOrd="0" parTransId="{31046F89-0A6C-4496-A977-E9187B2D5FA8}" sibTransId="{C57832AC-E030-4FD4-8424-86FF9ED3DA72}"/>
    <dgm:cxn modelId="{EEA1D3EC-314E-4E1F-B2F6-085CF9547B13}" type="presParOf" srcId="{24826359-DC9F-489C-AF03-1A8958AFB39E}" destId="{45C3DB44-3DE6-4319-8BA0-1CB34CA619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113730-CE8F-42BD-9B98-3C9C93377F0E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837F6710-C3D4-4018-89CC-9123ABD45803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SZKOLENIA ZAWODOWE INDYWIDUALNE I GRUPOWE</a:t>
          </a:r>
        </a:p>
      </dgm:t>
    </dgm:pt>
    <dgm:pt modelId="{BE322126-2DB6-4487-ACC4-8B4CD10C2D02}" type="parTrans" cxnId="{934E3F3D-C680-4FFA-9372-BA0FE8A43243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CD17B32-33CE-42C2-9FC3-32C7FD2B6E7D}" type="sibTrans" cxnId="{934E3F3D-C680-4FFA-9372-BA0FE8A43243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2F00590-2712-49A7-A85B-155FA38A787C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30 osób</a:t>
          </a:r>
        </a:p>
      </dgm:t>
    </dgm:pt>
    <dgm:pt modelId="{9C523BC8-B8FD-4769-A4A9-864E87BC661A}" type="parTrans" cxnId="{67F4208B-0B88-4CF0-A11E-91F1F3A299AF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9A3F560-E77C-467A-9A4A-8D516F378DFE}" type="sibTrans" cxnId="{67F4208B-0B88-4CF0-A11E-91F1F3A299AF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A597C292-A77F-4318-875A-DB36D1BF68B6}">
      <dgm:prSet phldrT="[Teks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DOTACJE DLA BEZROBOTNYCH</a:t>
          </a:r>
        </a:p>
      </dgm:t>
    </dgm:pt>
    <dgm:pt modelId="{68C565DF-9D34-47F8-845A-0EEB836F8EB5}" type="parTrans" cxnId="{2B091825-E063-4BF7-B36F-9F8E9DC0B9C6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1688229E-0FCA-4A33-8E2D-2EED7B02EAA1}" type="sibTrans" cxnId="{2B091825-E063-4BF7-B36F-9F8E9DC0B9C6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919835D1-9527-46E7-8934-566776DC46F8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42 osoby</a:t>
          </a:r>
        </a:p>
      </dgm:t>
    </dgm:pt>
    <dgm:pt modelId="{B7CA5FD8-2C85-48A0-AF10-508E5DF60AF3}" type="parTrans" cxnId="{C79EAD9A-689F-42A8-8B66-66FB2493A7B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8C9A60C8-2B10-40E6-AD46-5F8E2894A4EE}" type="sibTrans" cxnId="{C79EAD9A-689F-42A8-8B66-66FB2493A7B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379DAF6-F8BC-4469-AB2E-18AAC06D4489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REFUNDACJE WYPOSAŻENIA STANOWISKA PRACY</a:t>
          </a:r>
        </a:p>
      </dgm:t>
    </dgm:pt>
    <dgm:pt modelId="{170C3FAC-72BE-43F2-A56B-66BF031A548D}" type="parTrans" cxnId="{C9EBFB38-AB44-4FD8-B136-162B9CBFFC2F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41F52D1-3070-45E0-AC1D-A330521D4395}" type="sibTrans" cxnId="{C9EBFB38-AB44-4FD8-B136-162B9CBFFC2F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48224A9E-6679-47DD-A950-DD555CC9C86E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29 stanowisk</a:t>
          </a:r>
        </a:p>
      </dgm:t>
    </dgm:pt>
    <dgm:pt modelId="{87D0B603-DB1D-4108-9EBD-9C48365DF11B}" type="parTrans" cxnId="{F609497B-E802-4B7C-AA30-C7CC18A00F9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B3F05C6F-9635-4FE7-B521-7885F079D747}" type="sibTrans" cxnId="{F609497B-E802-4B7C-AA30-C7CC18A00F9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9E123D90-3814-4EA2-B387-59282498FED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STAŻE</a:t>
          </a:r>
        </a:p>
      </dgm:t>
    </dgm:pt>
    <dgm:pt modelId="{E6D6B738-2A62-40A7-9FF3-158E85901216}" type="parTrans" cxnId="{D452E698-4EA4-4F4E-A149-3D008BD39AE6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1FDD950-3EB0-4CF2-B9B4-BC696E85AACD}" type="sibTrans" cxnId="{D452E698-4EA4-4F4E-A149-3D008BD39AE6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B4D4AA5-450C-4544-B960-C8948A7A23D3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127 osób</a:t>
          </a:r>
        </a:p>
      </dgm:t>
    </dgm:pt>
    <dgm:pt modelId="{1113B68B-06F6-41BF-94C0-C7AADF88A85D}" type="parTrans" cxnId="{CD2301B7-DAB0-4688-A1E5-C52A3C120553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48637AF-1E86-44F5-9A3E-385310D45996}" type="sibTrans" cxnId="{CD2301B7-DAB0-4688-A1E5-C52A3C120553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022005A9-3C52-47CC-8143-EAA8EE990FEF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164.305,62 zł</a:t>
          </a:r>
        </a:p>
      </dgm:t>
    </dgm:pt>
    <dgm:pt modelId="{C9A76326-EC89-4DFB-A1B6-5D4452E33B54}" type="parTrans" cxnId="{9A8AEABE-D264-49BB-83CD-A19F266A5F50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C2A296C-828C-482C-94AC-93867973113C}" type="sibTrans" cxnId="{9A8AEABE-D264-49BB-83CD-A19F266A5F50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1974062D-9675-465A-9832-10DCBF841D8E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1.180.181,24 </a:t>
          </a:r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zł</a:t>
          </a:r>
        </a:p>
      </dgm:t>
    </dgm:pt>
    <dgm:pt modelId="{C26C9E86-16ED-4568-A128-55E14471A3AA}" type="parTrans" cxnId="{93D1DAB1-9425-4323-8C22-34A176B1070F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215C521-031C-4BAF-89A6-7B8E1B3F3CA2}" type="sibTrans" cxnId="{93D1DAB1-9425-4323-8C22-34A176B1070F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A11F4C25-A12B-42C4-B1E4-87D90F93CAEF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583.393,12 zł</a:t>
          </a:r>
        </a:p>
      </dgm:t>
    </dgm:pt>
    <dgm:pt modelId="{9D156D2D-FF72-461D-B6E3-608CA7ED60E9}" type="parTrans" cxnId="{589FBC6C-4618-4AA2-9845-4CF86D89638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9F21C4D-AD42-4C21-B87E-DA2DBC624679}" type="sibTrans" cxnId="{589FBC6C-4618-4AA2-9845-4CF86D89638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10873444-986E-45D5-AE64-D2F78261B8D2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1.541.486,43 zł</a:t>
          </a:r>
        </a:p>
      </dgm:t>
    </dgm:pt>
    <dgm:pt modelId="{78BB19DB-E0EC-4375-97F2-DE74B56E20B1}" type="parTrans" cxnId="{4360F3AA-1973-443B-8B61-414799F71B16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64C6386E-C5AE-44BB-B108-9F8D8FBFF3B6}" type="sibTrans" cxnId="{4360F3AA-1973-443B-8B61-414799F71B16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BBDC15B-1077-4F60-8968-E73C04822034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STUDIA PODYPLOMOWE</a:t>
          </a:r>
        </a:p>
      </dgm:t>
    </dgm:pt>
    <dgm:pt modelId="{41608A4F-BB5F-40C9-9320-6FF0C38C43DE}" type="parTrans" cxnId="{7A34380B-785F-4F21-91AE-1D46F11FD811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A530777-FD01-4392-BFA6-5E522FA005FE}" type="sibTrans" cxnId="{7A34380B-785F-4F21-91AE-1D46F11FD811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3119C324-3781-4F91-9823-BA9866D54EED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osób</a:t>
          </a:r>
        </a:p>
      </dgm:t>
    </dgm:pt>
    <dgm:pt modelId="{4AEE7607-D537-45E1-9DDD-746C60AA88AB}" type="parTrans" cxnId="{6D306C41-A67A-4F2D-BD2E-786D331C940E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DD5524F-A264-4391-A8F7-B8CB9EEB3C53}" type="sibTrans" cxnId="{6D306C41-A67A-4F2D-BD2E-786D331C940E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35C3F3D-C370-4C16-BAAD-AE2DB2CFD4B2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42.670,00 </a:t>
          </a:r>
          <a:r>
            <a:rPr lang="pl-PL" sz="1400" dirty="0">
              <a:solidFill>
                <a:schemeClr val="tx1"/>
              </a:solidFill>
            </a:rPr>
            <a:t>zł</a:t>
          </a:r>
        </a:p>
      </dgm:t>
    </dgm:pt>
    <dgm:pt modelId="{5E37D065-E07A-461D-B338-D428C1E09807}" type="parTrans" cxnId="{611B717B-2794-4AF7-9893-B92E11070979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B23B27E-3BEE-49A1-9ED8-CFA9BCE0D054}" type="sibTrans" cxnId="{611B717B-2794-4AF7-9893-B92E11070979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AC52FDB9-48BF-4107-822A-85864388EAD2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DOFINANSOWANIE KOSZTÓW ZATRUDNIENIA W DPS</a:t>
          </a:r>
        </a:p>
      </dgm:t>
    </dgm:pt>
    <dgm:pt modelId="{A0966ACA-C272-4F35-BCC2-611076C7DBBC}" type="parTrans" cxnId="{820681E6-241B-4C47-9A8E-5B4D1E9286C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EBA676B-4AE1-4441-BEA4-679755F3243D}" type="sibTrans" cxnId="{820681E6-241B-4C47-9A8E-5B4D1E9286C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53A7CFF-F79B-4751-A89C-43310C6D8612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osób</a:t>
          </a:r>
          <a:endParaRPr lang="pl-PL" sz="1400" b="0" dirty="0">
            <a:solidFill>
              <a:schemeClr val="tx1"/>
            </a:solidFill>
          </a:endParaRPr>
        </a:p>
      </dgm:t>
    </dgm:pt>
    <dgm:pt modelId="{B2F17B12-841C-44C6-9769-4692D802B180}" type="parTrans" cxnId="{DE066523-919C-44B6-AD17-7CD318A2B91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3A4FA13-93E8-4C84-A202-EBA730D3B020}" type="sibTrans" cxnId="{DE066523-919C-44B6-AD17-7CD318A2B91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7861A3C-E9CE-40F1-98C9-34EFDC647A6D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25.645,88 zł</a:t>
          </a:r>
        </a:p>
      </dgm:t>
    </dgm:pt>
    <dgm:pt modelId="{1C73DF2D-EA4C-44D5-AA9F-EF5E4786081E}" type="parTrans" cxnId="{DC7505BD-A8CB-4566-905C-538215E3743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38D9077-5481-4833-875E-5FFE3696EC24}" type="sibTrans" cxnId="{DC7505BD-A8CB-4566-905C-538215E3743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CEFFB21-D7E8-40A5-A463-21761C7D2003}" type="pres">
      <dgm:prSet presAssocID="{58113730-CE8F-42BD-9B98-3C9C93377F0E}" presName="Name0" presStyleCnt="0">
        <dgm:presLayoutVars>
          <dgm:dir/>
          <dgm:animLvl val="lvl"/>
          <dgm:resizeHandles/>
        </dgm:presLayoutVars>
      </dgm:prSet>
      <dgm:spPr/>
    </dgm:pt>
    <dgm:pt modelId="{5E9E3F71-B4B8-4518-B703-9BB07F1EE89F}" type="pres">
      <dgm:prSet presAssocID="{837F6710-C3D4-4018-89CC-9123ABD45803}" presName="linNode" presStyleCnt="0"/>
      <dgm:spPr/>
    </dgm:pt>
    <dgm:pt modelId="{46CE5FF4-A026-4B57-8FE7-836A7713AF64}" type="pres">
      <dgm:prSet presAssocID="{837F6710-C3D4-4018-89CC-9123ABD45803}" presName="parentShp" presStyleLbl="node1" presStyleIdx="0" presStyleCnt="6" custScaleX="151498" custScaleY="143385" custLinFactNeighborX="-398" custLinFactNeighborY="7318">
        <dgm:presLayoutVars>
          <dgm:bulletEnabled val="1"/>
        </dgm:presLayoutVars>
      </dgm:prSet>
      <dgm:spPr/>
    </dgm:pt>
    <dgm:pt modelId="{797F6E1D-DDD9-450F-9863-2462005E5B19}" type="pres">
      <dgm:prSet presAssocID="{837F6710-C3D4-4018-89CC-9123ABD45803}" presName="childShp" presStyleLbl="bgAccFollowNode1" presStyleIdx="0" presStyleCnt="6" custScaleY="94894" custLinFactNeighborX="333" custLinFactNeighborY="17990">
        <dgm:presLayoutVars>
          <dgm:bulletEnabled val="1"/>
        </dgm:presLayoutVars>
      </dgm:prSet>
      <dgm:spPr/>
    </dgm:pt>
    <dgm:pt modelId="{1A8FF8BF-F398-4A22-8434-4DCFF34583CA}" type="pres">
      <dgm:prSet presAssocID="{FCD17B32-33CE-42C2-9FC3-32C7FD2B6E7D}" presName="spacing" presStyleCnt="0"/>
      <dgm:spPr/>
    </dgm:pt>
    <dgm:pt modelId="{401D1841-1A32-4E58-924B-12CDDDBF01C2}" type="pres">
      <dgm:prSet presAssocID="{A597C292-A77F-4318-875A-DB36D1BF68B6}" presName="linNode" presStyleCnt="0"/>
      <dgm:spPr/>
    </dgm:pt>
    <dgm:pt modelId="{61607E17-BD9C-4359-826B-99F7C57E77B5}" type="pres">
      <dgm:prSet presAssocID="{A597C292-A77F-4318-875A-DB36D1BF68B6}" presName="parentShp" presStyleLbl="node1" presStyleIdx="1" presStyleCnt="6" custScaleX="151498">
        <dgm:presLayoutVars>
          <dgm:bulletEnabled val="1"/>
        </dgm:presLayoutVars>
      </dgm:prSet>
      <dgm:spPr/>
    </dgm:pt>
    <dgm:pt modelId="{AAC4CB09-B021-4ACC-9C6C-D63228D7731C}" type="pres">
      <dgm:prSet presAssocID="{A597C292-A77F-4318-875A-DB36D1BF68B6}" presName="childShp" presStyleLbl="bgAccFollowNode1" presStyleIdx="1" presStyleCnt="6">
        <dgm:presLayoutVars>
          <dgm:bulletEnabled val="1"/>
        </dgm:presLayoutVars>
      </dgm:prSet>
      <dgm:spPr/>
    </dgm:pt>
    <dgm:pt modelId="{F278B6E4-0E9F-4834-BF70-8FD70F88C2A3}" type="pres">
      <dgm:prSet presAssocID="{1688229E-0FCA-4A33-8E2D-2EED7B02EAA1}" presName="spacing" presStyleCnt="0"/>
      <dgm:spPr/>
    </dgm:pt>
    <dgm:pt modelId="{7A1348EE-9596-4CD3-818D-ADCBA8B3EDF1}" type="pres">
      <dgm:prSet presAssocID="{F379DAF6-F8BC-4469-AB2E-18AAC06D4489}" presName="linNode" presStyleCnt="0"/>
      <dgm:spPr/>
    </dgm:pt>
    <dgm:pt modelId="{F9322799-A3C0-4413-89C1-008F1B33DACC}" type="pres">
      <dgm:prSet presAssocID="{F379DAF6-F8BC-4469-AB2E-18AAC06D4489}" presName="parentShp" presStyleLbl="node1" presStyleIdx="2" presStyleCnt="6" custScaleX="151498">
        <dgm:presLayoutVars>
          <dgm:bulletEnabled val="1"/>
        </dgm:presLayoutVars>
      </dgm:prSet>
      <dgm:spPr/>
    </dgm:pt>
    <dgm:pt modelId="{EF49B813-3059-4C97-8493-99C61A9F9EA6}" type="pres">
      <dgm:prSet presAssocID="{F379DAF6-F8BC-4469-AB2E-18AAC06D4489}" presName="childShp" presStyleLbl="bgAccFollowNode1" presStyleIdx="2" presStyleCnt="6">
        <dgm:presLayoutVars>
          <dgm:bulletEnabled val="1"/>
        </dgm:presLayoutVars>
      </dgm:prSet>
      <dgm:spPr/>
    </dgm:pt>
    <dgm:pt modelId="{17BD9CE8-59E8-4C4D-8649-73FA5FE40D8E}" type="pres">
      <dgm:prSet presAssocID="{241F52D1-3070-45E0-AC1D-A330521D4395}" presName="spacing" presStyleCnt="0"/>
      <dgm:spPr/>
    </dgm:pt>
    <dgm:pt modelId="{A9CAB165-77E1-48E4-AEDD-2246EE2AD79E}" type="pres">
      <dgm:prSet presAssocID="{9E123D90-3814-4EA2-B387-59282498FEDE}" presName="linNode" presStyleCnt="0"/>
      <dgm:spPr/>
    </dgm:pt>
    <dgm:pt modelId="{622350A1-11B1-4910-8951-23752218E54C}" type="pres">
      <dgm:prSet presAssocID="{9E123D90-3814-4EA2-B387-59282498FEDE}" presName="parentShp" presStyleLbl="node1" presStyleIdx="3" presStyleCnt="6" custScaleX="151498">
        <dgm:presLayoutVars>
          <dgm:bulletEnabled val="1"/>
        </dgm:presLayoutVars>
      </dgm:prSet>
      <dgm:spPr/>
    </dgm:pt>
    <dgm:pt modelId="{55C290A3-17EF-42FD-8A4E-E8F376926720}" type="pres">
      <dgm:prSet presAssocID="{9E123D90-3814-4EA2-B387-59282498FEDE}" presName="childShp" presStyleLbl="bgAccFollowNode1" presStyleIdx="3" presStyleCnt="6">
        <dgm:presLayoutVars>
          <dgm:bulletEnabled val="1"/>
        </dgm:presLayoutVars>
      </dgm:prSet>
      <dgm:spPr/>
    </dgm:pt>
    <dgm:pt modelId="{578F21E7-0FF4-428C-9C10-0F29F69E3BD0}" type="pres">
      <dgm:prSet presAssocID="{F1FDD950-3EB0-4CF2-B9B4-BC696E85AACD}" presName="spacing" presStyleCnt="0"/>
      <dgm:spPr/>
    </dgm:pt>
    <dgm:pt modelId="{B5729613-2C12-4BB3-90C5-9BA490DE20F0}" type="pres">
      <dgm:prSet presAssocID="{2BBDC15B-1077-4F60-8968-E73C04822034}" presName="linNode" presStyleCnt="0"/>
      <dgm:spPr/>
    </dgm:pt>
    <dgm:pt modelId="{F8769857-98CC-4D7F-83FA-483AD01212A9}" type="pres">
      <dgm:prSet presAssocID="{2BBDC15B-1077-4F60-8968-E73C04822034}" presName="parentShp" presStyleLbl="node1" presStyleIdx="4" presStyleCnt="6" custScaleX="143667">
        <dgm:presLayoutVars>
          <dgm:bulletEnabled val="1"/>
        </dgm:presLayoutVars>
      </dgm:prSet>
      <dgm:spPr/>
    </dgm:pt>
    <dgm:pt modelId="{3881D9D1-C6E5-43FF-AB5C-100AB1954A40}" type="pres">
      <dgm:prSet presAssocID="{2BBDC15B-1077-4F60-8968-E73C04822034}" presName="childShp" presStyleLbl="bgAccFollowNode1" presStyleIdx="4" presStyleCnt="6">
        <dgm:presLayoutVars>
          <dgm:bulletEnabled val="1"/>
        </dgm:presLayoutVars>
      </dgm:prSet>
      <dgm:spPr/>
    </dgm:pt>
    <dgm:pt modelId="{4B0B8B48-3261-4435-9A46-C0AA954BC601}" type="pres">
      <dgm:prSet presAssocID="{2A530777-FD01-4392-BFA6-5E522FA005FE}" presName="spacing" presStyleCnt="0"/>
      <dgm:spPr/>
    </dgm:pt>
    <dgm:pt modelId="{A87E69BF-0D07-41B4-ABB8-A3A938BA69F4}" type="pres">
      <dgm:prSet presAssocID="{AC52FDB9-48BF-4107-822A-85864388EAD2}" presName="linNode" presStyleCnt="0"/>
      <dgm:spPr/>
    </dgm:pt>
    <dgm:pt modelId="{3D804D91-630F-40EF-AE70-320E659B6449}" type="pres">
      <dgm:prSet presAssocID="{AC52FDB9-48BF-4107-822A-85864388EAD2}" presName="parentShp" presStyleLbl="node1" presStyleIdx="5" presStyleCnt="6" custScaleX="146606" custLinFactNeighborX="449" custLinFactNeighborY="-1140">
        <dgm:presLayoutVars>
          <dgm:bulletEnabled val="1"/>
        </dgm:presLayoutVars>
      </dgm:prSet>
      <dgm:spPr/>
    </dgm:pt>
    <dgm:pt modelId="{CC6B4E00-9DA5-4DBF-B040-9E80D101A5EC}" type="pres">
      <dgm:prSet presAssocID="{AC52FDB9-48BF-4107-822A-85864388EAD2}" presName="childShp" presStyleLbl="bgAccFollowNode1" presStyleIdx="5" presStyleCnt="6" custScaleX="103645" custLinFactNeighborX="3648" custLinFactNeighborY="144">
        <dgm:presLayoutVars>
          <dgm:bulletEnabled val="1"/>
        </dgm:presLayoutVars>
      </dgm:prSet>
      <dgm:spPr/>
    </dgm:pt>
  </dgm:ptLst>
  <dgm:cxnLst>
    <dgm:cxn modelId="{A4A0B605-A88A-4813-9012-F52F11CD75AA}" type="presOf" srcId="{A11F4C25-A12B-42C4-B1E4-87D90F93CAEF}" destId="{EF49B813-3059-4C97-8493-99C61A9F9EA6}" srcOrd="0" destOrd="1" presId="urn:microsoft.com/office/officeart/2005/8/layout/vList6"/>
    <dgm:cxn modelId="{7A34380B-785F-4F21-91AE-1D46F11FD811}" srcId="{58113730-CE8F-42BD-9B98-3C9C93377F0E}" destId="{2BBDC15B-1077-4F60-8968-E73C04822034}" srcOrd="4" destOrd="0" parTransId="{41608A4F-BB5F-40C9-9320-6FF0C38C43DE}" sibTransId="{2A530777-FD01-4392-BFA6-5E522FA005FE}"/>
    <dgm:cxn modelId="{DE066523-919C-44B6-AD17-7CD318A2B91B}" srcId="{AC52FDB9-48BF-4107-822A-85864388EAD2}" destId="{453A7CFF-F79B-4751-A89C-43310C6D8612}" srcOrd="0" destOrd="0" parTransId="{B2F17B12-841C-44C6-9769-4692D802B180}" sibTransId="{63A4FA13-93E8-4C84-A202-EBA730D3B020}"/>
    <dgm:cxn modelId="{2B091825-E063-4BF7-B36F-9F8E9DC0B9C6}" srcId="{58113730-CE8F-42BD-9B98-3C9C93377F0E}" destId="{A597C292-A77F-4318-875A-DB36D1BF68B6}" srcOrd="1" destOrd="0" parTransId="{68C565DF-9D34-47F8-845A-0EEB836F8EB5}" sibTransId="{1688229E-0FCA-4A33-8E2D-2EED7B02EAA1}"/>
    <dgm:cxn modelId="{56C76926-A1C8-4904-B273-611350503A91}" type="presOf" srcId="{F379DAF6-F8BC-4469-AB2E-18AAC06D4489}" destId="{F9322799-A3C0-4413-89C1-008F1B33DACC}" srcOrd="0" destOrd="0" presId="urn:microsoft.com/office/officeart/2005/8/layout/vList6"/>
    <dgm:cxn modelId="{C9EBFB38-AB44-4FD8-B136-162B9CBFFC2F}" srcId="{58113730-CE8F-42BD-9B98-3C9C93377F0E}" destId="{F379DAF6-F8BC-4469-AB2E-18AAC06D4489}" srcOrd="2" destOrd="0" parTransId="{170C3FAC-72BE-43F2-A56B-66BF031A548D}" sibTransId="{241F52D1-3070-45E0-AC1D-A330521D4395}"/>
    <dgm:cxn modelId="{934E3F3D-C680-4FFA-9372-BA0FE8A43243}" srcId="{58113730-CE8F-42BD-9B98-3C9C93377F0E}" destId="{837F6710-C3D4-4018-89CC-9123ABD45803}" srcOrd="0" destOrd="0" parTransId="{BE322126-2DB6-4487-ACC4-8B4CD10C2D02}" sibTransId="{FCD17B32-33CE-42C2-9FC3-32C7FD2B6E7D}"/>
    <dgm:cxn modelId="{880E033F-7BE3-4A9D-8671-849415016F66}" type="presOf" srcId="{235C3F3D-C370-4C16-BAAD-AE2DB2CFD4B2}" destId="{3881D9D1-C6E5-43FF-AB5C-100AB1954A40}" srcOrd="0" destOrd="1" presId="urn:microsoft.com/office/officeart/2005/8/layout/vList6"/>
    <dgm:cxn modelId="{6D306C41-A67A-4F2D-BD2E-786D331C940E}" srcId="{2BBDC15B-1077-4F60-8968-E73C04822034}" destId="{3119C324-3781-4F91-9823-BA9866D54EED}" srcOrd="0" destOrd="0" parTransId="{4AEE7607-D537-45E1-9DDD-746C60AA88AB}" sibTransId="{CDD5524F-A264-4391-A8F7-B8CB9EEB3C53}"/>
    <dgm:cxn modelId="{8033E965-0450-4FD8-85E0-3D38C77AFBAC}" type="presOf" srcId="{919835D1-9527-46E7-8934-566776DC46F8}" destId="{AAC4CB09-B021-4ACC-9C6C-D63228D7731C}" srcOrd="0" destOrd="0" presId="urn:microsoft.com/office/officeart/2005/8/layout/vList6"/>
    <dgm:cxn modelId="{8576836B-64D6-4B1D-825A-02CCE0D14514}" type="presOf" srcId="{AC52FDB9-48BF-4107-822A-85864388EAD2}" destId="{3D804D91-630F-40EF-AE70-320E659B6449}" srcOrd="0" destOrd="0" presId="urn:microsoft.com/office/officeart/2005/8/layout/vList6"/>
    <dgm:cxn modelId="{589FBC6C-4618-4AA2-9845-4CF86D896382}" srcId="{F379DAF6-F8BC-4469-AB2E-18AAC06D4489}" destId="{A11F4C25-A12B-42C4-B1E4-87D90F93CAEF}" srcOrd="1" destOrd="0" parTransId="{9D156D2D-FF72-461D-B6E3-608CA7ED60E9}" sibTransId="{F9F21C4D-AD42-4C21-B87E-DA2DBC624679}"/>
    <dgm:cxn modelId="{729A644D-6256-4C47-AD38-D422B8F73194}" type="presOf" srcId="{2BBDC15B-1077-4F60-8968-E73C04822034}" destId="{F8769857-98CC-4D7F-83FA-483AD01212A9}" srcOrd="0" destOrd="0" presId="urn:microsoft.com/office/officeart/2005/8/layout/vList6"/>
    <dgm:cxn modelId="{6516BF54-CC74-4C3C-A095-AC7A2C0845DF}" type="presOf" srcId="{9E123D90-3814-4EA2-B387-59282498FEDE}" destId="{622350A1-11B1-4910-8951-23752218E54C}" srcOrd="0" destOrd="0" presId="urn:microsoft.com/office/officeart/2005/8/layout/vList6"/>
    <dgm:cxn modelId="{F609497B-E802-4B7C-AA30-C7CC18A00F97}" srcId="{F379DAF6-F8BC-4469-AB2E-18AAC06D4489}" destId="{48224A9E-6679-47DD-A950-DD555CC9C86E}" srcOrd="0" destOrd="0" parTransId="{87D0B603-DB1D-4108-9EBD-9C48365DF11B}" sibTransId="{B3F05C6F-9635-4FE7-B521-7885F079D747}"/>
    <dgm:cxn modelId="{611B717B-2794-4AF7-9893-B92E11070979}" srcId="{2BBDC15B-1077-4F60-8968-E73C04822034}" destId="{235C3F3D-C370-4C16-BAAD-AE2DB2CFD4B2}" srcOrd="1" destOrd="0" parTransId="{5E37D065-E07A-461D-B338-D428C1E09807}" sibTransId="{2B23B27E-3BEE-49A1-9ED8-CFA9BCE0D054}"/>
    <dgm:cxn modelId="{64DD8C7B-ACE9-48B0-81E1-BB0980201628}" type="presOf" srcId="{A7861A3C-E9CE-40F1-98C9-34EFDC647A6D}" destId="{CC6B4E00-9DA5-4DBF-B040-9E80D101A5EC}" srcOrd="0" destOrd="1" presId="urn:microsoft.com/office/officeart/2005/8/layout/vList6"/>
    <dgm:cxn modelId="{56F7FE81-A3A7-43A6-B75E-567ACF0BE97A}" type="presOf" srcId="{EB4D4AA5-450C-4544-B960-C8948A7A23D3}" destId="{55C290A3-17EF-42FD-8A4E-E8F376926720}" srcOrd="0" destOrd="0" presId="urn:microsoft.com/office/officeart/2005/8/layout/vList6"/>
    <dgm:cxn modelId="{C40FD483-D1DE-46A0-A910-DEB5D67EBC6D}" type="presOf" srcId="{453A7CFF-F79B-4751-A89C-43310C6D8612}" destId="{CC6B4E00-9DA5-4DBF-B040-9E80D101A5EC}" srcOrd="0" destOrd="0" presId="urn:microsoft.com/office/officeart/2005/8/layout/vList6"/>
    <dgm:cxn modelId="{67F4208B-0B88-4CF0-A11E-91F1F3A299AF}" srcId="{837F6710-C3D4-4018-89CC-9123ABD45803}" destId="{52F00590-2712-49A7-A85B-155FA38A787C}" srcOrd="0" destOrd="0" parTransId="{9C523BC8-B8FD-4769-A4A9-864E87BC661A}" sibTransId="{59A3F560-E77C-467A-9A4A-8D516F378DFE}"/>
    <dgm:cxn modelId="{E8E91794-0BC2-4F11-A7D0-9DABA43406B6}" type="presOf" srcId="{837F6710-C3D4-4018-89CC-9123ABD45803}" destId="{46CE5FF4-A026-4B57-8FE7-836A7713AF64}" srcOrd="0" destOrd="0" presId="urn:microsoft.com/office/officeart/2005/8/layout/vList6"/>
    <dgm:cxn modelId="{BEC18B97-F654-4285-9ADB-83B4DEA7BDAE}" type="presOf" srcId="{1974062D-9675-465A-9832-10DCBF841D8E}" destId="{AAC4CB09-B021-4ACC-9C6C-D63228D7731C}" srcOrd="0" destOrd="1" presId="urn:microsoft.com/office/officeart/2005/8/layout/vList6"/>
    <dgm:cxn modelId="{D452E698-4EA4-4F4E-A149-3D008BD39AE6}" srcId="{58113730-CE8F-42BD-9B98-3C9C93377F0E}" destId="{9E123D90-3814-4EA2-B387-59282498FEDE}" srcOrd="3" destOrd="0" parTransId="{E6D6B738-2A62-40A7-9FF3-158E85901216}" sibTransId="{F1FDD950-3EB0-4CF2-B9B4-BC696E85AACD}"/>
    <dgm:cxn modelId="{C79EAD9A-689F-42A8-8B66-66FB2493A7B8}" srcId="{A597C292-A77F-4318-875A-DB36D1BF68B6}" destId="{919835D1-9527-46E7-8934-566776DC46F8}" srcOrd="0" destOrd="0" parTransId="{B7CA5FD8-2C85-48A0-AF10-508E5DF60AF3}" sibTransId="{8C9A60C8-2B10-40E6-AD46-5F8E2894A4EE}"/>
    <dgm:cxn modelId="{1ACC259F-A19A-479F-9341-1C9495869799}" type="presOf" srcId="{3119C324-3781-4F91-9823-BA9866D54EED}" destId="{3881D9D1-C6E5-43FF-AB5C-100AB1954A40}" srcOrd="0" destOrd="0" presId="urn:microsoft.com/office/officeart/2005/8/layout/vList6"/>
    <dgm:cxn modelId="{3FAEFBA1-C2B1-4904-BEB1-2F3683E5C5B3}" type="presOf" srcId="{58113730-CE8F-42BD-9B98-3C9C93377F0E}" destId="{4CEFFB21-D7E8-40A5-A463-21761C7D2003}" srcOrd="0" destOrd="0" presId="urn:microsoft.com/office/officeart/2005/8/layout/vList6"/>
    <dgm:cxn modelId="{37AAD3A2-56F7-4AC3-BE72-3F89F01ACF0D}" type="presOf" srcId="{A597C292-A77F-4318-875A-DB36D1BF68B6}" destId="{61607E17-BD9C-4359-826B-99F7C57E77B5}" srcOrd="0" destOrd="0" presId="urn:microsoft.com/office/officeart/2005/8/layout/vList6"/>
    <dgm:cxn modelId="{4360F3AA-1973-443B-8B61-414799F71B16}" srcId="{9E123D90-3814-4EA2-B387-59282498FEDE}" destId="{10873444-986E-45D5-AE64-D2F78261B8D2}" srcOrd="1" destOrd="0" parTransId="{78BB19DB-E0EC-4375-97F2-DE74B56E20B1}" sibTransId="{64C6386E-C5AE-44BB-B108-9F8D8FBFF3B6}"/>
    <dgm:cxn modelId="{93D1DAB1-9425-4323-8C22-34A176B1070F}" srcId="{A597C292-A77F-4318-875A-DB36D1BF68B6}" destId="{1974062D-9675-465A-9832-10DCBF841D8E}" srcOrd="1" destOrd="0" parTransId="{C26C9E86-16ED-4568-A128-55E14471A3AA}" sibTransId="{C215C521-031C-4BAF-89A6-7B8E1B3F3CA2}"/>
    <dgm:cxn modelId="{CD2301B7-DAB0-4688-A1E5-C52A3C120553}" srcId="{9E123D90-3814-4EA2-B387-59282498FEDE}" destId="{EB4D4AA5-450C-4544-B960-C8948A7A23D3}" srcOrd="0" destOrd="0" parTransId="{1113B68B-06F6-41BF-94C0-C7AADF88A85D}" sibTransId="{F48637AF-1E86-44F5-9A3E-385310D45996}"/>
    <dgm:cxn modelId="{DC7505BD-A8CB-4566-905C-538215E37437}" srcId="{AC52FDB9-48BF-4107-822A-85864388EAD2}" destId="{A7861A3C-E9CE-40F1-98C9-34EFDC647A6D}" srcOrd="1" destOrd="0" parTransId="{1C73DF2D-EA4C-44D5-AA9F-EF5E4786081E}" sibTransId="{638D9077-5481-4833-875E-5FFE3696EC24}"/>
    <dgm:cxn modelId="{9A8AEABE-D264-49BB-83CD-A19F266A5F50}" srcId="{837F6710-C3D4-4018-89CC-9123ABD45803}" destId="{022005A9-3C52-47CC-8143-EAA8EE990FEF}" srcOrd="1" destOrd="0" parTransId="{C9A76326-EC89-4DFB-A1B6-5D4452E33B54}" sibTransId="{CC2A296C-828C-482C-94AC-93867973113C}"/>
    <dgm:cxn modelId="{ECE35BC4-78F4-4CF5-8D52-343DEBE4A545}" type="presOf" srcId="{48224A9E-6679-47DD-A950-DD555CC9C86E}" destId="{EF49B813-3059-4C97-8493-99C61A9F9EA6}" srcOrd="0" destOrd="0" presId="urn:microsoft.com/office/officeart/2005/8/layout/vList6"/>
    <dgm:cxn modelId="{B1E637C6-814F-48FF-9C8A-A5882E7DEF2D}" type="presOf" srcId="{52F00590-2712-49A7-A85B-155FA38A787C}" destId="{797F6E1D-DDD9-450F-9863-2462005E5B19}" srcOrd="0" destOrd="0" presId="urn:microsoft.com/office/officeart/2005/8/layout/vList6"/>
    <dgm:cxn modelId="{24CBAFCD-971A-47E9-BC75-7BBA85FF117D}" type="presOf" srcId="{022005A9-3C52-47CC-8143-EAA8EE990FEF}" destId="{797F6E1D-DDD9-450F-9863-2462005E5B19}" srcOrd="0" destOrd="1" presId="urn:microsoft.com/office/officeart/2005/8/layout/vList6"/>
    <dgm:cxn modelId="{820681E6-241B-4C47-9A8E-5B4D1E9286C8}" srcId="{58113730-CE8F-42BD-9B98-3C9C93377F0E}" destId="{AC52FDB9-48BF-4107-822A-85864388EAD2}" srcOrd="5" destOrd="0" parTransId="{A0966ACA-C272-4F35-BCC2-611076C7DBBC}" sibTransId="{1EBA676B-4AE1-4441-BEA4-679755F3243D}"/>
    <dgm:cxn modelId="{E1EB81E7-365B-4A20-8928-3FE72A6534D6}" type="presOf" srcId="{10873444-986E-45D5-AE64-D2F78261B8D2}" destId="{55C290A3-17EF-42FD-8A4E-E8F376926720}" srcOrd="0" destOrd="1" presId="urn:microsoft.com/office/officeart/2005/8/layout/vList6"/>
    <dgm:cxn modelId="{BD52B624-E952-4F41-B062-82300683ECD9}" type="presParOf" srcId="{4CEFFB21-D7E8-40A5-A463-21761C7D2003}" destId="{5E9E3F71-B4B8-4518-B703-9BB07F1EE89F}" srcOrd="0" destOrd="0" presId="urn:microsoft.com/office/officeart/2005/8/layout/vList6"/>
    <dgm:cxn modelId="{E03860DB-8AE1-41FD-B5C5-AD88564E284C}" type="presParOf" srcId="{5E9E3F71-B4B8-4518-B703-9BB07F1EE89F}" destId="{46CE5FF4-A026-4B57-8FE7-836A7713AF64}" srcOrd="0" destOrd="0" presId="urn:microsoft.com/office/officeart/2005/8/layout/vList6"/>
    <dgm:cxn modelId="{C878E3E7-B637-41C0-AE1D-A681DCC89491}" type="presParOf" srcId="{5E9E3F71-B4B8-4518-B703-9BB07F1EE89F}" destId="{797F6E1D-DDD9-450F-9863-2462005E5B19}" srcOrd="1" destOrd="0" presId="urn:microsoft.com/office/officeart/2005/8/layout/vList6"/>
    <dgm:cxn modelId="{2D7C6741-50B8-4EE7-8873-70F90D7ECA08}" type="presParOf" srcId="{4CEFFB21-D7E8-40A5-A463-21761C7D2003}" destId="{1A8FF8BF-F398-4A22-8434-4DCFF34583CA}" srcOrd="1" destOrd="0" presId="urn:microsoft.com/office/officeart/2005/8/layout/vList6"/>
    <dgm:cxn modelId="{18E665BA-A053-494A-BEDF-18E0FD10DD2B}" type="presParOf" srcId="{4CEFFB21-D7E8-40A5-A463-21761C7D2003}" destId="{401D1841-1A32-4E58-924B-12CDDDBF01C2}" srcOrd="2" destOrd="0" presId="urn:microsoft.com/office/officeart/2005/8/layout/vList6"/>
    <dgm:cxn modelId="{B46A6EE9-BB61-47C1-B0DF-45FD5E73E991}" type="presParOf" srcId="{401D1841-1A32-4E58-924B-12CDDDBF01C2}" destId="{61607E17-BD9C-4359-826B-99F7C57E77B5}" srcOrd="0" destOrd="0" presId="urn:microsoft.com/office/officeart/2005/8/layout/vList6"/>
    <dgm:cxn modelId="{4DAF2963-C80C-4CA6-9CEE-A974D48B38AA}" type="presParOf" srcId="{401D1841-1A32-4E58-924B-12CDDDBF01C2}" destId="{AAC4CB09-B021-4ACC-9C6C-D63228D7731C}" srcOrd="1" destOrd="0" presId="urn:microsoft.com/office/officeart/2005/8/layout/vList6"/>
    <dgm:cxn modelId="{1A448097-E123-426F-86B0-3141FC68727F}" type="presParOf" srcId="{4CEFFB21-D7E8-40A5-A463-21761C7D2003}" destId="{F278B6E4-0E9F-4834-BF70-8FD70F88C2A3}" srcOrd="3" destOrd="0" presId="urn:microsoft.com/office/officeart/2005/8/layout/vList6"/>
    <dgm:cxn modelId="{16402062-144D-43A2-A2E3-9B5EB1BAD67D}" type="presParOf" srcId="{4CEFFB21-D7E8-40A5-A463-21761C7D2003}" destId="{7A1348EE-9596-4CD3-818D-ADCBA8B3EDF1}" srcOrd="4" destOrd="0" presId="urn:microsoft.com/office/officeart/2005/8/layout/vList6"/>
    <dgm:cxn modelId="{805B36F7-C4BF-419C-A256-6E69B466C476}" type="presParOf" srcId="{7A1348EE-9596-4CD3-818D-ADCBA8B3EDF1}" destId="{F9322799-A3C0-4413-89C1-008F1B33DACC}" srcOrd="0" destOrd="0" presId="urn:microsoft.com/office/officeart/2005/8/layout/vList6"/>
    <dgm:cxn modelId="{021AC967-433E-498C-AF3D-672A3A2AF4C7}" type="presParOf" srcId="{7A1348EE-9596-4CD3-818D-ADCBA8B3EDF1}" destId="{EF49B813-3059-4C97-8493-99C61A9F9EA6}" srcOrd="1" destOrd="0" presId="urn:microsoft.com/office/officeart/2005/8/layout/vList6"/>
    <dgm:cxn modelId="{BC6A2C71-1FAA-4080-9D9D-496A8B6D7210}" type="presParOf" srcId="{4CEFFB21-D7E8-40A5-A463-21761C7D2003}" destId="{17BD9CE8-59E8-4C4D-8649-73FA5FE40D8E}" srcOrd="5" destOrd="0" presId="urn:microsoft.com/office/officeart/2005/8/layout/vList6"/>
    <dgm:cxn modelId="{B7687222-51B0-48A3-A6F0-0BAEF91E2EE5}" type="presParOf" srcId="{4CEFFB21-D7E8-40A5-A463-21761C7D2003}" destId="{A9CAB165-77E1-48E4-AEDD-2246EE2AD79E}" srcOrd="6" destOrd="0" presId="urn:microsoft.com/office/officeart/2005/8/layout/vList6"/>
    <dgm:cxn modelId="{FD619AAC-0C11-4E9D-B1DA-7EC355CBB20B}" type="presParOf" srcId="{A9CAB165-77E1-48E4-AEDD-2246EE2AD79E}" destId="{622350A1-11B1-4910-8951-23752218E54C}" srcOrd="0" destOrd="0" presId="urn:microsoft.com/office/officeart/2005/8/layout/vList6"/>
    <dgm:cxn modelId="{346646E3-9EE1-454C-B116-BA1EA5A58D7E}" type="presParOf" srcId="{A9CAB165-77E1-48E4-AEDD-2246EE2AD79E}" destId="{55C290A3-17EF-42FD-8A4E-E8F376926720}" srcOrd="1" destOrd="0" presId="urn:microsoft.com/office/officeart/2005/8/layout/vList6"/>
    <dgm:cxn modelId="{2E55A76C-09D7-4509-96D8-A545109F9ADA}" type="presParOf" srcId="{4CEFFB21-D7E8-40A5-A463-21761C7D2003}" destId="{578F21E7-0FF4-428C-9C10-0F29F69E3BD0}" srcOrd="7" destOrd="0" presId="urn:microsoft.com/office/officeart/2005/8/layout/vList6"/>
    <dgm:cxn modelId="{F9EA0690-0835-401C-9B6F-9F4162BA65DB}" type="presParOf" srcId="{4CEFFB21-D7E8-40A5-A463-21761C7D2003}" destId="{B5729613-2C12-4BB3-90C5-9BA490DE20F0}" srcOrd="8" destOrd="0" presId="urn:microsoft.com/office/officeart/2005/8/layout/vList6"/>
    <dgm:cxn modelId="{86F7E050-7022-488C-97FD-A2A2EBFE7B4D}" type="presParOf" srcId="{B5729613-2C12-4BB3-90C5-9BA490DE20F0}" destId="{F8769857-98CC-4D7F-83FA-483AD01212A9}" srcOrd="0" destOrd="0" presId="urn:microsoft.com/office/officeart/2005/8/layout/vList6"/>
    <dgm:cxn modelId="{C0BA8519-1029-4A18-B4DD-773D58A3FC92}" type="presParOf" srcId="{B5729613-2C12-4BB3-90C5-9BA490DE20F0}" destId="{3881D9D1-C6E5-43FF-AB5C-100AB1954A40}" srcOrd="1" destOrd="0" presId="urn:microsoft.com/office/officeart/2005/8/layout/vList6"/>
    <dgm:cxn modelId="{B54E2827-E48B-44F4-8E1D-F5F8800C66A2}" type="presParOf" srcId="{4CEFFB21-D7E8-40A5-A463-21761C7D2003}" destId="{4B0B8B48-3261-4435-9A46-C0AA954BC601}" srcOrd="9" destOrd="0" presId="urn:microsoft.com/office/officeart/2005/8/layout/vList6"/>
    <dgm:cxn modelId="{248E8BDA-7C9D-4F66-9A1F-DBD626908325}" type="presParOf" srcId="{4CEFFB21-D7E8-40A5-A463-21761C7D2003}" destId="{A87E69BF-0D07-41B4-ABB8-A3A938BA69F4}" srcOrd="10" destOrd="0" presId="urn:microsoft.com/office/officeart/2005/8/layout/vList6"/>
    <dgm:cxn modelId="{C2F02D3F-3AC3-45CC-9911-5DE7403D4DE2}" type="presParOf" srcId="{A87E69BF-0D07-41B4-ABB8-A3A938BA69F4}" destId="{3D804D91-630F-40EF-AE70-320E659B6449}" srcOrd="0" destOrd="0" presId="urn:microsoft.com/office/officeart/2005/8/layout/vList6"/>
    <dgm:cxn modelId="{F9E822D9-70D8-416E-B20A-2AF2E20609D7}" type="presParOf" srcId="{A87E69BF-0D07-41B4-ABB8-A3A938BA69F4}" destId="{CC6B4E00-9DA5-4DBF-B040-9E80D101A5EC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321392-F5DD-4501-8E43-A65E279FAA5C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A9C2DD2F-817E-4F37-AA21-33AE52769CE7}">
      <dgm:prSet phldrT="[Tekst]"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PRACE INTERWENCYJNE</a:t>
          </a:r>
        </a:p>
      </dgm:t>
    </dgm:pt>
    <dgm:pt modelId="{ED337DE8-719B-43A9-99F9-D79EB0A976C7}" type="parTrans" cxnId="{AC12BCEE-0CFE-4880-B3D7-A844ED5AA9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121BC74-E66F-48F4-B99B-50BE65A26831}" type="sibTrans" cxnId="{AC12BCEE-0CFE-4880-B3D7-A844ED5AA9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8AAA90C-46D8-46AC-8272-8338CD554A93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 osób</a:t>
          </a:r>
        </a:p>
      </dgm:t>
    </dgm:pt>
    <dgm:pt modelId="{9AA8C252-51A2-4B82-8EA6-7AC740EBE1BA}" type="parTrans" cxnId="{CCB70468-CF2E-4DE8-98A1-16079044567A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0CCE248-9F04-4115-8F1F-26E256B6445A}" type="sibTrans" cxnId="{CCB70468-CF2E-4DE8-98A1-16079044567A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5D8FB4C-DCBC-4880-B66A-EAC841870156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ROBOTY PUBLICZNE</a:t>
          </a:r>
        </a:p>
      </dgm:t>
    </dgm:pt>
    <dgm:pt modelId="{9E6AC643-F92F-4866-BB7B-D0546D114196}" type="parTrans" cxnId="{830E5207-7E1B-49BA-88E7-1F803D7FBC6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336881D0-8085-4F36-8227-65C78C70DABB}" type="sibTrans" cxnId="{830E5207-7E1B-49BA-88E7-1F803D7FBC6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473E464-6832-46D6-83CE-6F783D10E401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 osób</a:t>
          </a:r>
        </a:p>
      </dgm:t>
    </dgm:pt>
    <dgm:pt modelId="{3EF7F95D-B9D4-461A-9B39-60F2819FCAE9}" type="parTrans" cxnId="{2BFB7867-E14C-4CC2-A243-2D3C549AE064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7768211-625A-4231-8CA5-25840C1F31D4}" type="sibTrans" cxnId="{2BFB7867-E14C-4CC2-A243-2D3C549AE064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450914B-2FE2-45D2-9A8C-25A55334EED7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PRACE SPOŁECZNIE UŻYTECZNE</a:t>
          </a:r>
        </a:p>
      </dgm:t>
    </dgm:pt>
    <dgm:pt modelId="{D949C2AE-053B-4A89-BED9-306F7AC56652}" type="parTrans" cxnId="{58746825-8F53-4F0E-84A1-ABEF6F414DE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B9452490-0D19-4F20-AC9D-CDA081C70200}" type="sibTrans" cxnId="{58746825-8F53-4F0E-84A1-ABEF6F414DE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0D59CDD-D04A-43C1-89B6-CBD4970FE4AD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52 osoby</a:t>
          </a:r>
        </a:p>
      </dgm:t>
    </dgm:pt>
    <dgm:pt modelId="{62B9D93B-9A47-45D0-B8FC-0DF517873EEE}" type="parTrans" cxnId="{45CF0760-F1DC-40E4-BFD8-221D101F552D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B92766F6-B9F6-4844-AFD6-49FCD24094B7}" type="sibTrans" cxnId="{45CF0760-F1DC-40E4-BFD8-221D101F552D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D4A0BDB3-87E5-47F5-9C61-EA31A0540B5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BON NA ZASIEDLENIE +</a:t>
          </a:r>
        </a:p>
      </dgm:t>
    </dgm:pt>
    <dgm:pt modelId="{6D76918A-8E0F-422C-8F1A-72FF2671A743}" type="parTrans" cxnId="{C08B2516-CB6A-4BBC-919B-B79B40E4491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DAA1086-7348-4501-A48A-B70F20C01892}" type="sibTrans" cxnId="{C08B2516-CB6A-4BBC-919B-B79B40E4491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D909695A-0EFC-4B01-8044-8CC7F2720A30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 osób</a:t>
          </a:r>
        </a:p>
      </dgm:t>
    </dgm:pt>
    <dgm:pt modelId="{EEFB5F21-BF5D-4C2D-9D13-CF4008E4CD66}" type="parTrans" cxnId="{917862FE-351D-488F-B2BC-6F56AADFADDD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D45871D2-5BC0-43E6-AF6E-250768654007}" type="sibTrans" cxnId="{917862FE-351D-488F-B2BC-6F56AADFADDD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480D60DA-052A-426A-A46B-27FFC4695742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89.000,00 </a:t>
          </a:r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zł</a:t>
          </a:r>
        </a:p>
      </dgm:t>
    </dgm:pt>
    <dgm:pt modelId="{B584D7AB-FC60-445C-A412-725490563134}" type="parTrans" cxnId="{8A7C3FDD-4735-40AA-9FF5-6F8DF3BD939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645E66A7-6350-417A-A8F2-95AF9339821B}" type="sibTrans" cxnId="{8A7C3FDD-4735-40AA-9FF5-6F8DF3BD939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7C2E5531-D52B-40C3-A10E-1F0EFB540B3B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15.780,80 zł</a:t>
          </a:r>
        </a:p>
      </dgm:t>
    </dgm:pt>
    <dgm:pt modelId="{82C86599-7797-4B6A-BAC5-59BE6B03F193}" type="parTrans" cxnId="{C504F832-6529-40A7-A902-4794C4C32253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BD98A455-08A7-4F4B-8F03-D978CFD1E173}" type="sibTrans" cxnId="{C504F832-6529-40A7-A902-4794C4C32253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9BCB783E-3583-4DB2-8B32-7BCD16497C0F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315.945,21 z</a:t>
          </a:r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ł</a:t>
          </a:r>
        </a:p>
      </dgm:t>
    </dgm:pt>
    <dgm:pt modelId="{757CA312-3367-49F8-B632-C9E352E20F29}" type="parTrans" cxnId="{CA1E4220-F6EA-4A25-A293-B1BB6E6C6CB9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6A8A14F-C682-42DA-A420-1DF37C91FF99}" type="sibTrans" cxnId="{CA1E4220-F6EA-4A25-A293-B1BB6E6C6CB9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3AA46E2B-E80E-4209-B6F7-2B56643DEFBB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243.662,04 </a:t>
          </a:r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zł</a:t>
          </a:r>
        </a:p>
      </dgm:t>
    </dgm:pt>
    <dgm:pt modelId="{2D7779CA-92EA-4349-AAC2-3834F4584291}" type="parTrans" cxnId="{0E597B5B-1C26-4B37-AC94-02113CDC3F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AA5C0E5-1C35-4FEE-805E-02DE8A4E737E}" type="sibTrans" cxnId="{0E597B5B-1C26-4B37-AC94-02113CDC3F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0FCD9F3-A27F-4DAB-8538-B7D048CE4DA5}">
      <dgm:prSet phldrT="[Tekst]" custT="1"/>
      <dgm:spPr/>
      <dgm:t>
        <a:bodyPr/>
        <a:lstStyle/>
        <a:p>
          <a:endParaRPr lang="pl-PL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57A763-D4DB-4E98-9DC0-BF465FFA8681}" type="parTrans" cxnId="{4333111F-C2BE-4360-A92F-FCE7EA417826}">
      <dgm:prSet/>
      <dgm:spPr/>
      <dgm:t>
        <a:bodyPr/>
        <a:lstStyle/>
        <a:p>
          <a:endParaRPr lang="pl-PL"/>
        </a:p>
      </dgm:t>
    </dgm:pt>
    <dgm:pt modelId="{3DD38A6C-610D-4D59-8D40-FB868CDA04BC}" type="sibTrans" cxnId="{4333111F-C2BE-4360-A92F-FCE7EA417826}">
      <dgm:prSet/>
      <dgm:spPr/>
      <dgm:t>
        <a:bodyPr/>
        <a:lstStyle/>
        <a:p>
          <a:endParaRPr lang="pl-PL"/>
        </a:p>
      </dgm:t>
    </dgm:pt>
    <dgm:pt modelId="{B1ACC88B-893B-4D60-95F6-3B53E60AEF3A}" type="pres">
      <dgm:prSet presAssocID="{0E321392-F5DD-4501-8E43-A65E279FAA5C}" presName="Name0" presStyleCnt="0">
        <dgm:presLayoutVars>
          <dgm:dir/>
          <dgm:animLvl val="lvl"/>
          <dgm:resizeHandles/>
        </dgm:presLayoutVars>
      </dgm:prSet>
      <dgm:spPr/>
    </dgm:pt>
    <dgm:pt modelId="{765D37DA-1089-4D56-A136-FA81045EDFF4}" type="pres">
      <dgm:prSet presAssocID="{A9C2DD2F-817E-4F37-AA21-33AE52769CE7}" presName="linNode" presStyleCnt="0"/>
      <dgm:spPr/>
    </dgm:pt>
    <dgm:pt modelId="{8EA32A3C-88D2-46F3-896B-D0C997F1D0A2}" type="pres">
      <dgm:prSet presAssocID="{A9C2DD2F-817E-4F37-AA21-33AE52769CE7}" presName="parentShp" presStyleLbl="node1" presStyleIdx="0" presStyleCnt="4" custScaleX="150000">
        <dgm:presLayoutVars>
          <dgm:bulletEnabled val="1"/>
        </dgm:presLayoutVars>
      </dgm:prSet>
      <dgm:spPr/>
    </dgm:pt>
    <dgm:pt modelId="{1A242B4A-35F6-4BDC-BFB5-44A35C5343B4}" type="pres">
      <dgm:prSet presAssocID="{A9C2DD2F-817E-4F37-AA21-33AE52769CE7}" presName="childShp" presStyleLbl="bgAccFollowNode1" presStyleIdx="0" presStyleCnt="4">
        <dgm:presLayoutVars>
          <dgm:bulletEnabled val="1"/>
        </dgm:presLayoutVars>
      </dgm:prSet>
      <dgm:spPr/>
    </dgm:pt>
    <dgm:pt modelId="{884F9272-561D-4FEB-AD66-7743EB6DCCE8}" type="pres">
      <dgm:prSet presAssocID="{E121BC74-E66F-48F4-B99B-50BE65A26831}" presName="spacing" presStyleCnt="0"/>
      <dgm:spPr/>
    </dgm:pt>
    <dgm:pt modelId="{1CE5BA49-405C-46B3-8525-CCC599BE17E8}" type="pres">
      <dgm:prSet presAssocID="{C5D8FB4C-DCBC-4880-B66A-EAC841870156}" presName="linNode" presStyleCnt="0"/>
      <dgm:spPr/>
    </dgm:pt>
    <dgm:pt modelId="{8CEC6081-B70C-4454-A66C-7ED5A442A3CB}" type="pres">
      <dgm:prSet presAssocID="{C5D8FB4C-DCBC-4880-B66A-EAC841870156}" presName="parentShp" presStyleLbl="node1" presStyleIdx="1" presStyleCnt="4" custScaleX="150000">
        <dgm:presLayoutVars>
          <dgm:bulletEnabled val="1"/>
        </dgm:presLayoutVars>
      </dgm:prSet>
      <dgm:spPr/>
    </dgm:pt>
    <dgm:pt modelId="{60BAFD46-D2B3-4397-A011-7CA56984D785}" type="pres">
      <dgm:prSet presAssocID="{C5D8FB4C-DCBC-4880-B66A-EAC841870156}" presName="childShp" presStyleLbl="bgAccFollowNode1" presStyleIdx="1" presStyleCnt="4">
        <dgm:presLayoutVars>
          <dgm:bulletEnabled val="1"/>
        </dgm:presLayoutVars>
      </dgm:prSet>
      <dgm:spPr/>
    </dgm:pt>
    <dgm:pt modelId="{58F0BFC4-C942-4BDD-96CC-7D3625454F90}" type="pres">
      <dgm:prSet presAssocID="{336881D0-8085-4F36-8227-65C78C70DABB}" presName="spacing" presStyleCnt="0"/>
      <dgm:spPr/>
    </dgm:pt>
    <dgm:pt modelId="{2F236A5A-1AD0-48CC-B0CF-4233B51D7430}" type="pres">
      <dgm:prSet presAssocID="{C450914B-2FE2-45D2-9A8C-25A55334EED7}" presName="linNode" presStyleCnt="0"/>
      <dgm:spPr/>
    </dgm:pt>
    <dgm:pt modelId="{A6B9969D-57D8-45B3-A307-C5CC9BF9EB89}" type="pres">
      <dgm:prSet presAssocID="{C450914B-2FE2-45D2-9A8C-25A55334EED7}" presName="parentShp" presStyleLbl="node1" presStyleIdx="2" presStyleCnt="4" custScaleX="150000">
        <dgm:presLayoutVars>
          <dgm:bulletEnabled val="1"/>
        </dgm:presLayoutVars>
      </dgm:prSet>
      <dgm:spPr/>
    </dgm:pt>
    <dgm:pt modelId="{56DCC4E1-DDD7-49B7-B738-AD34FF420492}" type="pres">
      <dgm:prSet presAssocID="{C450914B-2FE2-45D2-9A8C-25A55334EED7}" presName="childShp" presStyleLbl="bgAccFollowNode1" presStyleIdx="2" presStyleCnt="4">
        <dgm:presLayoutVars>
          <dgm:bulletEnabled val="1"/>
        </dgm:presLayoutVars>
      </dgm:prSet>
      <dgm:spPr/>
    </dgm:pt>
    <dgm:pt modelId="{49160A30-9181-49BF-A4E1-443E5F9C90FC}" type="pres">
      <dgm:prSet presAssocID="{B9452490-0D19-4F20-AC9D-CDA081C70200}" presName="spacing" presStyleCnt="0"/>
      <dgm:spPr/>
    </dgm:pt>
    <dgm:pt modelId="{C475E009-0A7B-4077-9292-A9CF3CC2D59D}" type="pres">
      <dgm:prSet presAssocID="{D4A0BDB3-87E5-47F5-9C61-EA31A0540B5C}" presName="linNode" presStyleCnt="0"/>
      <dgm:spPr/>
    </dgm:pt>
    <dgm:pt modelId="{CB8BE2AD-98EF-49E6-9FC8-F8B27D76B1FA}" type="pres">
      <dgm:prSet presAssocID="{D4A0BDB3-87E5-47F5-9C61-EA31A0540B5C}" presName="parentShp" presStyleLbl="node1" presStyleIdx="3" presStyleCnt="4" custScaleX="150000">
        <dgm:presLayoutVars>
          <dgm:bulletEnabled val="1"/>
        </dgm:presLayoutVars>
      </dgm:prSet>
      <dgm:spPr/>
    </dgm:pt>
    <dgm:pt modelId="{DCC53089-4F2E-4B1F-8C44-BA16BF54394C}" type="pres">
      <dgm:prSet presAssocID="{D4A0BDB3-87E5-47F5-9C61-EA31A0540B5C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17A72300-4A98-4107-ADEA-F62D6709B712}" type="presOf" srcId="{58AAA90C-46D8-46AC-8272-8338CD554A93}" destId="{1A242B4A-35F6-4BDC-BFB5-44A35C5343B4}" srcOrd="0" destOrd="1" presId="urn:microsoft.com/office/officeart/2005/8/layout/vList6"/>
    <dgm:cxn modelId="{830E5207-7E1B-49BA-88E7-1F803D7FBC67}" srcId="{0E321392-F5DD-4501-8E43-A65E279FAA5C}" destId="{C5D8FB4C-DCBC-4880-B66A-EAC841870156}" srcOrd="1" destOrd="0" parTransId="{9E6AC643-F92F-4866-BB7B-D0546D114196}" sibTransId="{336881D0-8085-4F36-8227-65C78C70DABB}"/>
    <dgm:cxn modelId="{465CF20A-450F-43DA-8BCB-253D40C7487C}" type="presOf" srcId="{7C2E5531-D52B-40C3-A10E-1F0EFB540B3B}" destId="{56DCC4E1-DDD7-49B7-B738-AD34FF420492}" srcOrd="0" destOrd="1" presId="urn:microsoft.com/office/officeart/2005/8/layout/vList6"/>
    <dgm:cxn modelId="{C08B2516-CB6A-4BBC-919B-B79B40E44917}" srcId="{0E321392-F5DD-4501-8E43-A65E279FAA5C}" destId="{D4A0BDB3-87E5-47F5-9C61-EA31A0540B5C}" srcOrd="3" destOrd="0" parTransId="{6D76918A-8E0F-422C-8F1A-72FF2671A743}" sibTransId="{5DAA1086-7348-4501-A48A-B70F20C01892}"/>
    <dgm:cxn modelId="{9A57D81B-B714-4711-BF8C-3CD76E1C8567}" type="presOf" srcId="{0E321392-F5DD-4501-8E43-A65E279FAA5C}" destId="{B1ACC88B-893B-4D60-95F6-3B53E60AEF3A}" srcOrd="0" destOrd="0" presId="urn:microsoft.com/office/officeart/2005/8/layout/vList6"/>
    <dgm:cxn modelId="{4333111F-C2BE-4360-A92F-FCE7EA417826}" srcId="{A9C2DD2F-817E-4F37-AA21-33AE52769CE7}" destId="{C0FCD9F3-A27F-4DAB-8538-B7D048CE4DA5}" srcOrd="0" destOrd="0" parTransId="{B357A763-D4DB-4E98-9DC0-BF465FFA8681}" sibTransId="{3DD38A6C-610D-4D59-8D40-FB868CDA04BC}"/>
    <dgm:cxn modelId="{CA1E4220-F6EA-4A25-A293-B1BB6E6C6CB9}" srcId="{A9C2DD2F-817E-4F37-AA21-33AE52769CE7}" destId="{9BCB783E-3583-4DB2-8B32-7BCD16497C0F}" srcOrd="2" destOrd="0" parTransId="{757CA312-3367-49F8-B632-C9E352E20F29}" sibTransId="{26A8A14F-C682-42DA-A420-1DF37C91FF99}"/>
    <dgm:cxn modelId="{58746825-8F53-4F0E-84A1-ABEF6F414DE2}" srcId="{0E321392-F5DD-4501-8E43-A65E279FAA5C}" destId="{C450914B-2FE2-45D2-9A8C-25A55334EED7}" srcOrd="2" destOrd="0" parTransId="{D949C2AE-053B-4A89-BED9-306F7AC56652}" sibTransId="{B9452490-0D19-4F20-AC9D-CDA081C70200}"/>
    <dgm:cxn modelId="{C504F832-6529-40A7-A902-4794C4C32253}" srcId="{C450914B-2FE2-45D2-9A8C-25A55334EED7}" destId="{7C2E5531-D52B-40C3-A10E-1F0EFB540B3B}" srcOrd="1" destOrd="0" parTransId="{82C86599-7797-4B6A-BAC5-59BE6B03F193}" sibTransId="{BD98A455-08A7-4F4B-8F03-D978CFD1E173}"/>
    <dgm:cxn modelId="{1A549739-F847-46AB-8CC4-7BEC5CE4C34B}" type="presOf" srcId="{A9C2DD2F-817E-4F37-AA21-33AE52769CE7}" destId="{8EA32A3C-88D2-46F3-896B-D0C997F1D0A2}" srcOrd="0" destOrd="0" presId="urn:microsoft.com/office/officeart/2005/8/layout/vList6"/>
    <dgm:cxn modelId="{0E597B5B-1C26-4B37-AC94-02113CDC3FA8}" srcId="{C5D8FB4C-DCBC-4880-B66A-EAC841870156}" destId="{3AA46E2B-E80E-4209-B6F7-2B56643DEFBB}" srcOrd="1" destOrd="0" parTransId="{2D7779CA-92EA-4349-AAC2-3834F4584291}" sibTransId="{FAA5C0E5-1C35-4FEE-805E-02DE8A4E737E}"/>
    <dgm:cxn modelId="{45CF0760-F1DC-40E4-BFD8-221D101F552D}" srcId="{C450914B-2FE2-45D2-9A8C-25A55334EED7}" destId="{E0D59CDD-D04A-43C1-89B6-CBD4970FE4AD}" srcOrd="0" destOrd="0" parTransId="{62B9D93B-9A47-45D0-B8FC-0DF517873EEE}" sibTransId="{B92766F6-B9F6-4844-AFD6-49FCD24094B7}"/>
    <dgm:cxn modelId="{2BFB7867-E14C-4CC2-A243-2D3C549AE064}" srcId="{C5D8FB4C-DCBC-4880-B66A-EAC841870156}" destId="{5473E464-6832-46D6-83CE-6F783D10E401}" srcOrd="0" destOrd="0" parTransId="{3EF7F95D-B9D4-461A-9B39-60F2819FCAE9}" sibTransId="{E7768211-625A-4231-8CA5-25840C1F31D4}"/>
    <dgm:cxn modelId="{CCB70468-CF2E-4DE8-98A1-16079044567A}" srcId="{A9C2DD2F-817E-4F37-AA21-33AE52769CE7}" destId="{58AAA90C-46D8-46AC-8272-8338CD554A93}" srcOrd="1" destOrd="0" parTransId="{9AA8C252-51A2-4B82-8EA6-7AC740EBE1BA}" sibTransId="{F0CCE248-9F04-4115-8F1F-26E256B6445A}"/>
    <dgm:cxn modelId="{8EDF3559-5C41-4FAB-9D7D-388E2D540005}" type="presOf" srcId="{C5D8FB4C-DCBC-4880-B66A-EAC841870156}" destId="{8CEC6081-B70C-4454-A66C-7ED5A442A3CB}" srcOrd="0" destOrd="0" presId="urn:microsoft.com/office/officeart/2005/8/layout/vList6"/>
    <dgm:cxn modelId="{B77ED87E-9DDD-4F40-877C-FE85983F62EA}" type="presOf" srcId="{480D60DA-052A-426A-A46B-27FFC4695742}" destId="{DCC53089-4F2E-4B1F-8C44-BA16BF54394C}" srcOrd="0" destOrd="1" presId="urn:microsoft.com/office/officeart/2005/8/layout/vList6"/>
    <dgm:cxn modelId="{5C1FDA8F-4305-4709-B21E-C3818DB2A8D8}" type="presOf" srcId="{D909695A-0EFC-4B01-8044-8CC7F2720A30}" destId="{DCC53089-4F2E-4B1F-8C44-BA16BF54394C}" srcOrd="0" destOrd="0" presId="urn:microsoft.com/office/officeart/2005/8/layout/vList6"/>
    <dgm:cxn modelId="{63DCF894-6A23-4422-AD0E-1D83C0EE4695}" type="presOf" srcId="{5473E464-6832-46D6-83CE-6F783D10E401}" destId="{60BAFD46-D2B3-4397-A011-7CA56984D785}" srcOrd="0" destOrd="0" presId="urn:microsoft.com/office/officeart/2005/8/layout/vList6"/>
    <dgm:cxn modelId="{CD66079D-1924-43E5-8E1C-15BD68F29A8D}" type="presOf" srcId="{3AA46E2B-E80E-4209-B6F7-2B56643DEFBB}" destId="{60BAFD46-D2B3-4397-A011-7CA56984D785}" srcOrd="0" destOrd="1" presId="urn:microsoft.com/office/officeart/2005/8/layout/vList6"/>
    <dgm:cxn modelId="{975003A6-AE55-44C7-BAD7-935499EAED4A}" type="presOf" srcId="{C450914B-2FE2-45D2-9A8C-25A55334EED7}" destId="{A6B9969D-57D8-45B3-A307-C5CC9BF9EB89}" srcOrd="0" destOrd="0" presId="urn:microsoft.com/office/officeart/2005/8/layout/vList6"/>
    <dgm:cxn modelId="{C528FBA6-449F-4F49-9702-639D9E4E3D7D}" type="presOf" srcId="{E0D59CDD-D04A-43C1-89B6-CBD4970FE4AD}" destId="{56DCC4E1-DDD7-49B7-B738-AD34FF420492}" srcOrd="0" destOrd="0" presId="urn:microsoft.com/office/officeart/2005/8/layout/vList6"/>
    <dgm:cxn modelId="{B494C5D6-38DD-49CB-BA52-4586805DF117}" type="presOf" srcId="{9BCB783E-3583-4DB2-8B32-7BCD16497C0F}" destId="{1A242B4A-35F6-4BDC-BFB5-44A35C5343B4}" srcOrd="0" destOrd="2" presId="urn:microsoft.com/office/officeart/2005/8/layout/vList6"/>
    <dgm:cxn modelId="{8A7C3FDD-4735-40AA-9FF5-6F8DF3BD9392}" srcId="{D4A0BDB3-87E5-47F5-9C61-EA31A0540B5C}" destId="{480D60DA-052A-426A-A46B-27FFC4695742}" srcOrd="1" destOrd="0" parTransId="{B584D7AB-FC60-445C-A412-725490563134}" sibTransId="{645E66A7-6350-417A-A8F2-95AF9339821B}"/>
    <dgm:cxn modelId="{5EB220ED-1CC1-41E8-A6F3-4A0FF47DE127}" type="presOf" srcId="{D4A0BDB3-87E5-47F5-9C61-EA31A0540B5C}" destId="{CB8BE2AD-98EF-49E6-9FC8-F8B27D76B1FA}" srcOrd="0" destOrd="0" presId="urn:microsoft.com/office/officeart/2005/8/layout/vList6"/>
    <dgm:cxn modelId="{AC12BCEE-0CFE-4880-B3D7-A844ED5AA9A8}" srcId="{0E321392-F5DD-4501-8E43-A65E279FAA5C}" destId="{A9C2DD2F-817E-4F37-AA21-33AE52769CE7}" srcOrd="0" destOrd="0" parTransId="{ED337DE8-719B-43A9-99F9-D79EB0A976C7}" sibTransId="{E121BC74-E66F-48F4-B99B-50BE65A26831}"/>
    <dgm:cxn modelId="{ABD21BFD-52DC-456F-A79A-A3D2F8D2C8AE}" type="presOf" srcId="{C0FCD9F3-A27F-4DAB-8538-B7D048CE4DA5}" destId="{1A242B4A-35F6-4BDC-BFB5-44A35C5343B4}" srcOrd="0" destOrd="0" presId="urn:microsoft.com/office/officeart/2005/8/layout/vList6"/>
    <dgm:cxn modelId="{917862FE-351D-488F-B2BC-6F56AADFADDD}" srcId="{D4A0BDB3-87E5-47F5-9C61-EA31A0540B5C}" destId="{D909695A-0EFC-4B01-8044-8CC7F2720A30}" srcOrd="0" destOrd="0" parTransId="{EEFB5F21-BF5D-4C2D-9D13-CF4008E4CD66}" sibTransId="{D45871D2-5BC0-43E6-AF6E-250768654007}"/>
    <dgm:cxn modelId="{D5B7981D-4541-4E97-B196-5D219020CD96}" type="presParOf" srcId="{B1ACC88B-893B-4D60-95F6-3B53E60AEF3A}" destId="{765D37DA-1089-4D56-A136-FA81045EDFF4}" srcOrd="0" destOrd="0" presId="urn:microsoft.com/office/officeart/2005/8/layout/vList6"/>
    <dgm:cxn modelId="{FBF22AE3-C02A-4466-9105-E6F9025277E1}" type="presParOf" srcId="{765D37DA-1089-4D56-A136-FA81045EDFF4}" destId="{8EA32A3C-88D2-46F3-896B-D0C997F1D0A2}" srcOrd="0" destOrd="0" presId="urn:microsoft.com/office/officeart/2005/8/layout/vList6"/>
    <dgm:cxn modelId="{FCB0147D-CC3F-495A-A0A6-12E94B278529}" type="presParOf" srcId="{765D37DA-1089-4D56-A136-FA81045EDFF4}" destId="{1A242B4A-35F6-4BDC-BFB5-44A35C5343B4}" srcOrd="1" destOrd="0" presId="urn:microsoft.com/office/officeart/2005/8/layout/vList6"/>
    <dgm:cxn modelId="{92F04D53-0060-46CD-BCC1-C7ED3405A705}" type="presParOf" srcId="{B1ACC88B-893B-4D60-95F6-3B53E60AEF3A}" destId="{884F9272-561D-4FEB-AD66-7743EB6DCCE8}" srcOrd="1" destOrd="0" presId="urn:microsoft.com/office/officeart/2005/8/layout/vList6"/>
    <dgm:cxn modelId="{272DC573-76C2-4D5F-BCF4-DE8E6B4B6903}" type="presParOf" srcId="{B1ACC88B-893B-4D60-95F6-3B53E60AEF3A}" destId="{1CE5BA49-405C-46B3-8525-CCC599BE17E8}" srcOrd="2" destOrd="0" presId="urn:microsoft.com/office/officeart/2005/8/layout/vList6"/>
    <dgm:cxn modelId="{4F9D9920-8472-46BA-9DFD-0388E9459546}" type="presParOf" srcId="{1CE5BA49-405C-46B3-8525-CCC599BE17E8}" destId="{8CEC6081-B70C-4454-A66C-7ED5A442A3CB}" srcOrd="0" destOrd="0" presId="urn:microsoft.com/office/officeart/2005/8/layout/vList6"/>
    <dgm:cxn modelId="{20508A4F-A013-4D4B-B40C-638D5B6360B2}" type="presParOf" srcId="{1CE5BA49-405C-46B3-8525-CCC599BE17E8}" destId="{60BAFD46-D2B3-4397-A011-7CA56984D785}" srcOrd="1" destOrd="0" presId="urn:microsoft.com/office/officeart/2005/8/layout/vList6"/>
    <dgm:cxn modelId="{15E30CE3-1D30-4B91-A088-0A0FF809D890}" type="presParOf" srcId="{B1ACC88B-893B-4D60-95F6-3B53E60AEF3A}" destId="{58F0BFC4-C942-4BDD-96CC-7D3625454F90}" srcOrd="3" destOrd="0" presId="urn:microsoft.com/office/officeart/2005/8/layout/vList6"/>
    <dgm:cxn modelId="{7B3E49FC-DBD9-4A93-B192-4F1F9E328DF3}" type="presParOf" srcId="{B1ACC88B-893B-4D60-95F6-3B53E60AEF3A}" destId="{2F236A5A-1AD0-48CC-B0CF-4233B51D7430}" srcOrd="4" destOrd="0" presId="urn:microsoft.com/office/officeart/2005/8/layout/vList6"/>
    <dgm:cxn modelId="{3B0EB460-FF06-42A4-94EE-785EBE631832}" type="presParOf" srcId="{2F236A5A-1AD0-48CC-B0CF-4233B51D7430}" destId="{A6B9969D-57D8-45B3-A307-C5CC9BF9EB89}" srcOrd="0" destOrd="0" presId="urn:microsoft.com/office/officeart/2005/8/layout/vList6"/>
    <dgm:cxn modelId="{5FE7AD92-255F-46F0-9872-CD6E664322C3}" type="presParOf" srcId="{2F236A5A-1AD0-48CC-B0CF-4233B51D7430}" destId="{56DCC4E1-DDD7-49B7-B738-AD34FF420492}" srcOrd="1" destOrd="0" presId="urn:microsoft.com/office/officeart/2005/8/layout/vList6"/>
    <dgm:cxn modelId="{22360CFE-7BC4-4824-BCC3-73F4710F0397}" type="presParOf" srcId="{B1ACC88B-893B-4D60-95F6-3B53E60AEF3A}" destId="{49160A30-9181-49BF-A4E1-443E5F9C90FC}" srcOrd="5" destOrd="0" presId="urn:microsoft.com/office/officeart/2005/8/layout/vList6"/>
    <dgm:cxn modelId="{2454FBBA-0567-4F73-B2AF-0FAD2D01E675}" type="presParOf" srcId="{B1ACC88B-893B-4D60-95F6-3B53E60AEF3A}" destId="{C475E009-0A7B-4077-9292-A9CF3CC2D59D}" srcOrd="6" destOrd="0" presId="urn:microsoft.com/office/officeart/2005/8/layout/vList6"/>
    <dgm:cxn modelId="{D625387A-AF43-4D09-BF50-66EC91AC697B}" type="presParOf" srcId="{C475E009-0A7B-4077-9292-A9CF3CC2D59D}" destId="{CB8BE2AD-98EF-49E6-9FC8-F8B27D76B1FA}" srcOrd="0" destOrd="0" presId="urn:microsoft.com/office/officeart/2005/8/layout/vList6"/>
    <dgm:cxn modelId="{EE5F6942-63C5-4FB9-9E01-D03BCBD37AF1}" type="presParOf" srcId="{C475E009-0A7B-4077-9292-A9CF3CC2D59D}" destId="{DCC53089-4F2E-4B1F-8C44-BA16BF54394C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321392-F5DD-4501-8E43-A65E279FAA5C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A9C2DD2F-817E-4F37-AA21-33AE52769CE7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STAŻE</a:t>
          </a:r>
        </a:p>
      </dgm:t>
    </dgm:pt>
    <dgm:pt modelId="{ED337DE8-719B-43A9-99F9-D79EB0A976C7}" type="parTrans" cxnId="{AC12BCEE-0CFE-4880-B3D7-A844ED5AA9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121BC74-E66F-48F4-B99B-50BE65A26831}" type="sibTrans" cxnId="{AC12BCEE-0CFE-4880-B3D7-A844ED5AA9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8AAA90C-46D8-46AC-8272-8338CD554A93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18 osób</a:t>
          </a:r>
        </a:p>
      </dgm:t>
    </dgm:pt>
    <dgm:pt modelId="{9AA8C252-51A2-4B82-8EA6-7AC740EBE1BA}" type="parTrans" cxnId="{CCB70468-CF2E-4DE8-98A1-16079044567A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0CCE248-9F04-4115-8F1F-26E256B6445A}" type="sibTrans" cxnId="{CCB70468-CF2E-4DE8-98A1-16079044567A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5473E464-6832-46D6-83CE-6F783D10E401}">
      <dgm:prSet phldrT="[Tekst]"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 osób</a:t>
          </a:r>
        </a:p>
      </dgm:t>
    </dgm:pt>
    <dgm:pt modelId="{3EF7F95D-B9D4-461A-9B39-60F2819FCAE9}" type="parTrans" cxnId="{2BFB7867-E14C-4CC2-A243-2D3C549AE064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7768211-625A-4231-8CA5-25840C1F31D4}" type="sibTrans" cxnId="{2BFB7867-E14C-4CC2-A243-2D3C549AE064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E0D59CDD-D04A-43C1-89B6-CBD4970FE4AD}">
      <dgm:prSet custT="1"/>
      <dgm:spPr/>
      <dgm:t>
        <a:bodyPr/>
        <a:lstStyle/>
        <a:p>
          <a:endParaRPr lang="pl-PL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B9D93B-9A47-45D0-B8FC-0DF517873EEE}" type="parTrans" cxnId="{45CF0760-F1DC-40E4-BFD8-221D101F552D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B92766F6-B9F6-4844-AFD6-49FCD24094B7}" type="sibTrans" cxnId="{45CF0760-F1DC-40E4-BFD8-221D101F552D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9BCB783E-3583-4DB2-8B32-7BCD16497C0F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196.594,40 zł</a:t>
          </a:r>
        </a:p>
      </dgm:t>
    </dgm:pt>
    <dgm:pt modelId="{757CA312-3367-49F8-B632-C9E352E20F29}" type="parTrans" cxnId="{CA1E4220-F6EA-4A25-A293-B1BB6E6C6CB9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6A8A14F-C682-42DA-A420-1DF37C91FF99}" type="sibTrans" cxnId="{CA1E4220-F6EA-4A25-A293-B1BB6E6C6CB9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3AA46E2B-E80E-4209-B6F7-2B56643DEFBB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64.371,84 zł</a:t>
          </a:r>
        </a:p>
      </dgm:t>
    </dgm:pt>
    <dgm:pt modelId="{2D7779CA-92EA-4349-AAC2-3834F4584291}" type="parTrans" cxnId="{0E597B5B-1C26-4B37-AC94-02113CDC3F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FAA5C0E5-1C35-4FEE-805E-02DE8A4E737E}" type="sibTrans" cxnId="{0E597B5B-1C26-4B37-AC94-02113CDC3FA8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0FCD9F3-A27F-4DAB-8538-B7D048CE4DA5}">
      <dgm:prSet phldrT="[Tekst]" custT="1"/>
      <dgm:spPr/>
      <dgm:t>
        <a:bodyPr/>
        <a:lstStyle/>
        <a:p>
          <a:endParaRPr lang="pl-PL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57A763-D4DB-4E98-9DC0-BF465FFA8681}" type="parTrans" cxnId="{4333111F-C2BE-4360-A92F-FCE7EA417826}">
      <dgm:prSet/>
      <dgm:spPr/>
      <dgm:t>
        <a:bodyPr/>
        <a:lstStyle/>
        <a:p>
          <a:endParaRPr lang="pl-PL"/>
        </a:p>
      </dgm:t>
    </dgm:pt>
    <dgm:pt modelId="{3DD38A6C-610D-4D59-8D40-FB868CDA04BC}" type="sibTrans" cxnId="{4333111F-C2BE-4360-A92F-FCE7EA417826}">
      <dgm:prSet/>
      <dgm:spPr/>
      <dgm:t>
        <a:bodyPr/>
        <a:lstStyle/>
        <a:p>
          <a:endParaRPr lang="pl-PL"/>
        </a:p>
      </dgm:t>
    </dgm:pt>
    <dgm:pt modelId="{C450914B-2FE2-45D2-9A8C-25A55334EED7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SZKOLENIA</a:t>
          </a:r>
        </a:p>
      </dgm:t>
    </dgm:pt>
    <dgm:pt modelId="{B9452490-0D19-4F20-AC9D-CDA081C70200}" type="sibTrans" cxnId="{58746825-8F53-4F0E-84A1-ABEF6F414DE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D949C2AE-053B-4A89-BED9-306F7AC56652}" type="parTrans" cxnId="{58746825-8F53-4F0E-84A1-ABEF6F414DE2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C5D8FB4C-DCBC-4880-B66A-EAC841870156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PRACE INTERWENCYJNE</a:t>
          </a:r>
        </a:p>
      </dgm:t>
    </dgm:pt>
    <dgm:pt modelId="{336881D0-8085-4F36-8227-65C78C70DABB}" type="sibTrans" cxnId="{830E5207-7E1B-49BA-88E7-1F803D7FBC6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9E6AC643-F92F-4866-BB7B-D0546D114196}" type="parTrans" cxnId="{830E5207-7E1B-49BA-88E7-1F803D7FBC67}">
      <dgm:prSet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95C6C27A-5459-4B6A-909D-BDF48BD99098}">
      <dgm:prSet custT="1"/>
      <dgm:spPr/>
      <dgm:t>
        <a:bodyPr/>
        <a:lstStyle/>
        <a:p>
          <a:endParaRPr lang="pl-PL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CEC024-D784-4414-B995-77322BEFAD46}" type="parTrans" cxnId="{89C50233-3E90-4B80-8995-EAD9910CBFC0}">
      <dgm:prSet/>
      <dgm:spPr/>
      <dgm:t>
        <a:bodyPr/>
        <a:lstStyle/>
        <a:p>
          <a:endParaRPr lang="pl-PL"/>
        </a:p>
      </dgm:t>
    </dgm:pt>
    <dgm:pt modelId="{717871BE-664F-4C28-ACDA-24C5BB275CE0}" type="sibTrans" cxnId="{89C50233-3E90-4B80-8995-EAD9910CBFC0}">
      <dgm:prSet/>
      <dgm:spPr/>
      <dgm:t>
        <a:bodyPr/>
        <a:lstStyle/>
        <a:p>
          <a:endParaRPr lang="pl-PL"/>
        </a:p>
      </dgm:t>
    </dgm:pt>
    <dgm:pt modelId="{F827D3BB-D902-480A-A9F4-8511EA0E9E12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3.393,18 zł</a:t>
          </a:r>
        </a:p>
      </dgm:t>
    </dgm:pt>
    <dgm:pt modelId="{E0A10365-196C-4879-9B48-55082A887E65}" type="parTrans" cxnId="{91C63726-DF74-415C-AAEA-64BF11C379B7}">
      <dgm:prSet/>
      <dgm:spPr/>
      <dgm:t>
        <a:bodyPr/>
        <a:lstStyle/>
        <a:p>
          <a:endParaRPr lang="pl-PL"/>
        </a:p>
      </dgm:t>
    </dgm:pt>
    <dgm:pt modelId="{326B0BF4-D0E2-4139-B254-8DF6E450023E}" type="sibTrans" cxnId="{91C63726-DF74-415C-AAEA-64BF11C379B7}">
      <dgm:prSet/>
      <dgm:spPr/>
      <dgm:t>
        <a:bodyPr/>
        <a:lstStyle/>
        <a:p>
          <a:endParaRPr lang="pl-PL"/>
        </a:p>
      </dgm:t>
    </dgm:pt>
    <dgm:pt modelId="{064A923E-488B-4AE6-AC57-E35F184E4CAC}">
      <dgm:prSet phldrT="[Tekst]" custT="1"/>
      <dgm:spPr/>
      <dgm:t>
        <a:bodyPr/>
        <a:lstStyle/>
        <a:p>
          <a:endParaRPr lang="pl-PL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AD26A3-B00E-421D-9C53-43A64594FE94}" type="parTrans" cxnId="{66F700F0-B8DC-459F-8E6F-4B07DC353BAB}">
      <dgm:prSet/>
      <dgm:spPr/>
      <dgm:t>
        <a:bodyPr/>
        <a:lstStyle/>
        <a:p>
          <a:endParaRPr lang="pl-PL"/>
        </a:p>
      </dgm:t>
    </dgm:pt>
    <dgm:pt modelId="{9FFD5E8E-922F-438C-9712-9EB5414ED178}" type="sibTrans" cxnId="{66F700F0-B8DC-459F-8E6F-4B07DC353BAB}">
      <dgm:prSet/>
      <dgm:spPr/>
      <dgm:t>
        <a:bodyPr/>
        <a:lstStyle/>
        <a:p>
          <a:endParaRPr lang="pl-PL"/>
        </a:p>
      </dgm:t>
    </dgm:pt>
    <dgm:pt modelId="{F96BD15E-178E-4908-9CCF-A5AE2D3D6895}">
      <dgm:prSet phldrT="[Tekst]" custT="1"/>
      <dgm:spPr/>
      <dgm:t>
        <a:bodyPr/>
        <a:lstStyle/>
        <a:p>
          <a:endParaRPr lang="pl-PL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7992D7-4531-449D-B8A0-03532CD36A4C}" type="parTrans" cxnId="{F6EA974B-3DA6-4176-8D91-19E656059A8D}">
      <dgm:prSet/>
      <dgm:spPr/>
      <dgm:t>
        <a:bodyPr/>
        <a:lstStyle/>
        <a:p>
          <a:endParaRPr lang="pl-PL"/>
        </a:p>
      </dgm:t>
    </dgm:pt>
    <dgm:pt modelId="{3285FEDE-347B-41A6-8A5C-EF1BCF8A04E9}" type="sibTrans" cxnId="{F6EA974B-3DA6-4176-8D91-19E656059A8D}">
      <dgm:prSet/>
      <dgm:spPr/>
      <dgm:t>
        <a:bodyPr/>
        <a:lstStyle/>
        <a:p>
          <a:endParaRPr lang="pl-PL"/>
        </a:p>
      </dgm:t>
    </dgm:pt>
    <dgm:pt modelId="{4F7FBD55-A808-4E0F-8580-380EC781EFCF}">
      <dgm:prSet phldrT="[Tekst]" custT="1"/>
      <dgm:spPr/>
      <dgm:t>
        <a:bodyPr/>
        <a:lstStyle/>
        <a:p>
          <a:endParaRPr lang="pl-PL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53F285-13F5-4E9D-B1C2-1537B83AE267}" type="parTrans" cxnId="{F110346B-9862-4DF1-BDE9-37697A7EF1AE}">
      <dgm:prSet/>
      <dgm:spPr/>
      <dgm:t>
        <a:bodyPr/>
        <a:lstStyle/>
        <a:p>
          <a:endParaRPr lang="pl-PL"/>
        </a:p>
      </dgm:t>
    </dgm:pt>
    <dgm:pt modelId="{9BAC3A51-453C-4A30-B163-82E2E71E17BE}" type="sibTrans" cxnId="{F110346B-9862-4DF1-BDE9-37697A7EF1AE}">
      <dgm:prSet/>
      <dgm:spPr/>
      <dgm:t>
        <a:bodyPr/>
        <a:lstStyle/>
        <a:p>
          <a:endParaRPr lang="pl-PL"/>
        </a:p>
      </dgm:t>
    </dgm:pt>
    <dgm:pt modelId="{B56B8285-C102-453A-A0E1-F1C46FCA6A74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osoby </a:t>
          </a:r>
        </a:p>
      </dgm:t>
    </dgm:pt>
    <dgm:pt modelId="{FB682CE4-225D-4525-8F63-744224A714D2}" type="parTrans" cxnId="{9B184AD6-6C4F-4E6B-9D88-6CF9C9222543}">
      <dgm:prSet/>
      <dgm:spPr/>
      <dgm:t>
        <a:bodyPr/>
        <a:lstStyle/>
        <a:p>
          <a:endParaRPr lang="pl-PL"/>
        </a:p>
      </dgm:t>
    </dgm:pt>
    <dgm:pt modelId="{CDA61837-DDB7-4E9F-AFD6-D3282812FE34}" type="sibTrans" cxnId="{9B184AD6-6C4F-4E6B-9D88-6CF9C9222543}">
      <dgm:prSet/>
      <dgm:spPr/>
      <dgm:t>
        <a:bodyPr/>
        <a:lstStyle/>
        <a:p>
          <a:endParaRPr lang="pl-PL"/>
        </a:p>
      </dgm:t>
    </dgm:pt>
    <dgm:pt modelId="{B1ACC88B-893B-4D60-95F6-3B53E60AEF3A}" type="pres">
      <dgm:prSet presAssocID="{0E321392-F5DD-4501-8E43-A65E279FAA5C}" presName="Name0" presStyleCnt="0">
        <dgm:presLayoutVars>
          <dgm:dir/>
          <dgm:animLvl val="lvl"/>
          <dgm:resizeHandles/>
        </dgm:presLayoutVars>
      </dgm:prSet>
      <dgm:spPr/>
    </dgm:pt>
    <dgm:pt modelId="{765D37DA-1089-4D56-A136-FA81045EDFF4}" type="pres">
      <dgm:prSet presAssocID="{A9C2DD2F-817E-4F37-AA21-33AE52769CE7}" presName="linNode" presStyleCnt="0"/>
      <dgm:spPr/>
    </dgm:pt>
    <dgm:pt modelId="{8EA32A3C-88D2-46F3-896B-D0C997F1D0A2}" type="pres">
      <dgm:prSet presAssocID="{A9C2DD2F-817E-4F37-AA21-33AE52769CE7}" presName="parentShp" presStyleLbl="node1" presStyleIdx="0" presStyleCnt="3" custScaleX="150000" custLinFactNeighborX="-39" custLinFactNeighborY="-4024">
        <dgm:presLayoutVars>
          <dgm:bulletEnabled val="1"/>
        </dgm:presLayoutVars>
      </dgm:prSet>
      <dgm:spPr/>
    </dgm:pt>
    <dgm:pt modelId="{1A242B4A-35F6-4BDC-BFB5-44A35C5343B4}" type="pres">
      <dgm:prSet presAssocID="{A9C2DD2F-817E-4F37-AA21-33AE52769CE7}" presName="childShp" presStyleLbl="bgAccFollowNode1" presStyleIdx="0" presStyleCnt="3">
        <dgm:presLayoutVars>
          <dgm:bulletEnabled val="1"/>
        </dgm:presLayoutVars>
      </dgm:prSet>
      <dgm:spPr/>
    </dgm:pt>
    <dgm:pt modelId="{884F9272-561D-4FEB-AD66-7743EB6DCCE8}" type="pres">
      <dgm:prSet presAssocID="{E121BC74-E66F-48F4-B99B-50BE65A26831}" presName="spacing" presStyleCnt="0"/>
      <dgm:spPr/>
    </dgm:pt>
    <dgm:pt modelId="{1CE5BA49-405C-46B3-8525-CCC599BE17E8}" type="pres">
      <dgm:prSet presAssocID="{C5D8FB4C-DCBC-4880-B66A-EAC841870156}" presName="linNode" presStyleCnt="0"/>
      <dgm:spPr/>
    </dgm:pt>
    <dgm:pt modelId="{8CEC6081-B70C-4454-A66C-7ED5A442A3CB}" type="pres">
      <dgm:prSet presAssocID="{C5D8FB4C-DCBC-4880-B66A-EAC841870156}" presName="parentShp" presStyleLbl="node1" presStyleIdx="1" presStyleCnt="3" custScaleX="150000">
        <dgm:presLayoutVars>
          <dgm:bulletEnabled val="1"/>
        </dgm:presLayoutVars>
      </dgm:prSet>
      <dgm:spPr/>
    </dgm:pt>
    <dgm:pt modelId="{60BAFD46-D2B3-4397-A011-7CA56984D785}" type="pres">
      <dgm:prSet presAssocID="{C5D8FB4C-DCBC-4880-B66A-EAC841870156}" presName="childShp" presStyleLbl="bgAccFollowNode1" presStyleIdx="1" presStyleCnt="3">
        <dgm:presLayoutVars>
          <dgm:bulletEnabled val="1"/>
        </dgm:presLayoutVars>
      </dgm:prSet>
      <dgm:spPr/>
    </dgm:pt>
    <dgm:pt modelId="{58F0BFC4-C942-4BDD-96CC-7D3625454F90}" type="pres">
      <dgm:prSet presAssocID="{336881D0-8085-4F36-8227-65C78C70DABB}" presName="spacing" presStyleCnt="0"/>
      <dgm:spPr/>
    </dgm:pt>
    <dgm:pt modelId="{2F236A5A-1AD0-48CC-B0CF-4233B51D7430}" type="pres">
      <dgm:prSet presAssocID="{C450914B-2FE2-45D2-9A8C-25A55334EED7}" presName="linNode" presStyleCnt="0"/>
      <dgm:spPr/>
    </dgm:pt>
    <dgm:pt modelId="{A6B9969D-57D8-45B3-A307-C5CC9BF9EB89}" type="pres">
      <dgm:prSet presAssocID="{C450914B-2FE2-45D2-9A8C-25A55334EED7}" presName="parentShp" presStyleLbl="node1" presStyleIdx="2" presStyleCnt="3" custScaleX="150000">
        <dgm:presLayoutVars>
          <dgm:bulletEnabled val="1"/>
        </dgm:presLayoutVars>
      </dgm:prSet>
      <dgm:spPr/>
    </dgm:pt>
    <dgm:pt modelId="{56DCC4E1-DDD7-49B7-B738-AD34FF420492}" type="pres">
      <dgm:prSet presAssocID="{C450914B-2FE2-45D2-9A8C-25A55334EED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7A72300-4A98-4107-ADEA-F62D6709B712}" type="presOf" srcId="{58AAA90C-46D8-46AC-8272-8338CD554A93}" destId="{1A242B4A-35F6-4BDC-BFB5-44A35C5343B4}" srcOrd="0" destOrd="2" presId="urn:microsoft.com/office/officeart/2005/8/layout/vList6"/>
    <dgm:cxn modelId="{830E5207-7E1B-49BA-88E7-1F803D7FBC67}" srcId="{0E321392-F5DD-4501-8E43-A65E279FAA5C}" destId="{C5D8FB4C-DCBC-4880-B66A-EAC841870156}" srcOrd="1" destOrd="0" parTransId="{9E6AC643-F92F-4866-BB7B-D0546D114196}" sibTransId="{336881D0-8085-4F36-8227-65C78C70DABB}"/>
    <dgm:cxn modelId="{E8F39D18-D318-4D11-8295-063BE6A621DA}" type="presOf" srcId="{B56B8285-C102-453A-A0E1-F1C46FCA6A74}" destId="{56DCC4E1-DDD7-49B7-B738-AD34FF420492}" srcOrd="0" destOrd="1" presId="urn:microsoft.com/office/officeart/2005/8/layout/vList6"/>
    <dgm:cxn modelId="{9A57D81B-B714-4711-BF8C-3CD76E1C8567}" type="presOf" srcId="{0E321392-F5DD-4501-8E43-A65E279FAA5C}" destId="{B1ACC88B-893B-4D60-95F6-3B53E60AEF3A}" srcOrd="0" destOrd="0" presId="urn:microsoft.com/office/officeart/2005/8/layout/vList6"/>
    <dgm:cxn modelId="{4333111F-C2BE-4360-A92F-FCE7EA417826}" srcId="{A9C2DD2F-817E-4F37-AA21-33AE52769CE7}" destId="{C0FCD9F3-A27F-4DAB-8538-B7D048CE4DA5}" srcOrd="0" destOrd="0" parTransId="{B357A763-D4DB-4E98-9DC0-BF465FFA8681}" sibTransId="{3DD38A6C-610D-4D59-8D40-FB868CDA04BC}"/>
    <dgm:cxn modelId="{CA1E4220-F6EA-4A25-A293-B1BB6E6C6CB9}" srcId="{A9C2DD2F-817E-4F37-AA21-33AE52769CE7}" destId="{9BCB783E-3583-4DB2-8B32-7BCD16497C0F}" srcOrd="3" destOrd="0" parTransId="{757CA312-3367-49F8-B632-C9E352E20F29}" sibTransId="{26A8A14F-C682-42DA-A420-1DF37C91FF99}"/>
    <dgm:cxn modelId="{58746825-8F53-4F0E-84A1-ABEF6F414DE2}" srcId="{0E321392-F5DD-4501-8E43-A65E279FAA5C}" destId="{C450914B-2FE2-45D2-9A8C-25A55334EED7}" srcOrd="2" destOrd="0" parTransId="{D949C2AE-053B-4A89-BED9-306F7AC56652}" sibTransId="{B9452490-0D19-4F20-AC9D-CDA081C70200}"/>
    <dgm:cxn modelId="{91C63726-DF74-415C-AAEA-64BF11C379B7}" srcId="{C450914B-2FE2-45D2-9A8C-25A55334EED7}" destId="{F827D3BB-D902-480A-A9F4-8511EA0E9E12}" srcOrd="2" destOrd="0" parTransId="{E0A10365-196C-4879-9B48-55082A887E65}" sibTransId="{326B0BF4-D0E2-4139-B254-8DF6E450023E}"/>
    <dgm:cxn modelId="{89C50233-3E90-4B80-8995-EAD9910CBFC0}" srcId="{C450914B-2FE2-45D2-9A8C-25A55334EED7}" destId="{95C6C27A-5459-4B6A-909D-BDF48BD99098}" srcOrd="3" destOrd="0" parTransId="{D5CEC024-D784-4414-B995-77322BEFAD46}" sibTransId="{717871BE-664F-4C28-ACDA-24C5BB275CE0}"/>
    <dgm:cxn modelId="{39EAFC36-5376-46BD-A0C9-17F5660235D9}" type="presOf" srcId="{064A923E-488B-4AE6-AC57-E35F184E4CAC}" destId="{60BAFD46-D2B3-4397-A011-7CA56984D785}" srcOrd="0" destOrd="1" presId="urn:microsoft.com/office/officeart/2005/8/layout/vList6"/>
    <dgm:cxn modelId="{1A549739-F847-46AB-8CC4-7BEC5CE4C34B}" type="presOf" srcId="{A9C2DD2F-817E-4F37-AA21-33AE52769CE7}" destId="{8EA32A3C-88D2-46F3-896B-D0C997F1D0A2}" srcOrd="0" destOrd="0" presId="urn:microsoft.com/office/officeart/2005/8/layout/vList6"/>
    <dgm:cxn modelId="{0E597B5B-1C26-4B37-AC94-02113CDC3FA8}" srcId="{C5D8FB4C-DCBC-4880-B66A-EAC841870156}" destId="{3AA46E2B-E80E-4209-B6F7-2B56643DEFBB}" srcOrd="3" destOrd="0" parTransId="{2D7779CA-92EA-4349-AAC2-3834F4584291}" sibTransId="{FAA5C0E5-1C35-4FEE-805E-02DE8A4E737E}"/>
    <dgm:cxn modelId="{45CF0760-F1DC-40E4-BFD8-221D101F552D}" srcId="{C450914B-2FE2-45D2-9A8C-25A55334EED7}" destId="{E0D59CDD-D04A-43C1-89B6-CBD4970FE4AD}" srcOrd="0" destOrd="0" parTransId="{62B9D93B-9A47-45D0-B8FC-0DF517873EEE}" sibTransId="{B92766F6-B9F6-4844-AFD6-49FCD24094B7}"/>
    <dgm:cxn modelId="{2BFB7867-E14C-4CC2-A243-2D3C549AE064}" srcId="{C5D8FB4C-DCBC-4880-B66A-EAC841870156}" destId="{5473E464-6832-46D6-83CE-6F783D10E401}" srcOrd="2" destOrd="0" parTransId="{3EF7F95D-B9D4-461A-9B39-60F2819FCAE9}" sibTransId="{E7768211-625A-4231-8CA5-25840C1F31D4}"/>
    <dgm:cxn modelId="{CCB70468-CF2E-4DE8-98A1-16079044567A}" srcId="{A9C2DD2F-817E-4F37-AA21-33AE52769CE7}" destId="{58AAA90C-46D8-46AC-8272-8338CD554A93}" srcOrd="2" destOrd="0" parTransId="{9AA8C252-51A2-4B82-8EA6-7AC740EBE1BA}" sibTransId="{F0CCE248-9F04-4115-8F1F-26E256B6445A}"/>
    <dgm:cxn modelId="{F110346B-9862-4DF1-BDE9-37697A7EF1AE}" srcId="{A9C2DD2F-817E-4F37-AA21-33AE52769CE7}" destId="{4F7FBD55-A808-4E0F-8580-380EC781EFCF}" srcOrd="1" destOrd="0" parTransId="{0353F285-13F5-4E9D-B1C2-1537B83AE267}" sibTransId="{9BAC3A51-453C-4A30-B163-82E2E71E17BE}"/>
    <dgm:cxn modelId="{F6EA974B-3DA6-4176-8D91-19E656059A8D}" srcId="{C5D8FB4C-DCBC-4880-B66A-EAC841870156}" destId="{F96BD15E-178E-4908-9CCF-A5AE2D3D6895}" srcOrd="0" destOrd="0" parTransId="{EB7992D7-4531-449D-B8A0-03532CD36A4C}" sibTransId="{3285FEDE-347B-41A6-8A5C-EF1BCF8A04E9}"/>
    <dgm:cxn modelId="{8EDF3559-5C41-4FAB-9D7D-388E2D540005}" type="presOf" srcId="{C5D8FB4C-DCBC-4880-B66A-EAC841870156}" destId="{8CEC6081-B70C-4454-A66C-7ED5A442A3CB}" srcOrd="0" destOrd="0" presId="urn:microsoft.com/office/officeart/2005/8/layout/vList6"/>
    <dgm:cxn modelId="{63DCF894-6A23-4422-AD0E-1D83C0EE4695}" type="presOf" srcId="{5473E464-6832-46D6-83CE-6F783D10E401}" destId="{60BAFD46-D2B3-4397-A011-7CA56984D785}" srcOrd="0" destOrd="2" presId="urn:microsoft.com/office/officeart/2005/8/layout/vList6"/>
    <dgm:cxn modelId="{CD66079D-1924-43E5-8E1C-15BD68F29A8D}" type="presOf" srcId="{3AA46E2B-E80E-4209-B6F7-2B56643DEFBB}" destId="{60BAFD46-D2B3-4397-A011-7CA56984D785}" srcOrd="0" destOrd="3" presId="urn:microsoft.com/office/officeart/2005/8/layout/vList6"/>
    <dgm:cxn modelId="{975003A6-AE55-44C7-BAD7-935499EAED4A}" type="presOf" srcId="{C450914B-2FE2-45D2-9A8C-25A55334EED7}" destId="{A6B9969D-57D8-45B3-A307-C5CC9BF9EB89}" srcOrd="0" destOrd="0" presId="urn:microsoft.com/office/officeart/2005/8/layout/vList6"/>
    <dgm:cxn modelId="{C528FBA6-449F-4F49-9702-639D9E4E3D7D}" type="presOf" srcId="{E0D59CDD-D04A-43C1-89B6-CBD4970FE4AD}" destId="{56DCC4E1-DDD7-49B7-B738-AD34FF420492}" srcOrd="0" destOrd="0" presId="urn:microsoft.com/office/officeart/2005/8/layout/vList6"/>
    <dgm:cxn modelId="{392948B6-FFC4-42FA-85D4-E8743EE28DAE}" type="presOf" srcId="{F96BD15E-178E-4908-9CCF-A5AE2D3D6895}" destId="{60BAFD46-D2B3-4397-A011-7CA56984D785}" srcOrd="0" destOrd="0" presId="urn:microsoft.com/office/officeart/2005/8/layout/vList6"/>
    <dgm:cxn modelId="{682C51B8-5CF3-42D2-BD08-D32041484323}" type="presOf" srcId="{95C6C27A-5459-4B6A-909D-BDF48BD99098}" destId="{56DCC4E1-DDD7-49B7-B738-AD34FF420492}" srcOrd="0" destOrd="3" presId="urn:microsoft.com/office/officeart/2005/8/layout/vList6"/>
    <dgm:cxn modelId="{64D149BF-37B4-4B5A-B70B-DF05ECBF4EE4}" type="presOf" srcId="{F827D3BB-D902-480A-A9F4-8511EA0E9E12}" destId="{56DCC4E1-DDD7-49B7-B738-AD34FF420492}" srcOrd="0" destOrd="2" presId="urn:microsoft.com/office/officeart/2005/8/layout/vList6"/>
    <dgm:cxn modelId="{9B184AD6-6C4F-4E6B-9D88-6CF9C9222543}" srcId="{C450914B-2FE2-45D2-9A8C-25A55334EED7}" destId="{B56B8285-C102-453A-A0E1-F1C46FCA6A74}" srcOrd="1" destOrd="0" parTransId="{FB682CE4-225D-4525-8F63-744224A714D2}" sibTransId="{CDA61837-DDB7-4E9F-AFD6-D3282812FE34}"/>
    <dgm:cxn modelId="{B494C5D6-38DD-49CB-BA52-4586805DF117}" type="presOf" srcId="{9BCB783E-3583-4DB2-8B32-7BCD16497C0F}" destId="{1A242B4A-35F6-4BDC-BFB5-44A35C5343B4}" srcOrd="0" destOrd="3" presId="urn:microsoft.com/office/officeart/2005/8/layout/vList6"/>
    <dgm:cxn modelId="{AC12BCEE-0CFE-4880-B3D7-A844ED5AA9A8}" srcId="{0E321392-F5DD-4501-8E43-A65E279FAA5C}" destId="{A9C2DD2F-817E-4F37-AA21-33AE52769CE7}" srcOrd="0" destOrd="0" parTransId="{ED337DE8-719B-43A9-99F9-D79EB0A976C7}" sibTransId="{E121BC74-E66F-48F4-B99B-50BE65A26831}"/>
    <dgm:cxn modelId="{66F700F0-B8DC-459F-8E6F-4B07DC353BAB}" srcId="{C5D8FB4C-DCBC-4880-B66A-EAC841870156}" destId="{064A923E-488B-4AE6-AC57-E35F184E4CAC}" srcOrd="1" destOrd="0" parTransId="{F8AD26A3-B00E-421D-9C53-43A64594FE94}" sibTransId="{9FFD5E8E-922F-438C-9712-9EB5414ED178}"/>
    <dgm:cxn modelId="{6F9B99F3-1A80-4414-9C45-2CD4C3DAB5BC}" type="presOf" srcId="{4F7FBD55-A808-4E0F-8580-380EC781EFCF}" destId="{1A242B4A-35F6-4BDC-BFB5-44A35C5343B4}" srcOrd="0" destOrd="1" presId="urn:microsoft.com/office/officeart/2005/8/layout/vList6"/>
    <dgm:cxn modelId="{ABD21BFD-52DC-456F-A79A-A3D2F8D2C8AE}" type="presOf" srcId="{C0FCD9F3-A27F-4DAB-8538-B7D048CE4DA5}" destId="{1A242B4A-35F6-4BDC-BFB5-44A35C5343B4}" srcOrd="0" destOrd="0" presId="urn:microsoft.com/office/officeart/2005/8/layout/vList6"/>
    <dgm:cxn modelId="{D5B7981D-4541-4E97-B196-5D219020CD96}" type="presParOf" srcId="{B1ACC88B-893B-4D60-95F6-3B53E60AEF3A}" destId="{765D37DA-1089-4D56-A136-FA81045EDFF4}" srcOrd="0" destOrd="0" presId="urn:microsoft.com/office/officeart/2005/8/layout/vList6"/>
    <dgm:cxn modelId="{FBF22AE3-C02A-4466-9105-E6F9025277E1}" type="presParOf" srcId="{765D37DA-1089-4D56-A136-FA81045EDFF4}" destId="{8EA32A3C-88D2-46F3-896B-D0C997F1D0A2}" srcOrd="0" destOrd="0" presId="urn:microsoft.com/office/officeart/2005/8/layout/vList6"/>
    <dgm:cxn modelId="{FCB0147D-CC3F-495A-A0A6-12E94B278529}" type="presParOf" srcId="{765D37DA-1089-4D56-A136-FA81045EDFF4}" destId="{1A242B4A-35F6-4BDC-BFB5-44A35C5343B4}" srcOrd="1" destOrd="0" presId="urn:microsoft.com/office/officeart/2005/8/layout/vList6"/>
    <dgm:cxn modelId="{92F04D53-0060-46CD-BCC1-C7ED3405A705}" type="presParOf" srcId="{B1ACC88B-893B-4D60-95F6-3B53E60AEF3A}" destId="{884F9272-561D-4FEB-AD66-7743EB6DCCE8}" srcOrd="1" destOrd="0" presId="urn:microsoft.com/office/officeart/2005/8/layout/vList6"/>
    <dgm:cxn modelId="{272DC573-76C2-4D5F-BCF4-DE8E6B4B6903}" type="presParOf" srcId="{B1ACC88B-893B-4D60-95F6-3B53E60AEF3A}" destId="{1CE5BA49-405C-46B3-8525-CCC599BE17E8}" srcOrd="2" destOrd="0" presId="urn:microsoft.com/office/officeart/2005/8/layout/vList6"/>
    <dgm:cxn modelId="{4F9D9920-8472-46BA-9DFD-0388E9459546}" type="presParOf" srcId="{1CE5BA49-405C-46B3-8525-CCC599BE17E8}" destId="{8CEC6081-B70C-4454-A66C-7ED5A442A3CB}" srcOrd="0" destOrd="0" presId="urn:microsoft.com/office/officeart/2005/8/layout/vList6"/>
    <dgm:cxn modelId="{20508A4F-A013-4D4B-B40C-638D5B6360B2}" type="presParOf" srcId="{1CE5BA49-405C-46B3-8525-CCC599BE17E8}" destId="{60BAFD46-D2B3-4397-A011-7CA56984D785}" srcOrd="1" destOrd="0" presId="urn:microsoft.com/office/officeart/2005/8/layout/vList6"/>
    <dgm:cxn modelId="{15E30CE3-1D30-4B91-A088-0A0FF809D890}" type="presParOf" srcId="{B1ACC88B-893B-4D60-95F6-3B53E60AEF3A}" destId="{58F0BFC4-C942-4BDD-96CC-7D3625454F90}" srcOrd="3" destOrd="0" presId="urn:microsoft.com/office/officeart/2005/8/layout/vList6"/>
    <dgm:cxn modelId="{7B3E49FC-DBD9-4A93-B192-4F1F9E328DF3}" type="presParOf" srcId="{B1ACC88B-893B-4D60-95F6-3B53E60AEF3A}" destId="{2F236A5A-1AD0-48CC-B0CF-4233B51D7430}" srcOrd="4" destOrd="0" presId="urn:microsoft.com/office/officeart/2005/8/layout/vList6"/>
    <dgm:cxn modelId="{3B0EB460-FF06-42A4-94EE-785EBE631832}" type="presParOf" srcId="{2F236A5A-1AD0-48CC-B0CF-4233B51D7430}" destId="{A6B9969D-57D8-45B3-A307-C5CC9BF9EB89}" srcOrd="0" destOrd="0" presId="urn:microsoft.com/office/officeart/2005/8/layout/vList6"/>
    <dgm:cxn modelId="{5FE7AD92-255F-46F0-9872-CD6E664322C3}" type="presParOf" srcId="{2F236A5A-1AD0-48CC-B0CF-4233B51D7430}" destId="{56DCC4E1-DDD7-49B7-B738-AD34FF420492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113730-CE8F-42BD-9B98-3C9C93377F0E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837F6710-C3D4-4018-89CC-9123ABD45803}">
      <dgm:prSet phldrT="[Tekst]" custT="1"/>
      <dgm:spPr>
        <a:solidFill>
          <a:srgbClr val="FAE2E5"/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STAŻE</a:t>
          </a:r>
        </a:p>
      </dgm:t>
    </dgm:pt>
    <dgm:pt modelId="{BE322126-2DB6-4487-ACC4-8B4CD10C2D02}" type="parTrans" cxnId="{934E3F3D-C680-4FFA-9372-BA0FE8A43243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17B32-33CE-42C2-9FC3-32C7FD2B6E7D}" type="sibTrans" cxnId="{934E3F3D-C680-4FFA-9372-BA0FE8A43243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7C292-A77F-4318-875A-DB36D1BF68B6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DOTACJE DLA BEZROBOTNYCH</a:t>
          </a:r>
        </a:p>
      </dgm:t>
    </dgm:pt>
    <dgm:pt modelId="{68C565DF-9D34-47F8-845A-0EEB836F8EB5}" type="parTrans" cxnId="{2B091825-E063-4BF7-B36F-9F8E9DC0B9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8229E-0FCA-4A33-8E2D-2EED7B02EAA1}" type="sibTrans" cxnId="{2B091825-E063-4BF7-B36F-9F8E9DC0B9C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835D1-9527-46E7-8934-566776DC46F8}">
      <dgm:prSet phldrT="[Teks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 osób</a:t>
          </a:r>
        </a:p>
      </dgm:t>
    </dgm:pt>
    <dgm:pt modelId="{B7CA5FD8-2C85-48A0-AF10-508E5DF60AF3}" type="parTrans" cxnId="{C79EAD9A-689F-42A8-8B66-66FB2493A7B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A60C8-2B10-40E6-AD46-5F8E2894A4EE}" type="sibTrans" cxnId="{C79EAD9A-689F-42A8-8B66-66FB2493A7B8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9DAF6-F8BC-4469-AB2E-18AAC06D4489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REFUNDACJE WYPOSAŻENIA STANOWISKA PRACY</a:t>
          </a:r>
        </a:p>
      </dgm:t>
    </dgm:pt>
    <dgm:pt modelId="{170C3FAC-72BE-43F2-A56B-66BF031A548D}" type="parTrans" cxnId="{C9EBFB38-AB44-4FD8-B136-162B9CBFFC2F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F52D1-3070-45E0-AC1D-A330521D4395}" type="sibTrans" cxnId="{C9EBFB38-AB44-4FD8-B136-162B9CBFFC2F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24A9E-6679-47DD-A950-DD555CC9C86E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51 stanowisk</a:t>
          </a:r>
        </a:p>
      </dgm:t>
    </dgm:pt>
    <dgm:pt modelId="{87D0B603-DB1D-4108-9EBD-9C48365DF11B}" type="parTrans" cxnId="{F609497B-E802-4B7C-AA30-C7CC18A00F97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05C6F-9635-4FE7-B521-7885F079D747}" type="sibTrans" cxnId="{F609497B-E802-4B7C-AA30-C7CC18A00F97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23D90-3814-4EA2-B387-59282498FED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SZKOLENIA</a:t>
          </a:r>
        </a:p>
      </dgm:t>
    </dgm:pt>
    <dgm:pt modelId="{E6D6B738-2A62-40A7-9FF3-158E85901216}" type="parTrans" cxnId="{D452E698-4EA4-4F4E-A149-3D008BD39AE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DD950-3EB0-4CF2-B9B4-BC696E85AACD}" type="sibTrans" cxnId="{D452E698-4EA4-4F4E-A149-3D008BD39AE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D4AA5-450C-4544-B960-C8948A7A23D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 osób</a:t>
          </a:r>
        </a:p>
      </dgm:t>
    </dgm:pt>
    <dgm:pt modelId="{1113B68B-06F6-41BF-94C0-C7AADF88A85D}" type="parTrans" cxnId="{CD2301B7-DAB0-4688-A1E5-C52A3C120553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8637AF-1E86-44F5-9A3E-385310D45996}" type="sibTrans" cxnId="{CD2301B7-DAB0-4688-A1E5-C52A3C120553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4062D-9675-465A-9832-10DCBF841D8E}">
      <dgm:prSet phldrT="[Teks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1.712.885,99 zł</a:t>
          </a:r>
        </a:p>
      </dgm:t>
    </dgm:pt>
    <dgm:pt modelId="{C26C9E86-16ED-4568-A128-55E14471A3AA}" type="parTrans" cxnId="{93D1DAB1-9425-4323-8C22-34A176B1070F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5C521-031C-4BAF-89A6-7B8E1B3F3CA2}" type="sibTrans" cxnId="{93D1DAB1-9425-4323-8C22-34A176B1070F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F4C25-A12B-42C4-B1E4-87D90F93CAEF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1.519.950,13 zł</a:t>
          </a:r>
        </a:p>
      </dgm:t>
    </dgm:pt>
    <dgm:pt modelId="{9D156D2D-FF72-461D-B6E3-608CA7ED60E9}" type="parTrans" cxnId="{589FBC6C-4618-4AA2-9845-4CF86D89638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21C4D-AD42-4C21-B87E-DA2DBC624679}" type="sibTrans" cxnId="{589FBC6C-4618-4AA2-9845-4CF86D896382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73444-986E-45D5-AE64-D2F78261B8D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130.713,24 zł</a:t>
          </a:r>
        </a:p>
      </dgm:t>
    </dgm:pt>
    <dgm:pt modelId="{78BB19DB-E0EC-4375-97F2-DE74B56E20B1}" type="parTrans" cxnId="{4360F3AA-1973-443B-8B61-414799F71B1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6386E-C5AE-44BB-B108-9F8D8FBFF3B6}" type="sibTrans" cxnId="{4360F3AA-1973-443B-8B61-414799F71B16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DC15B-1077-4F60-8968-E73C04822034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BON NA ZASIEDLENIE</a:t>
          </a:r>
        </a:p>
      </dgm:t>
    </dgm:pt>
    <dgm:pt modelId="{41608A4F-BB5F-40C9-9320-6FF0C38C43DE}" type="parTrans" cxnId="{7A34380B-785F-4F21-91AE-1D46F11FD81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30777-FD01-4392-BFA6-5E522FA005FE}" type="sibTrans" cxnId="{7A34380B-785F-4F21-91AE-1D46F11FD811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19C324-3781-4F91-9823-BA9866D54EED}">
      <dgm:prSet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osoby</a:t>
          </a:r>
        </a:p>
      </dgm:t>
    </dgm:pt>
    <dgm:pt modelId="{4AEE7607-D537-45E1-9DDD-746C60AA88AB}" type="parTrans" cxnId="{6D306C41-A67A-4F2D-BD2E-786D331C940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5524F-A264-4391-A8F7-B8CB9EEB3C53}" type="sibTrans" cxnId="{6D306C41-A67A-4F2D-BD2E-786D331C940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C3F3D-C370-4C16-BAAD-AE2DB2CFD4B2}">
      <dgm:prSet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18.000,00 zł</a:t>
          </a:r>
        </a:p>
      </dgm:t>
    </dgm:pt>
    <dgm:pt modelId="{5E37D065-E07A-461D-B338-D428C1E09807}" type="parTrans" cxnId="{611B717B-2794-4AF7-9893-B92E1107097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3B27E-3BEE-49A1-9ED8-CFA9BCE0D054}" type="sibTrans" cxnId="{611B717B-2794-4AF7-9893-B92E1107097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00590-2712-49A7-A85B-155FA38A787C}">
      <dgm:prSet phldrT="[Tekst]" custT="1"/>
      <dgm:spPr>
        <a:solidFill>
          <a:srgbClr val="FAE2E5">
            <a:alpha val="89804"/>
          </a:srgbClr>
        </a:solidFill>
      </dgm:spPr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115 osób</a:t>
          </a:r>
        </a:p>
      </dgm:t>
    </dgm:pt>
    <dgm:pt modelId="{59A3F560-E77C-467A-9A4A-8D516F378DFE}" type="sibTrans" cxnId="{67F4208B-0B88-4CF0-A11E-91F1F3A299AF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23BC8-B8FD-4769-A4A9-864E87BC661A}" type="parTrans" cxnId="{67F4208B-0B88-4CF0-A11E-91F1F3A299AF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005A9-3C52-47CC-8143-EAA8EE990FEF}">
      <dgm:prSet phldrT="[Tekst]" custT="1"/>
      <dgm:spPr>
        <a:solidFill>
          <a:srgbClr val="FAE2E5">
            <a:alpha val="89804"/>
          </a:srgbClr>
        </a:solidFill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1.608.451,70 zł</a:t>
          </a:r>
        </a:p>
      </dgm:t>
    </dgm:pt>
    <dgm:pt modelId="{CC2A296C-828C-482C-94AC-93867973113C}" type="sibTrans" cxnId="{9A8AEABE-D264-49BB-83CD-A19F266A5F50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76326-EC89-4DFB-A1B6-5D4452E33B54}" type="parTrans" cxnId="{9A8AEABE-D264-49BB-83CD-A19F266A5F50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FFB21-D7E8-40A5-A463-21761C7D2003}" type="pres">
      <dgm:prSet presAssocID="{58113730-CE8F-42BD-9B98-3C9C93377F0E}" presName="Name0" presStyleCnt="0">
        <dgm:presLayoutVars>
          <dgm:dir/>
          <dgm:animLvl val="lvl"/>
          <dgm:resizeHandles/>
        </dgm:presLayoutVars>
      </dgm:prSet>
      <dgm:spPr/>
    </dgm:pt>
    <dgm:pt modelId="{5E9E3F71-B4B8-4518-B703-9BB07F1EE89F}" type="pres">
      <dgm:prSet presAssocID="{837F6710-C3D4-4018-89CC-9123ABD45803}" presName="linNode" presStyleCnt="0"/>
      <dgm:spPr/>
    </dgm:pt>
    <dgm:pt modelId="{46CE5FF4-A026-4B57-8FE7-836A7713AF64}" type="pres">
      <dgm:prSet presAssocID="{837F6710-C3D4-4018-89CC-9123ABD45803}" presName="parentShp" presStyleLbl="node1" presStyleIdx="0" presStyleCnt="5" custScaleX="151498" custScaleY="143385" custLinFactNeighborX="-2951" custLinFactNeighborY="8581">
        <dgm:presLayoutVars>
          <dgm:bulletEnabled val="1"/>
        </dgm:presLayoutVars>
      </dgm:prSet>
      <dgm:spPr/>
    </dgm:pt>
    <dgm:pt modelId="{797F6E1D-DDD9-450F-9863-2462005E5B19}" type="pres">
      <dgm:prSet presAssocID="{837F6710-C3D4-4018-89CC-9123ABD45803}" presName="childShp" presStyleLbl="bgAccFollowNode1" presStyleIdx="0" presStyleCnt="5" custScaleY="94894" custLinFactNeighborX="205" custLinFactNeighborY="14070">
        <dgm:presLayoutVars>
          <dgm:bulletEnabled val="1"/>
        </dgm:presLayoutVars>
      </dgm:prSet>
      <dgm:spPr/>
    </dgm:pt>
    <dgm:pt modelId="{1A8FF8BF-F398-4A22-8434-4DCFF34583CA}" type="pres">
      <dgm:prSet presAssocID="{FCD17B32-33CE-42C2-9FC3-32C7FD2B6E7D}" presName="spacing" presStyleCnt="0"/>
      <dgm:spPr/>
    </dgm:pt>
    <dgm:pt modelId="{401D1841-1A32-4E58-924B-12CDDDBF01C2}" type="pres">
      <dgm:prSet presAssocID="{A597C292-A77F-4318-875A-DB36D1BF68B6}" presName="linNode" presStyleCnt="0"/>
      <dgm:spPr/>
    </dgm:pt>
    <dgm:pt modelId="{61607E17-BD9C-4359-826B-99F7C57E77B5}" type="pres">
      <dgm:prSet presAssocID="{A597C292-A77F-4318-875A-DB36D1BF68B6}" presName="parentShp" presStyleLbl="node1" presStyleIdx="1" presStyleCnt="5" custScaleX="151498">
        <dgm:presLayoutVars>
          <dgm:bulletEnabled val="1"/>
        </dgm:presLayoutVars>
      </dgm:prSet>
      <dgm:spPr/>
    </dgm:pt>
    <dgm:pt modelId="{AAC4CB09-B021-4ACC-9C6C-D63228D7731C}" type="pres">
      <dgm:prSet presAssocID="{A597C292-A77F-4318-875A-DB36D1BF68B6}" presName="childShp" presStyleLbl="bgAccFollowNode1" presStyleIdx="1" presStyleCnt="5" custLinFactNeighborX="783" custLinFactNeighborY="7751">
        <dgm:presLayoutVars>
          <dgm:bulletEnabled val="1"/>
        </dgm:presLayoutVars>
      </dgm:prSet>
      <dgm:spPr/>
    </dgm:pt>
    <dgm:pt modelId="{F278B6E4-0E9F-4834-BF70-8FD70F88C2A3}" type="pres">
      <dgm:prSet presAssocID="{1688229E-0FCA-4A33-8E2D-2EED7B02EAA1}" presName="spacing" presStyleCnt="0"/>
      <dgm:spPr/>
    </dgm:pt>
    <dgm:pt modelId="{7A1348EE-9596-4CD3-818D-ADCBA8B3EDF1}" type="pres">
      <dgm:prSet presAssocID="{F379DAF6-F8BC-4469-AB2E-18AAC06D4489}" presName="linNode" presStyleCnt="0"/>
      <dgm:spPr/>
    </dgm:pt>
    <dgm:pt modelId="{F9322799-A3C0-4413-89C1-008F1B33DACC}" type="pres">
      <dgm:prSet presAssocID="{F379DAF6-F8BC-4469-AB2E-18AAC06D4489}" presName="parentShp" presStyleLbl="node1" presStyleIdx="2" presStyleCnt="5" custScaleX="151498" custLinFactNeighborX="-11" custLinFactNeighborY="-1596">
        <dgm:presLayoutVars>
          <dgm:bulletEnabled val="1"/>
        </dgm:presLayoutVars>
      </dgm:prSet>
      <dgm:spPr/>
    </dgm:pt>
    <dgm:pt modelId="{EF49B813-3059-4C97-8493-99C61A9F9EA6}" type="pres">
      <dgm:prSet presAssocID="{F379DAF6-F8BC-4469-AB2E-18AAC06D4489}" presName="childShp" presStyleLbl="bgAccFollowNode1" presStyleIdx="2" presStyleCnt="5" custLinFactX="-34343" custLinFactY="105804" custLinFactNeighborX="-100000" custLinFactNeighborY="200000">
        <dgm:presLayoutVars>
          <dgm:bulletEnabled val="1"/>
        </dgm:presLayoutVars>
      </dgm:prSet>
      <dgm:spPr/>
    </dgm:pt>
    <dgm:pt modelId="{17BD9CE8-59E8-4C4D-8649-73FA5FE40D8E}" type="pres">
      <dgm:prSet presAssocID="{241F52D1-3070-45E0-AC1D-A330521D4395}" presName="spacing" presStyleCnt="0"/>
      <dgm:spPr/>
    </dgm:pt>
    <dgm:pt modelId="{A9CAB165-77E1-48E4-AEDD-2246EE2AD79E}" type="pres">
      <dgm:prSet presAssocID="{9E123D90-3814-4EA2-B387-59282498FEDE}" presName="linNode" presStyleCnt="0"/>
      <dgm:spPr/>
    </dgm:pt>
    <dgm:pt modelId="{622350A1-11B1-4910-8951-23752218E54C}" type="pres">
      <dgm:prSet presAssocID="{9E123D90-3814-4EA2-B387-59282498FEDE}" presName="parentShp" presStyleLbl="node1" presStyleIdx="3" presStyleCnt="5" custScaleX="151498">
        <dgm:presLayoutVars>
          <dgm:bulletEnabled val="1"/>
        </dgm:presLayoutVars>
      </dgm:prSet>
      <dgm:spPr/>
    </dgm:pt>
    <dgm:pt modelId="{55C290A3-17EF-42FD-8A4E-E8F376926720}" type="pres">
      <dgm:prSet presAssocID="{9E123D90-3814-4EA2-B387-59282498FEDE}" presName="childShp" presStyleLbl="bgAccFollowNode1" presStyleIdx="3" presStyleCnt="5" custLinFactNeighborX="6431" custLinFactNeighborY="-2131">
        <dgm:presLayoutVars>
          <dgm:bulletEnabled val="1"/>
        </dgm:presLayoutVars>
      </dgm:prSet>
      <dgm:spPr/>
    </dgm:pt>
    <dgm:pt modelId="{578F21E7-0FF4-428C-9C10-0F29F69E3BD0}" type="pres">
      <dgm:prSet presAssocID="{F1FDD950-3EB0-4CF2-B9B4-BC696E85AACD}" presName="spacing" presStyleCnt="0"/>
      <dgm:spPr/>
    </dgm:pt>
    <dgm:pt modelId="{B5729613-2C12-4BB3-90C5-9BA490DE20F0}" type="pres">
      <dgm:prSet presAssocID="{2BBDC15B-1077-4F60-8968-E73C04822034}" presName="linNode" presStyleCnt="0"/>
      <dgm:spPr/>
    </dgm:pt>
    <dgm:pt modelId="{F8769857-98CC-4D7F-83FA-483AD01212A9}" type="pres">
      <dgm:prSet presAssocID="{2BBDC15B-1077-4F60-8968-E73C04822034}" presName="parentShp" presStyleLbl="node1" presStyleIdx="4" presStyleCnt="5" custScaleX="143667">
        <dgm:presLayoutVars>
          <dgm:bulletEnabled val="1"/>
        </dgm:presLayoutVars>
      </dgm:prSet>
      <dgm:spPr/>
    </dgm:pt>
    <dgm:pt modelId="{3881D9D1-C6E5-43FF-AB5C-100AB1954A40}" type="pres">
      <dgm:prSet presAssocID="{2BBDC15B-1077-4F60-8968-E73C04822034}" presName="childShp" presStyleLbl="bgAccFollowNode1" presStyleIdx="4" presStyleCnt="5" custScaleX="93742" custLinFactNeighborX="1319" custLinFactNeighborY="2392">
        <dgm:presLayoutVars>
          <dgm:bulletEnabled val="1"/>
        </dgm:presLayoutVars>
      </dgm:prSet>
      <dgm:spPr/>
    </dgm:pt>
  </dgm:ptLst>
  <dgm:cxnLst>
    <dgm:cxn modelId="{A4A0B605-A88A-4813-9012-F52F11CD75AA}" type="presOf" srcId="{A11F4C25-A12B-42C4-B1E4-87D90F93CAEF}" destId="{EF49B813-3059-4C97-8493-99C61A9F9EA6}" srcOrd="0" destOrd="1" presId="urn:microsoft.com/office/officeart/2005/8/layout/vList6"/>
    <dgm:cxn modelId="{7A34380B-785F-4F21-91AE-1D46F11FD811}" srcId="{58113730-CE8F-42BD-9B98-3C9C93377F0E}" destId="{2BBDC15B-1077-4F60-8968-E73C04822034}" srcOrd="4" destOrd="0" parTransId="{41608A4F-BB5F-40C9-9320-6FF0C38C43DE}" sibTransId="{2A530777-FD01-4392-BFA6-5E522FA005FE}"/>
    <dgm:cxn modelId="{2B091825-E063-4BF7-B36F-9F8E9DC0B9C6}" srcId="{58113730-CE8F-42BD-9B98-3C9C93377F0E}" destId="{A597C292-A77F-4318-875A-DB36D1BF68B6}" srcOrd="1" destOrd="0" parTransId="{68C565DF-9D34-47F8-845A-0EEB836F8EB5}" sibTransId="{1688229E-0FCA-4A33-8E2D-2EED7B02EAA1}"/>
    <dgm:cxn modelId="{56C76926-A1C8-4904-B273-611350503A91}" type="presOf" srcId="{F379DAF6-F8BC-4469-AB2E-18AAC06D4489}" destId="{F9322799-A3C0-4413-89C1-008F1B33DACC}" srcOrd="0" destOrd="0" presId="urn:microsoft.com/office/officeart/2005/8/layout/vList6"/>
    <dgm:cxn modelId="{C9EBFB38-AB44-4FD8-B136-162B9CBFFC2F}" srcId="{58113730-CE8F-42BD-9B98-3C9C93377F0E}" destId="{F379DAF6-F8BC-4469-AB2E-18AAC06D4489}" srcOrd="2" destOrd="0" parTransId="{170C3FAC-72BE-43F2-A56B-66BF031A548D}" sibTransId="{241F52D1-3070-45E0-AC1D-A330521D4395}"/>
    <dgm:cxn modelId="{934E3F3D-C680-4FFA-9372-BA0FE8A43243}" srcId="{58113730-CE8F-42BD-9B98-3C9C93377F0E}" destId="{837F6710-C3D4-4018-89CC-9123ABD45803}" srcOrd="0" destOrd="0" parTransId="{BE322126-2DB6-4487-ACC4-8B4CD10C2D02}" sibTransId="{FCD17B32-33CE-42C2-9FC3-32C7FD2B6E7D}"/>
    <dgm:cxn modelId="{880E033F-7BE3-4A9D-8671-849415016F66}" type="presOf" srcId="{235C3F3D-C370-4C16-BAAD-AE2DB2CFD4B2}" destId="{3881D9D1-C6E5-43FF-AB5C-100AB1954A40}" srcOrd="0" destOrd="1" presId="urn:microsoft.com/office/officeart/2005/8/layout/vList6"/>
    <dgm:cxn modelId="{6D306C41-A67A-4F2D-BD2E-786D331C940E}" srcId="{2BBDC15B-1077-4F60-8968-E73C04822034}" destId="{3119C324-3781-4F91-9823-BA9866D54EED}" srcOrd="0" destOrd="0" parTransId="{4AEE7607-D537-45E1-9DDD-746C60AA88AB}" sibTransId="{CDD5524F-A264-4391-A8F7-B8CB9EEB3C53}"/>
    <dgm:cxn modelId="{8033E965-0450-4FD8-85E0-3D38C77AFBAC}" type="presOf" srcId="{919835D1-9527-46E7-8934-566776DC46F8}" destId="{AAC4CB09-B021-4ACC-9C6C-D63228D7731C}" srcOrd="0" destOrd="0" presId="urn:microsoft.com/office/officeart/2005/8/layout/vList6"/>
    <dgm:cxn modelId="{589FBC6C-4618-4AA2-9845-4CF86D896382}" srcId="{F379DAF6-F8BC-4469-AB2E-18AAC06D4489}" destId="{A11F4C25-A12B-42C4-B1E4-87D90F93CAEF}" srcOrd="1" destOrd="0" parTransId="{9D156D2D-FF72-461D-B6E3-608CA7ED60E9}" sibTransId="{F9F21C4D-AD42-4C21-B87E-DA2DBC624679}"/>
    <dgm:cxn modelId="{729A644D-6256-4C47-AD38-D422B8F73194}" type="presOf" srcId="{2BBDC15B-1077-4F60-8968-E73C04822034}" destId="{F8769857-98CC-4D7F-83FA-483AD01212A9}" srcOrd="0" destOrd="0" presId="urn:microsoft.com/office/officeart/2005/8/layout/vList6"/>
    <dgm:cxn modelId="{6516BF54-CC74-4C3C-A095-AC7A2C0845DF}" type="presOf" srcId="{9E123D90-3814-4EA2-B387-59282498FEDE}" destId="{622350A1-11B1-4910-8951-23752218E54C}" srcOrd="0" destOrd="0" presId="urn:microsoft.com/office/officeart/2005/8/layout/vList6"/>
    <dgm:cxn modelId="{F609497B-E802-4B7C-AA30-C7CC18A00F97}" srcId="{F379DAF6-F8BC-4469-AB2E-18AAC06D4489}" destId="{48224A9E-6679-47DD-A950-DD555CC9C86E}" srcOrd="0" destOrd="0" parTransId="{87D0B603-DB1D-4108-9EBD-9C48365DF11B}" sibTransId="{B3F05C6F-9635-4FE7-B521-7885F079D747}"/>
    <dgm:cxn modelId="{611B717B-2794-4AF7-9893-B92E11070979}" srcId="{2BBDC15B-1077-4F60-8968-E73C04822034}" destId="{235C3F3D-C370-4C16-BAAD-AE2DB2CFD4B2}" srcOrd="1" destOrd="0" parTransId="{5E37D065-E07A-461D-B338-D428C1E09807}" sibTransId="{2B23B27E-3BEE-49A1-9ED8-CFA9BCE0D054}"/>
    <dgm:cxn modelId="{56F7FE81-A3A7-43A6-B75E-567ACF0BE97A}" type="presOf" srcId="{EB4D4AA5-450C-4544-B960-C8948A7A23D3}" destId="{55C290A3-17EF-42FD-8A4E-E8F376926720}" srcOrd="0" destOrd="0" presId="urn:microsoft.com/office/officeart/2005/8/layout/vList6"/>
    <dgm:cxn modelId="{67F4208B-0B88-4CF0-A11E-91F1F3A299AF}" srcId="{837F6710-C3D4-4018-89CC-9123ABD45803}" destId="{52F00590-2712-49A7-A85B-155FA38A787C}" srcOrd="0" destOrd="0" parTransId="{9C523BC8-B8FD-4769-A4A9-864E87BC661A}" sibTransId="{59A3F560-E77C-467A-9A4A-8D516F378DFE}"/>
    <dgm:cxn modelId="{E8E91794-0BC2-4F11-A7D0-9DABA43406B6}" type="presOf" srcId="{837F6710-C3D4-4018-89CC-9123ABD45803}" destId="{46CE5FF4-A026-4B57-8FE7-836A7713AF64}" srcOrd="0" destOrd="0" presId="urn:microsoft.com/office/officeart/2005/8/layout/vList6"/>
    <dgm:cxn modelId="{BEC18B97-F654-4285-9ADB-83B4DEA7BDAE}" type="presOf" srcId="{1974062D-9675-465A-9832-10DCBF841D8E}" destId="{AAC4CB09-B021-4ACC-9C6C-D63228D7731C}" srcOrd="0" destOrd="1" presId="urn:microsoft.com/office/officeart/2005/8/layout/vList6"/>
    <dgm:cxn modelId="{D452E698-4EA4-4F4E-A149-3D008BD39AE6}" srcId="{58113730-CE8F-42BD-9B98-3C9C93377F0E}" destId="{9E123D90-3814-4EA2-B387-59282498FEDE}" srcOrd="3" destOrd="0" parTransId="{E6D6B738-2A62-40A7-9FF3-158E85901216}" sibTransId="{F1FDD950-3EB0-4CF2-B9B4-BC696E85AACD}"/>
    <dgm:cxn modelId="{C79EAD9A-689F-42A8-8B66-66FB2493A7B8}" srcId="{A597C292-A77F-4318-875A-DB36D1BF68B6}" destId="{919835D1-9527-46E7-8934-566776DC46F8}" srcOrd="0" destOrd="0" parTransId="{B7CA5FD8-2C85-48A0-AF10-508E5DF60AF3}" sibTransId="{8C9A60C8-2B10-40E6-AD46-5F8E2894A4EE}"/>
    <dgm:cxn modelId="{1ACC259F-A19A-479F-9341-1C9495869799}" type="presOf" srcId="{3119C324-3781-4F91-9823-BA9866D54EED}" destId="{3881D9D1-C6E5-43FF-AB5C-100AB1954A40}" srcOrd="0" destOrd="0" presId="urn:microsoft.com/office/officeart/2005/8/layout/vList6"/>
    <dgm:cxn modelId="{3FAEFBA1-C2B1-4904-BEB1-2F3683E5C5B3}" type="presOf" srcId="{58113730-CE8F-42BD-9B98-3C9C93377F0E}" destId="{4CEFFB21-D7E8-40A5-A463-21761C7D2003}" srcOrd="0" destOrd="0" presId="urn:microsoft.com/office/officeart/2005/8/layout/vList6"/>
    <dgm:cxn modelId="{37AAD3A2-56F7-4AC3-BE72-3F89F01ACF0D}" type="presOf" srcId="{A597C292-A77F-4318-875A-DB36D1BF68B6}" destId="{61607E17-BD9C-4359-826B-99F7C57E77B5}" srcOrd="0" destOrd="0" presId="urn:microsoft.com/office/officeart/2005/8/layout/vList6"/>
    <dgm:cxn modelId="{4360F3AA-1973-443B-8B61-414799F71B16}" srcId="{9E123D90-3814-4EA2-B387-59282498FEDE}" destId="{10873444-986E-45D5-AE64-D2F78261B8D2}" srcOrd="1" destOrd="0" parTransId="{78BB19DB-E0EC-4375-97F2-DE74B56E20B1}" sibTransId="{64C6386E-C5AE-44BB-B108-9F8D8FBFF3B6}"/>
    <dgm:cxn modelId="{93D1DAB1-9425-4323-8C22-34A176B1070F}" srcId="{A597C292-A77F-4318-875A-DB36D1BF68B6}" destId="{1974062D-9675-465A-9832-10DCBF841D8E}" srcOrd="1" destOrd="0" parTransId="{C26C9E86-16ED-4568-A128-55E14471A3AA}" sibTransId="{C215C521-031C-4BAF-89A6-7B8E1B3F3CA2}"/>
    <dgm:cxn modelId="{CD2301B7-DAB0-4688-A1E5-C52A3C120553}" srcId="{9E123D90-3814-4EA2-B387-59282498FEDE}" destId="{EB4D4AA5-450C-4544-B960-C8948A7A23D3}" srcOrd="0" destOrd="0" parTransId="{1113B68B-06F6-41BF-94C0-C7AADF88A85D}" sibTransId="{F48637AF-1E86-44F5-9A3E-385310D45996}"/>
    <dgm:cxn modelId="{9A8AEABE-D264-49BB-83CD-A19F266A5F50}" srcId="{837F6710-C3D4-4018-89CC-9123ABD45803}" destId="{022005A9-3C52-47CC-8143-EAA8EE990FEF}" srcOrd="1" destOrd="0" parTransId="{C9A76326-EC89-4DFB-A1B6-5D4452E33B54}" sibTransId="{CC2A296C-828C-482C-94AC-93867973113C}"/>
    <dgm:cxn modelId="{ECE35BC4-78F4-4CF5-8D52-343DEBE4A545}" type="presOf" srcId="{48224A9E-6679-47DD-A950-DD555CC9C86E}" destId="{EF49B813-3059-4C97-8493-99C61A9F9EA6}" srcOrd="0" destOrd="0" presId="urn:microsoft.com/office/officeart/2005/8/layout/vList6"/>
    <dgm:cxn modelId="{B1E637C6-814F-48FF-9C8A-A5882E7DEF2D}" type="presOf" srcId="{52F00590-2712-49A7-A85B-155FA38A787C}" destId="{797F6E1D-DDD9-450F-9863-2462005E5B19}" srcOrd="0" destOrd="0" presId="urn:microsoft.com/office/officeart/2005/8/layout/vList6"/>
    <dgm:cxn modelId="{24CBAFCD-971A-47E9-BC75-7BBA85FF117D}" type="presOf" srcId="{022005A9-3C52-47CC-8143-EAA8EE990FEF}" destId="{797F6E1D-DDD9-450F-9863-2462005E5B19}" srcOrd="0" destOrd="1" presId="urn:microsoft.com/office/officeart/2005/8/layout/vList6"/>
    <dgm:cxn modelId="{E1EB81E7-365B-4A20-8928-3FE72A6534D6}" type="presOf" srcId="{10873444-986E-45D5-AE64-D2F78261B8D2}" destId="{55C290A3-17EF-42FD-8A4E-E8F376926720}" srcOrd="0" destOrd="1" presId="urn:microsoft.com/office/officeart/2005/8/layout/vList6"/>
    <dgm:cxn modelId="{BD52B624-E952-4F41-B062-82300683ECD9}" type="presParOf" srcId="{4CEFFB21-D7E8-40A5-A463-21761C7D2003}" destId="{5E9E3F71-B4B8-4518-B703-9BB07F1EE89F}" srcOrd="0" destOrd="0" presId="urn:microsoft.com/office/officeart/2005/8/layout/vList6"/>
    <dgm:cxn modelId="{E03860DB-8AE1-41FD-B5C5-AD88564E284C}" type="presParOf" srcId="{5E9E3F71-B4B8-4518-B703-9BB07F1EE89F}" destId="{46CE5FF4-A026-4B57-8FE7-836A7713AF64}" srcOrd="0" destOrd="0" presId="urn:microsoft.com/office/officeart/2005/8/layout/vList6"/>
    <dgm:cxn modelId="{C878E3E7-B637-41C0-AE1D-A681DCC89491}" type="presParOf" srcId="{5E9E3F71-B4B8-4518-B703-9BB07F1EE89F}" destId="{797F6E1D-DDD9-450F-9863-2462005E5B19}" srcOrd="1" destOrd="0" presId="urn:microsoft.com/office/officeart/2005/8/layout/vList6"/>
    <dgm:cxn modelId="{2D7C6741-50B8-4EE7-8873-70F90D7ECA08}" type="presParOf" srcId="{4CEFFB21-D7E8-40A5-A463-21761C7D2003}" destId="{1A8FF8BF-F398-4A22-8434-4DCFF34583CA}" srcOrd="1" destOrd="0" presId="urn:microsoft.com/office/officeart/2005/8/layout/vList6"/>
    <dgm:cxn modelId="{18E665BA-A053-494A-BEDF-18E0FD10DD2B}" type="presParOf" srcId="{4CEFFB21-D7E8-40A5-A463-21761C7D2003}" destId="{401D1841-1A32-4E58-924B-12CDDDBF01C2}" srcOrd="2" destOrd="0" presId="urn:microsoft.com/office/officeart/2005/8/layout/vList6"/>
    <dgm:cxn modelId="{B46A6EE9-BB61-47C1-B0DF-45FD5E73E991}" type="presParOf" srcId="{401D1841-1A32-4E58-924B-12CDDDBF01C2}" destId="{61607E17-BD9C-4359-826B-99F7C57E77B5}" srcOrd="0" destOrd="0" presId="urn:microsoft.com/office/officeart/2005/8/layout/vList6"/>
    <dgm:cxn modelId="{4DAF2963-C80C-4CA6-9CEE-A974D48B38AA}" type="presParOf" srcId="{401D1841-1A32-4E58-924B-12CDDDBF01C2}" destId="{AAC4CB09-B021-4ACC-9C6C-D63228D7731C}" srcOrd="1" destOrd="0" presId="urn:microsoft.com/office/officeart/2005/8/layout/vList6"/>
    <dgm:cxn modelId="{1A448097-E123-426F-86B0-3141FC68727F}" type="presParOf" srcId="{4CEFFB21-D7E8-40A5-A463-21761C7D2003}" destId="{F278B6E4-0E9F-4834-BF70-8FD70F88C2A3}" srcOrd="3" destOrd="0" presId="urn:microsoft.com/office/officeart/2005/8/layout/vList6"/>
    <dgm:cxn modelId="{16402062-144D-43A2-A2E3-9B5EB1BAD67D}" type="presParOf" srcId="{4CEFFB21-D7E8-40A5-A463-21761C7D2003}" destId="{7A1348EE-9596-4CD3-818D-ADCBA8B3EDF1}" srcOrd="4" destOrd="0" presId="urn:microsoft.com/office/officeart/2005/8/layout/vList6"/>
    <dgm:cxn modelId="{805B36F7-C4BF-419C-A256-6E69B466C476}" type="presParOf" srcId="{7A1348EE-9596-4CD3-818D-ADCBA8B3EDF1}" destId="{F9322799-A3C0-4413-89C1-008F1B33DACC}" srcOrd="0" destOrd="0" presId="urn:microsoft.com/office/officeart/2005/8/layout/vList6"/>
    <dgm:cxn modelId="{021AC967-433E-498C-AF3D-672A3A2AF4C7}" type="presParOf" srcId="{7A1348EE-9596-4CD3-818D-ADCBA8B3EDF1}" destId="{EF49B813-3059-4C97-8493-99C61A9F9EA6}" srcOrd="1" destOrd="0" presId="urn:microsoft.com/office/officeart/2005/8/layout/vList6"/>
    <dgm:cxn modelId="{BC6A2C71-1FAA-4080-9D9D-496A8B6D7210}" type="presParOf" srcId="{4CEFFB21-D7E8-40A5-A463-21761C7D2003}" destId="{17BD9CE8-59E8-4C4D-8649-73FA5FE40D8E}" srcOrd="5" destOrd="0" presId="urn:microsoft.com/office/officeart/2005/8/layout/vList6"/>
    <dgm:cxn modelId="{B7687222-51B0-48A3-A6F0-0BAEF91E2EE5}" type="presParOf" srcId="{4CEFFB21-D7E8-40A5-A463-21761C7D2003}" destId="{A9CAB165-77E1-48E4-AEDD-2246EE2AD79E}" srcOrd="6" destOrd="0" presId="urn:microsoft.com/office/officeart/2005/8/layout/vList6"/>
    <dgm:cxn modelId="{FD619AAC-0C11-4E9D-B1DA-7EC355CBB20B}" type="presParOf" srcId="{A9CAB165-77E1-48E4-AEDD-2246EE2AD79E}" destId="{622350A1-11B1-4910-8951-23752218E54C}" srcOrd="0" destOrd="0" presId="urn:microsoft.com/office/officeart/2005/8/layout/vList6"/>
    <dgm:cxn modelId="{346646E3-9EE1-454C-B116-BA1EA5A58D7E}" type="presParOf" srcId="{A9CAB165-77E1-48E4-AEDD-2246EE2AD79E}" destId="{55C290A3-17EF-42FD-8A4E-E8F376926720}" srcOrd="1" destOrd="0" presId="urn:microsoft.com/office/officeart/2005/8/layout/vList6"/>
    <dgm:cxn modelId="{2E55A76C-09D7-4509-96D8-A545109F9ADA}" type="presParOf" srcId="{4CEFFB21-D7E8-40A5-A463-21761C7D2003}" destId="{578F21E7-0FF4-428C-9C10-0F29F69E3BD0}" srcOrd="7" destOrd="0" presId="urn:microsoft.com/office/officeart/2005/8/layout/vList6"/>
    <dgm:cxn modelId="{F9EA0690-0835-401C-9B6F-9F4162BA65DB}" type="presParOf" srcId="{4CEFFB21-D7E8-40A5-A463-21761C7D2003}" destId="{B5729613-2C12-4BB3-90C5-9BA490DE20F0}" srcOrd="8" destOrd="0" presId="urn:microsoft.com/office/officeart/2005/8/layout/vList6"/>
    <dgm:cxn modelId="{86F7E050-7022-488C-97FD-A2A2EBFE7B4D}" type="presParOf" srcId="{B5729613-2C12-4BB3-90C5-9BA490DE20F0}" destId="{F8769857-98CC-4D7F-83FA-483AD01212A9}" srcOrd="0" destOrd="0" presId="urn:microsoft.com/office/officeart/2005/8/layout/vList6"/>
    <dgm:cxn modelId="{C0BA8519-1029-4A18-B4DD-773D58A3FC92}" type="presParOf" srcId="{B5729613-2C12-4BB3-90C5-9BA490DE20F0}" destId="{3881D9D1-C6E5-43FF-AB5C-100AB1954A40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C4235BB-01A5-47CF-9562-9E9A26D4EBEC}" type="presOf" srcId="{263AE850-05E0-4A23-938D-70DB761096F8}" destId="{9996F193-3296-4CB3-AA8F-1D1CE8CF41A9}" srcOrd="0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chemeClr val="accent6">
            <a:lumMod val="90000"/>
          </a:schemeClr>
        </a:solidFill>
        <a:ln>
          <a:noFill/>
        </a:ln>
      </dgm:spPr>
      <dgm:t>
        <a:bodyPr/>
        <a:lstStyle/>
        <a:p>
          <a:r>
            <a:rPr lang="pl-P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/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/>
        </a:p>
      </dgm:t>
    </dgm:pt>
    <dgm:pt modelId="{71795E0F-0486-4B86-B5ED-32E5F7D5CF48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783,5 tyś.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/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/>
        </a:p>
      </dgm:t>
    </dgm:pt>
    <dgm:pt modelId="{AB2CE8D0-E0BA-42C6-BD92-B573C7A7E073}">
      <dgm:prSet phldrT="[Tekst]"/>
      <dgm:spPr>
        <a:solidFill>
          <a:schemeClr val="accent5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/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/>
        </a:p>
      </dgm:t>
    </dgm:pt>
    <dgm:pt modelId="{04A58B6A-E0CE-4F53-9B92-93089C8B9DB4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818,0 tys. osób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/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/>
        </a:p>
      </dgm:t>
    </dgm:pt>
    <dgm:pt modelId="{C29E33DC-3D38-4D01-A2C7-E23BE726254F}">
      <dgm:prSet custT="1"/>
      <dgm:spPr>
        <a:ln>
          <a:noFill/>
        </a:ln>
      </dgm:spPr>
      <dgm:t>
        <a:bodyPr/>
        <a:lstStyle/>
        <a:p>
          <a:r>
            <a:rPr lang="pl-PL" sz="2000" b="0" dirty="0">
              <a:latin typeface="Arial" panose="020B0604020202020204" pitchFamily="34" charset="0"/>
              <a:cs typeface="Arial" panose="020B0604020202020204" pitchFamily="34" charset="0"/>
            </a:rPr>
            <a:t>5,2%</a:t>
          </a: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 stopa bezrobocia </a:t>
          </a:r>
        </a:p>
      </dgm:t>
    </dgm:pt>
    <dgm:pt modelId="{17A0A50F-CA0A-422D-8773-44A4DF46C103}" type="parTrans" cxnId="{618AD854-DD04-4DC6-B92B-4F6047191B12}">
      <dgm:prSet/>
      <dgm:spPr/>
      <dgm:t>
        <a:bodyPr/>
        <a:lstStyle/>
        <a:p>
          <a:endParaRPr lang="pl-PL"/>
        </a:p>
      </dgm:t>
    </dgm:pt>
    <dgm:pt modelId="{64025306-57FB-48F8-B177-0D85FE4E57D9}" type="sibTrans" cxnId="{618AD854-DD04-4DC6-B92B-4F6047191B12}">
      <dgm:prSet/>
      <dgm:spPr/>
      <dgm:t>
        <a:bodyPr/>
        <a:lstStyle/>
        <a:p>
          <a:endParaRPr lang="pl-PL"/>
        </a:p>
      </dgm:t>
    </dgm:pt>
    <dgm:pt modelId="{C22E4DED-85B0-4A11-A86E-82B86A299B04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5% stopa bezrobocia</a:t>
          </a:r>
        </a:p>
      </dgm:t>
    </dgm:pt>
    <dgm:pt modelId="{9847A2C7-886C-4ED1-81F1-585FC12F32BD}" type="parTrans" cxnId="{F10F6C9B-31BE-4BC8-B60F-592460ADB836}">
      <dgm:prSet/>
      <dgm:spPr/>
      <dgm:t>
        <a:bodyPr/>
        <a:lstStyle/>
        <a:p>
          <a:endParaRPr lang="pl-PL"/>
        </a:p>
      </dgm:t>
    </dgm:pt>
    <dgm:pt modelId="{76987ECC-4789-423B-90E1-F309BA0EBE11}" type="sibTrans" cxnId="{F10F6C9B-31BE-4BC8-B60F-592460ADB836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7E15E0E-44B4-42F8-B71B-A45A91BEDCC4}" type="presOf" srcId="{71795E0F-0486-4B86-B5ED-32E5F7D5CF48}" destId="{7760BA94-2DFD-4655-ACF8-2A768D9F930D}" srcOrd="0" destOrd="0" presId="urn:microsoft.com/office/officeart/2005/8/layout/chevron2"/>
    <dgm:cxn modelId="{A671D51F-4718-42A2-BA96-A67B44F2DA3B}" type="presOf" srcId="{C22E4DED-85B0-4A11-A86E-82B86A299B04}" destId="{7760BA94-2DFD-4655-ACF8-2A768D9F930D}" srcOrd="0" destOrd="1" presId="urn:microsoft.com/office/officeart/2005/8/layout/chevron2"/>
    <dgm:cxn modelId="{0C16BF70-0307-40CD-8BD1-5C794AC60502}" type="presOf" srcId="{263AE850-05E0-4A23-938D-70DB761096F8}" destId="{9996F193-3296-4CB3-AA8F-1D1CE8CF41A9}" srcOrd="0" destOrd="0" presId="urn:microsoft.com/office/officeart/2005/8/layout/chevron2"/>
    <dgm:cxn modelId="{618AD854-DD04-4DC6-B92B-4F6047191B12}" srcId="{AB2CE8D0-E0BA-42C6-BD92-B573C7A7E073}" destId="{C29E33DC-3D38-4D01-A2C7-E23BE726254F}" srcOrd="1" destOrd="0" parTransId="{17A0A50F-CA0A-422D-8773-44A4DF46C103}" sibTransId="{64025306-57FB-48F8-B177-0D85FE4E57D9}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F10F6C9B-31BE-4BC8-B60F-592460ADB836}" srcId="{FEE87236-346B-4F23-B945-549C98B40A6B}" destId="{C22E4DED-85B0-4A11-A86E-82B86A299B04}" srcOrd="1" destOrd="0" parTransId="{9847A2C7-886C-4ED1-81F1-585FC12F32BD}" sibTransId="{76987ECC-4789-423B-90E1-F309BA0EBE11}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498E559E-1003-4DA3-A970-69863630950B}" type="presOf" srcId="{FEE87236-346B-4F23-B945-549C98B40A6B}" destId="{60B63129-E145-4520-AA8F-587BE8918F18}" srcOrd="0" destOrd="0" presId="urn:microsoft.com/office/officeart/2005/8/layout/chevron2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6202ACB6-A127-47AE-BBBE-D0E12689E4AF}" type="presOf" srcId="{04A58B6A-E0CE-4F53-9B92-93089C8B9DB4}" destId="{65E38BBF-CA5C-4795-97E3-AA74934996AF}" srcOrd="0" destOrd="0" presId="urn:microsoft.com/office/officeart/2005/8/layout/chevron2"/>
    <dgm:cxn modelId="{CF513ED7-BEE1-48CF-8A9D-E16B0078A40F}" type="presOf" srcId="{AB2CE8D0-E0BA-42C6-BD92-B573C7A7E073}" destId="{B6A27030-03F6-45DC-A5B0-03F117A09560}" srcOrd="0" destOrd="0" presId="urn:microsoft.com/office/officeart/2005/8/layout/chevron2"/>
    <dgm:cxn modelId="{44277FDB-3648-433B-A266-A212DC498C45}" type="presOf" srcId="{C29E33DC-3D38-4D01-A2C7-E23BE726254F}" destId="{65E38BBF-CA5C-4795-97E3-AA74934996AF}" srcOrd="0" destOrd="1" presId="urn:microsoft.com/office/officeart/2005/8/layout/chevron2"/>
    <dgm:cxn modelId="{63BC2DEC-4D4D-4809-8E50-C8178E7EE7B1}" type="presParOf" srcId="{9996F193-3296-4CB3-AA8F-1D1CE8CF41A9}" destId="{683868A7-A419-4205-9F64-690FA9EE2B3E}" srcOrd="0" destOrd="0" presId="urn:microsoft.com/office/officeart/2005/8/layout/chevron2"/>
    <dgm:cxn modelId="{3C7EED80-D234-4BA6-ABA8-B12854EB2B70}" type="presParOf" srcId="{683868A7-A419-4205-9F64-690FA9EE2B3E}" destId="{60B63129-E145-4520-AA8F-587BE8918F18}" srcOrd="0" destOrd="0" presId="urn:microsoft.com/office/officeart/2005/8/layout/chevron2"/>
    <dgm:cxn modelId="{89A3A944-ACCB-43DA-8076-B0B44837810C}" type="presParOf" srcId="{683868A7-A419-4205-9F64-690FA9EE2B3E}" destId="{7760BA94-2DFD-4655-ACF8-2A768D9F930D}" srcOrd="1" destOrd="0" presId="urn:microsoft.com/office/officeart/2005/8/layout/chevron2"/>
    <dgm:cxn modelId="{EE6F43F9-E893-4A91-B1A7-E062AC749EE0}" type="presParOf" srcId="{9996F193-3296-4CB3-AA8F-1D1CE8CF41A9}" destId="{C7C651F6-A360-4181-AF8A-BD0E6CB9E89C}" srcOrd="1" destOrd="0" presId="urn:microsoft.com/office/officeart/2005/8/layout/chevron2"/>
    <dgm:cxn modelId="{5DBD6232-BFFE-4DAC-96B2-8A15AAEFBF26}" type="presParOf" srcId="{9996F193-3296-4CB3-AA8F-1D1CE8CF41A9}" destId="{031290A1-C2A6-40AC-895E-8FCDB435708A}" srcOrd="2" destOrd="0" presId="urn:microsoft.com/office/officeart/2005/8/layout/chevron2"/>
    <dgm:cxn modelId="{13EA9CBA-106E-4FD1-90E0-AEA558663403}" type="presParOf" srcId="{031290A1-C2A6-40AC-895E-8FCDB435708A}" destId="{B6A27030-03F6-45DC-A5B0-03F117A09560}" srcOrd="0" destOrd="0" presId="urn:microsoft.com/office/officeart/2005/8/layout/chevron2"/>
    <dgm:cxn modelId="{02BD3BAE-5DAC-4ADD-8D1B-638C6B5BA991}" type="presParOf" srcId="{031290A1-C2A6-40AC-895E-8FCDB435708A}" destId="{65E38BBF-CA5C-4795-97E3-AA74934996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chemeClr val="accent6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/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/>
        </a:p>
      </dgm:t>
    </dgm:pt>
    <dgm:pt modelId="{71795E0F-0486-4B86-B5ED-32E5F7D5CF48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38,9 tyś.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/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/>
        </a:p>
      </dgm:t>
    </dgm:pt>
    <dgm:pt modelId="{AB2CE8D0-E0BA-42C6-BD92-B573C7A7E073}">
      <dgm:prSet phldrT="[Tekst]"/>
      <dgm:spPr>
        <a:solidFill>
          <a:schemeClr val="accent5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/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/>
        </a:p>
      </dgm:t>
    </dgm:pt>
    <dgm:pt modelId="{04A58B6A-E0CE-4F53-9B92-93089C8B9DB4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37,7 tys. osób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/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/>
        </a:p>
      </dgm:t>
    </dgm:pt>
    <dgm:pt modelId="{77FFAE44-8FD0-44AD-90DD-24B9AB4495A0}">
      <dgm:prSet custT="1"/>
      <dgm:spPr>
        <a:ln>
          <a:noFill/>
        </a:ln>
      </dgm:spPr>
      <dgm:t>
        <a:bodyPr/>
        <a:lstStyle/>
        <a:p>
          <a:r>
            <a:rPr lang="pl-PL" sz="2000" b="0" dirty="0">
              <a:latin typeface="Arial" panose="020B0604020202020204" pitchFamily="34" charset="0"/>
              <a:cs typeface="Arial" panose="020B0604020202020204" pitchFamily="34" charset="0"/>
            </a:rPr>
            <a:t>8,1% </a:t>
          </a: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stopa bezrobocia </a:t>
          </a:r>
        </a:p>
      </dgm:t>
    </dgm:pt>
    <dgm:pt modelId="{B12294AE-943D-4941-8222-BA816C46F303}" type="parTrans" cxnId="{C62703E7-0619-4FCB-B4BD-C6D0EC40C0A6}">
      <dgm:prSet/>
      <dgm:spPr/>
      <dgm:t>
        <a:bodyPr/>
        <a:lstStyle/>
        <a:p>
          <a:endParaRPr lang="pl-PL"/>
        </a:p>
      </dgm:t>
    </dgm:pt>
    <dgm:pt modelId="{CA787962-871A-482E-9B86-137A34376514}" type="sibTrans" cxnId="{C62703E7-0619-4FCB-B4BD-C6D0EC40C0A6}">
      <dgm:prSet/>
      <dgm:spPr/>
      <dgm:t>
        <a:bodyPr/>
        <a:lstStyle/>
        <a:p>
          <a:endParaRPr lang="pl-PL"/>
        </a:p>
      </dgm:t>
    </dgm:pt>
    <dgm:pt modelId="{D0439F64-DE85-4283-8EED-92037A52091D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8,3% stopa bezrobocia</a:t>
          </a:r>
        </a:p>
      </dgm:t>
    </dgm:pt>
    <dgm:pt modelId="{DC0D9800-4801-4607-B333-FF647DB94D71}" type="parTrans" cxnId="{EA93F87B-A186-4097-A70D-BB52B9F85EB7}">
      <dgm:prSet/>
      <dgm:spPr/>
      <dgm:t>
        <a:bodyPr/>
        <a:lstStyle/>
        <a:p>
          <a:endParaRPr lang="pl-PL"/>
        </a:p>
      </dgm:t>
    </dgm:pt>
    <dgm:pt modelId="{DB47690D-33BF-466C-A8F9-54372861D08D}" type="sibTrans" cxnId="{EA93F87B-A186-4097-A70D-BB52B9F85EB7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 custScaleX="99086" custScaleY="102243" custLinFactNeighborX="1166" custLinFactNeighborY="3268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AD4056F-792A-4FF1-B570-DE36BAE706AA}" type="presOf" srcId="{D0439F64-DE85-4283-8EED-92037A52091D}" destId="{7760BA94-2DFD-4655-ACF8-2A768D9F930D}" srcOrd="0" destOrd="1" presId="urn:microsoft.com/office/officeart/2005/8/layout/chevron2"/>
    <dgm:cxn modelId="{61875972-183E-4B11-863A-82CB3FB89959}" type="presOf" srcId="{263AE850-05E0-4A23-938D-70DB761096F8}" destId="{9996F193-3296-4CB3-AA8F-1D1CE8CF41A9}" srcOrd="0" destOrd="0" presId="urn:microsoft.com/office/officeart/2005/8/layout/chevron2"/>
    <dgm:cxn modelId="{DF9F3855-008D-45DF-8F4A-163033B866CF}" type="presOf" srcId="{AB2CE8D0-E0BA-42C6-BD92-B573C7A7E073}" destId="{B6A27030-03F6-45DC-A5B0-03F117A09560}" srcOrd="0" destOrd="0" presId="urn:microsoft.com/office/officeart/2005/8/layout/chevron2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A334A156-25C5-48D4-A300-93FB0F651F4C}" type="presOf" srcId="{FEE87236-346B-4F23-B945-549C98B40A6B}" destId="{60B63129-E145-4520-AA8F-587BE8918F18}" srcOrd="0" destOrd="0" presId="urn:microsoft.com/office/officeart/2005/8/layout/chevron2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EA93F87B-A186-4097-A70D-BB52B9F85EB7}" srcId="{FEE87236-346B-4F23-B945-549C98B40A6B}" destId="{D0439F64-DE85-4283-8EED-92037A52091D}" srcOrd="1" destOrd="0" parTransId="{DC0D9800-4801-4607-B333-FF647DB94D71}" sibTransId="{DB47690D-33BF-466C-A8F9-54372861D08D}"/>
    <dgm:cxn modelId="{62F3C27D-9AA0-49E1-A492-05C9EF2C5D6D}" type="presOf" srcId="{77FFAE44-8FD0-44AD-90DD-24B9AB4495A0}" destId="{65E38BBF-CA5C-4795-97E3-AA74934996AF}" srcOrd="0" destOrd="1" presId="urn:microsoft.com/office/officeart/2005/8/layout/chevron2"/>
    <dgm:cxn modelId="{33C0E596-8275-4C74-B8BF-685677D57911}" type="presOf" srcId="{04A58B6A-E0CE-4F53-9B92-93089C8B9DB4}" destId="{65E38BBF-CA5C-4795-97E3-AA74934996AF}" srcOrd="0" destOrd="0" presId="urn:microsoft.com/office/officeart/2005/8/layout/chevron2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2AD66BA4-8024-4A29-BAA0-E950BD860DEF}" type="presOf" srcId="{71795E0F-0486-4B86-B5ED-32E5F7D5CF48}" destId="{7760BA94-2DFD-4655-ACF8-2A768D9F930D}" srcOrd="0" destOrd="0" presId="urn:microsoft.com/office/officeart/2005/8/layout/chevron2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C62703E7-0619-4FCB-B4BD-C6D0EC40C0A6}" srcId="{AB2CE8D0-E0BA-42C6-BD92-B573C7A7E073}" destId="{77FFAE44-8FD0-44AD-90DD-24B9AB4495A0}" srcOrd="1" destOrd="0" parTransId="{B12294AE-943D-4941-8222-BA816C46F303}" sibTransId="{CA787962-871A-482E-9B86-137A34376514}"/>
    <dgm:cxn modelId="{EA801533-73EE-47BE-9DB9-49400B3FADD5}" type="presParOf" srcId="{9996F193-3296-4CB3-AA8F-1D1CE8CF41A9}" destId="{683868A7-A419-4205-9F64-690FA9EE2B3E}" srcOrd="0" destOrd="0" presId="urn:microsoft.com/office/officeart/2005/8/layout/chevron2"/>
    <dgm:cxn modelId="{69E0FBC4-F871-4112-9AC3-B54C786EE92D}" type="presParOf" srcId="{683868A7-A419-4205-9F64-690FA9EE2B3E}" destId="{60B63129-E145-4520-AA8F-587BE8918F18}" srcOrd="0" destOrd="0" presId="urn:microsoft.com/office/officeart/2005/8/layout/chevron2"/>
    <dgm:cxn modelId="{F692AF98-3C70-470E-9C39-163F82B4160B}" type="presParOf" srcId="{683868A7-A419-4205-9F64-690FA9EE2B3E}" destId="{7760BA94-2DFD-4655-ACF8-2A768D9F930D}" srcOrd="1" destOrd="0" presId="urn:microsoft.com/office/officeart/2005/8/layout/chevron2"/>
    <dgm:cxn modelId="{450EB0AC-3BCC-4F29-94F8-D19141FB0B55}" type="presParOf" srcId="{9996F193-3296-4CB3-AA8F-1D1CE8CF41A9}" destId="{C7C651F6-A360-4181-AF8A-BD0E6CB9E89C}" srcOrd="1" destOrd="0" presId="urn:microsoft.com/office/officeart/2005/8/layout/chevron2"/>
    <dgm:cxn modelId="{22FB4721-36FD-4523-9A90-47855E2193B0}" type="presParOf" srcId="{9996F193-3296-4CB3-AA8F-1D1CE8CF41A9}" destId="{031290A1-C2A6-40AC-895E-8FCDB435708A}" srcOrd="2" destOrd="0" presId="urn:microsoft.com/office/officeart/2005/8/layout/chevron2"/>
    <dgm:cxn modelId="{A2EDED4E-2687-460A-90EB-904B39906912}" type="presParOf" srcId="{031290A1-C2A6-40AC-895E-8FCDB435708A}" destId="{B6A27030-03F6-45DC-A5B0-03F117A09560}" srcOrd="0" destOrd="0" presId="urn:microsoft.com/office/officeart/2005/8/layout/chevron2"/>
    <dgm:cxn modelId="{9B255E41-9294-45CB-BCEB-EC42D9C620F6}" type="presParOf" srcId="{031290A1-C2A6-40AC-895E-8FCDB435708A}" destId="{65E38BBF-CA5C-4795-97E3-AA74934996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chemeClr val="accent6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/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/>
        </a:p>
      </dgm:t>
    </dgm:pt>
    <dgm:pt modelId="{71795E0F-0486-4B86-B5ED-32E5F7D5CF48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2.618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/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/>
        </a:p>
      </dgm:t>
    </dgm:pt>
    <dgm:pt modelId="{AB2CE8D0-E0BA-42C6-BD92-B573C7A7E073}">
      <dgm:prSet phldrT="[Tekst]"/>
      <dgm:spPr>
        <a:solidFill>
          <a:schemeClr val="accent5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/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/>
        </a:p>
      </dgm:t>
    </dgm:pt>
    <dgm:pt modelId="{04A58B6A-E0CE-4F53-9B92-93089C8B9DB4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2.544 osoby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/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/>
        </a:p>
      </dgm:t>
    </dgm:pt>
    <dgm:pt modelId="{DCD1FA3B-1BDF-43A6-A792-8D5E78E7476A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6,3% stopa bezrobocia </a:t>
          </a:r>
        </a:p>
      </dgm:t>
    </dgm:pt>
    <dgm:pt modelId="{A5BE9303-876E-4663-9774-793528C69333}" type="sibTrans" cxnId="{A1631D03-3CEA-45CE-95AF-306247FCA8AA}">
      <dgm:prSet/>
      <dgm:spPr/>
      <dgm:t>
        <a:bodyPr/>
        <a:lstStyle/>
        <a:p>
          <a:endParaRPr lang="pl-PL"/>
        </a:p>
      </dgm:t>
    </dgm:pt>
    <dgm:pt modelId="{D3FB79F3-ED30-4502-BD44-A314EEC7EB1F}" type="parTrans" cxnId="{A1631D03-3CEA-45CE-95AF-306247FCA8AA}">
      <dgm:prSet/>
      <dgm:spPr/>
      <dgm:t>
        <a:bodyPr/>
        <a:lstStyle/>
        <a:p>
          <a:endParaRPr lang="pl-PL"/>
        </a:p>
      </dgm:t>
    </dgm:pt>
    <dgm:pt modelId="{8BEA307C-044E-4681-BF34-A5B6A4E173A4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6,7% stopa bezrobocia  </a:t>
          </a:r>
        </a:p>
      </dgm:t>
    </dgm:pt>
    <dgm:pt modelId="{6FBA174C-1FA4-4CA7-BFA9-0E4296E9FCB1}" type="parTrans" cxnId="{C8DA726B-4015-4B84-A8B4-FCB4782E37BC}">
      <dgm:prSet/>
      <dgm:spPr/>
      <dgm:t>
        <a:bodyPr/>
        <a:lstStyle/>
        <a:p>
          <a:endParaRPr lang="pl-PL"/>
        </a:p>
      </dgm:t>
    </dgm:pt>
    <dgm:pt modelId="{E50EC16F-F332-4F1E-99ED-22D38A5D70C5}" type="sibTrans" cxnId="{C8DA726B-4015-4B84-A8B4-FCB4782E37BC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 custLinFactNeighborY="11031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 custAng="0" custLinFactNeighborX="5012" custLinFactNeighborY="9463">
        <dgm:presLayoutVars>
          <dgm:bulletEnabled val="1"/>
        </dgm:presLayoutVars>
      </dgm:prSet>
      <dgm:spPr/>
    </dgm:pt>
  </dgm:ptLst>
  <dgm:cxnLst>
    <dgm:cxn modelId="{52650501-DC27-420B-AEE2-B222B39AA5BD}" type="presOf" srcId="{FEE87236-346B-4F23-B945-549C98B40A6B}" destId="{60B63129-E145-4520-AA8F-587BE8918F18}" srcOrd="0" destOrd="0" presId="urn:microsoft.com/office/officeart/2005/8/layout/chevron2"/>
    <dgm:cxn modelId="{A1631D03-3CEA-45CE-95AF-306247FCA8AA}" srcId="{AB2CE8D0-E0BA-42C6-BD92-B573C7A7E073}" destId="{DCD1FA3B-1BDF-43A6-A792-8D5E78E7476A}" srcOrd="1" destOrd="0" parTransId="{D3FB79F3-ED30-4502-BD44-A314EEC7EB1F}" sibTransId="{A5BE9303-876E-4663-9774-793528C69333}"/>
    <dgm:cxn modelId="{2BE8200B-54A2-4BC3-BC6F-8FD2316F5927}" type="presOf" srcId="{04A58B6A-E0CE-4F53-9B92-93089C8B9DB4}" destId="{65E38BBF-CA5C-4795-97E3-AA74934996AF}" srcOrd="0" destOrd="0" presId="urn:microsoft.com/office/officeart/2005/8/layout/chevron2"/>
    <dgm:cxn modelId="{5733FC2F-FE12-4FE1-B647-CF01A92E01A9}" type="presOf" srcId="{DCD1FA3B-1BDF-43A6-A792-8D5E78E7476A}" destId="{65E38BBF-CA5C-4795-97E3-AA74934996AF}" srcOrd="0" destOrd="1" presId="urn:microsoft.com/office/officeart/2005/8/layout/chevron2"/>
    <dgm:cxn modelId="{D6D67C32-DA76-444C-877C-104261BE896F}" type="presOf" srcId="{263AE850-05E0-4A23-938D-70DB761096F8}" destId="{9996F193-3296-4CB3-AA8F-1D1CE8CF41A9}" srcOrd="0" destOrd="0" presId="urn:microsoft.com/office/officeart/2005/8/layout/chevron2"/>
    <dgm:cxn modelId="{C8DA726B-4015-4B84-A8B4-FCB4782E37BC}" srcId="{FEE87236-346B-4F23-B945-549C98B40A6B}" destId="{8BEA307C-044E-4681-BF34-A5B6A4E173A4}" srcOrd="1" destOrd="0" parTransId="{6FBA174C-1FA4-4CA7-BFA9-0E4296E9FCB1}" sibTransId="{E50EC16F-F332-4F1E-99ED-22D38A5D70C5}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7EC25D7C-34EE-4F64-91CE-6E0E1C567878}" type="presOf" srcId="{71795E0F-0486-4B86-B5ED-32E5F7D5CF48}" destId="{7760BA94-2DFD-4655-ACF8-2A768D9F930D}" srcOrd="0" destOrd="0" presId="urn:microsoft.com/office/officeart/2005/8/layout/chevron2"/>
    <dgm:cxn modelId="{92AEF78B-E42C-4D7C-BA20-66744AE9CC1D}" type="presOf" srcId="{AB2CE8D0-E0BA-42C6-BD92-B573C7A7E073}" destId="{B6A27030-03F6-45DC-A5B0-03F117A09560}" srcOrd="0" destOrd="0" presId="urn:microsoft.com/office/officeart/2005/8/layout/chevron2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AE7B76D0-0ACB-4ED5-8183-E97B248D0358}" type="presOf" srcId="{8BEA307C-044E-4681-BF34-A5B6A4E173A4}" destId="{7760BA94-2DFD-4655-ACF8-2A768D9F930D}" srcOrd="0" destOrd="1" presId="urn:microsoft.com/office/officeart/2005/8/layout/chevron2"/>
    <dgm:cxn modelId="{E7894482-CD30-4BA2-BF16-F0D7A2BE8863}" type="presParOf" srcId="{9996F193-3296-4CB3-AA8F-1D1CE8CF41A9}" destId="{683868A7-A419-4205-9F64-690FA9EE2B3E}" srcOrd="0" destOrd="0" presId="urn:microsoft.com/office/officeart/2005/8/layout/chevron2"/>
    <dgm:cxn modelId="{235370B4-99E4-4835-B6A0-16F00B14F100}" type="presParOf" srcId="{683868A7-A419-4205-9F64-690FA9EE2B3E}" destId="{60B63129-E145-4520-AA8F-587BE8918F18}" srcOrd="0" destOrd="0" presId="urn:microsoft.com/office/officeart/2005/8/layout/chevron2"/>
    <dgm:cxn modelId="{AA3D2959-B4E1-4BAF-8E6C-FCFA3BCF9DBB}" type="presParOf" srcId="{683868A7-A419-4205-9F64-690FA9EE2B3E}" destId="{7760BA94-2DFD-4655-ACF8-2A768D9F930D}" srcOrd="1" destOrd="0" presId="urn:microsoft.com/office/officeart/2005/8/layout/chevron2"/>
    <dgm:cxn modelId="{3B4F3A2B-5593-46F6-A865-E3D66269361C}" type="presParOf" srcId="{9996F193-3296-4CB3-AA8F-1D1CE8CF41A9}" destId="{C7C651F6-A360-4181-AF8A-BD0E6CB9E89C}" srcOrd="1" destOrd="0" presId="urn:microsoft.com/office/officeart/2005/8/layout/chevron2"/>
    <dgm:cxn modelId="{8E077615-DB5D-4589-B18A-D705F9C525A7}" type="presParOf" srcId="{9996F193-3296-4CB3-AA8F-1D1CE8CF41A9}" destId="{031290A1-C2A6-40AC-895E-8FCDB435708A}" srcOrd="2" destOrd="0" presId="urn:microsoft.com/office/officeart/2005/8/layout/chevron2"/>
    <dgm:cxn modelId="{3DA6917E-428C-4116-8A45-5E10984CAFBA}" type="presParOf" srcId="{031290A1-C2A6-40AC-895E-8FCDB435708A}" destId="{B6A27030-03F6-45DC-A5B0-03F117A09560}" srcOrd="0" destOrd="0" presId="urn:microsoft.com/office/officeart/2005/8/layout/chevron2"/>
    <dgm:cxn modelId="{B4AB9A8F-F90B-42E9-B068-1A7D204AED25}" type="presParOf" srcId="{031290A1-C2A6-40AC-895E-8FCDB435708A}" destId="{65E38BBF-CA5C-4795-97E3-AA74934996A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chemeClr val="accent6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1795E0F-0486-4B86-B5ED-32E5F7D5CF48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2.361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AB2CE8D0-E0BA-42C6-BD92-B573C7A7E073}">
      <dgm:prSet phldrT="[Tekst]"/>
      <dgm:spPr>
        <a:solidFill>
          <a:schemeClr val="accent5">
            <a:lumMod val="90000"/>
          </a:schemeClr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04A58B6A-E0CE-4F53-9B92-93089C8B9DB4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2.280 osób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DCD1FA3B-1BDF-43A6-A792-8D5E78E7476A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11,8% stopa bezrobocia </a:t>
          </a:r>
        </a:p>
      </dgm:t>
    </dgm:pt>
    <dgm:pt modelId="{D3FB79F3-ED30-4502-BD44-A314EEC7EB1F}" type="parTrans" cxnId="{A1631D03-3CEA-45CE-95AF-306247FCA8A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A5BE9303-876E-4663-9774-793528C69333}" type="sibTrans" cxnId="{A1631D03-3CEA-45CE-95AF-306247FCA8A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4DF3E966-67F1-476E-B6C5-3343179F1233}">
      <dgm:prSet phldrT="[Tekst]" custT="1"/>
      <dgm:spPr>
        <a:ln>
          <a:noFill/>
        </a:ln>
      </dgm:spPr>
      <dgm:t>
        <a:bodyPr/>
        <a:lstStyle/>
        <a:p>
          <a:r>
            <a:rPr lang="pl-PL" sz="2000" dirty="0">
              <a:latin typeface="Arial" pitchFamily="34" charset="0"/>
              <a:cs typeface="Arial" pitchFamily="34" charset="0"/>
            </a:rPr>
            <a:t>13,1% stopa bezrobocia</a:t>
          </a:r>
        </a:p>
      </dgm:t>
    </dgm:pt>
    <dgm:pt modelId="{91848D51-BF95-4C34-AC80-ADB684EB08E3}" type="parTrans" cxnId="{ED0445D5-63F4-4086-9EF1-C4D8D4894D11}">
      <dgm:prSet/>
      <dgm:spPr/>
      <dgm:t>
        <a:bodyPr/>
        <a:lstStyle/>
        <a:p>
          <a:endParaRPr lang="pl-PL"/>
        </a:p>
      </dgm:t>
    </dgm:pt>
    <dgm:pt modelId="{971FAC8F-22B2-41D1-B3CA-FD41A589F5D1}" type="sibTrans" cxnId="{ED0445D5-63F4-4086-9EF1-C4D8D4894D11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 custLinFactNeighborX="11041" custLinFactNeighborY="-8160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 custAng="0" custLinFactNeighborX="-785" custLinFactNeighborY="1206">
        <dgm:presLayoutVars>
          <dgm:bulletEnabled val="1"/>
        </dgm:presLayoutVars>
      </dgm:prSet>
      <dgm:spPr/>
    </dgm:pt>
  </dgm:ptLst>
  <dgm:cxnLst>
    <dgm:cxn modelId="{3DB4FA00-D4E0-4D33-A406-66E6F81E90FD}" type="presOf" srcId="{4DF3E966-67F1-476E-B6C5-3343179F1233}" destId="{7760BA94-2DFD-4655-ACF8-2A768D9F930D}" srcOrd="0" destOrd="1" presId="urn:microsoft.com/office/officeart/2005/8/layout/chevron2"/>
    <dgm:cxn modelId="{A1631D03-3CEA-45CE-95AF-306247FCA8AA}" srcId="{AB2CE8D0-E0BA-42C6-BD92-B573C7A7E073}" destId="{DCD1FA3B-1BDF-43A6-A792-8D5E78E7476A}" srcOrd="1" destOrd="0" parTransId="{D3FB79F3-ED30-4502-BD44-A314EEC7EB1F}" sibTransId="{A5BE9303-876E-4663-9774-793528C69333}"/>
    <dgm:cxn modelId="{BAAA2541-E234-47B3-A5BC-62BC2DD7AF6F}" type="presOf" srcId="{263AE850-05E0-4A23-938D-70DB761096F8}" destId="{9996F193-3296-4CB3-AA8F-1D1CE8CF41A9}" srcOrd="0" destOrd="0" presId="urn:microsoft.com/office/officeart/2005/8/layout/chevron2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1E451E81-5A8F-460F-8DD9-BA1A6288BA88}" type="presOf" srcId="{04A58B6A-E0CE-4F53-9B92-93089C8B9DB4}" destId="{65E38BBF-CA5C-4795-97E3-AA74934996AF}" srcOrd="0" destOrd="0" presId="urn:microsoft.com/office/officeart/2005/8/layout/chevron2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81B9A1A3-9439-418D-9EAB-AE86B17B18D6}" type="presOf" srcId="{AB2CE8D0-E0BA-42C6-BD92-B573C7A7E073}" destId="{B6A27030-03F6-45DC-A5B0-03F117A09560}" srcOrd="0" destOrd="0" presId="urn:microsoft.com/office/officeart/2005/8/layout/chevron2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EF60C5B7-B05D-4129-80BB-EFA946694079}" type="presOf" srcId="{DCD1FA3B-1BDF-43A6-A792-8D5E78E7476A}" destId="{65E38BBF-CA5C-4795-97E3-AA74934996AF}" srcOrd="0" destOrd="1" presId="urn:microsoft.com/office/officeart/2005/8/layout/chevron2"/>
    <dgm:cxn modelId="{ED0445D5-63F4-4086-9EF1-C4D8D4894D11}" srcId="{FEE87236-346B-4F23-B945-549C98B40A6B}" destId="{4DF3E966-67F1-476E-B6C5-3343179F1233}" srcOrd="1" destOrd="0" parTransId="{91848D51-BF95-4C34-AC80-ADB684EB08E3}" sibTransId="{971FAC8F-22B2-41D1-B3CA-FD41A589F5D1}"/>
    <dgm:cxn modelId="{5590F7E1-23A4-4025-9830-B48D1905E82F}" type="presOf" srcId="{FEE87236-346B-4F23-B945-549C98B40A6B}" destId="{60B63129-E145-4520-AA8F-587BE8918F18}" srcOrd="0" destOrd="0" presId="urn:microsoft.com/office/officeart/2005/8/layout/chevron2"/>
    <dgm:cxn modelId="{591DAEFC-DC95-4624-B089-9E90DC900054}" type="presOf" srcId="{71795E0F-0486-4B86-B5ED-32E5F7D5CF48}" destId="{7760BA94-2DFD-4655-ACF8-2A768D9F930D}" srcOrd="0" destOrd="0" presId="urn:microsoft.com/office/officeart/2005/8/layout/chevron2"/>
    <dgm:cxn modelId="{700FE7DB-3593-43E2-9499-BAD30521623A}" type="presParOf" srcId="{9996F193-3296-4CB3-AA8F-1D1CE8CF41A9}" destId="{683868A7-A419-4205-9F64-690FA9EE2B3E}" srcOrd="0" destOrd="0" presId="urn:microsoft.com/office/officeart/2005/8/layout/chevron2"/>
    <dgm:cxn modelId="{5EE0B4F6-1114-4819-8AE4-D98A1FA12D2E}" type="presParOf" srcId="{683868A7-A419-4205-9F64-690FA9EE2B3E}" destId="{60B63129-E145-4520-AA8F-587BE8918F18}" srcOrd="0" destOrd="0" presId="urn:microsoft.com/office/officeart/2005/8/layout/chevron2"/>
    <dgm:cxn modelId="{22CE4BCA-A4DE-45FE-8BE6-297E21D6C5CC}" type="presParOf" srcId="{683868A7-A419-4205-9F64-690FA9EE2B3E}" destId="{7760BA94-2DFD-4655-ACF8-2A768D9F930D}" srcOrd="1" destOrd="0" presId="urn:microsoft.com/office/officeart/2005/8/layout/chevron2"/>
    <dgm:cxn modelId="{4153F065-3220-4915-936B-E44FB23189B9}" type="presParOf" srcId="{9996F193-3296-4CB3-AA8F-1D1CE8CF41A9}" destId="{C7C651F6-A360-4181-AF8A-BD0E6CB9E89C}" srcOrd="1" destOrd="0" presId="urn:microsoft.com/office/officeart/2005/8/layout/chevron2"/>
    <dgm:cxn modelId="{88A81607-F045-4B64-A563-17AD7A953F43}" type="presParOf" srcId="{9996F193-3296-4CB3-AA8F-1D1CE8CF41A9}" destId="{031290A1-C2A6-40AC-895E-8FCDB435708A}" srcOrd="2" destOrd="0" presId="urn:microsoft.com/office/officeart/2005/8/layout/chevron2"/>
    <dgm:cxn modelId="{44676E06-0E7E-4E08-A27E-776D25515107}" type="presParOf" srcId="{031290A1-C2A6-40AC-895E-8FCDB435708A}" destId="{B6A27030-03F6-45DC-A5B0-03F117A09560}" srcOrd="0" destOrd="0" presId="urn:microsoft.com/office/officeart/2005/8/layout/chevron2"/>
    <dgm:cxn modelId="{9306ADA8-E7B7-40B3-9A68-768E9ECB3750}" type="presParOf" srcId="{031290A1-C2A6-40AC-895E-8FCDB435708A}" destId="{65E38BBF-CA5C-4795-97E3-AA74934996A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ECDA80-498F-4DCF-910C-2F3B972307D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D6C3BC9-F8EF-46BB-B2EA-973A6A2FE49B}">
      <dgm:prSet phldrT="[Tekst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Elbląg</a:t>
          </a:r>
        </a:p>
      </dgm:t>
    </dgm:pt>
    <dgm:pt modelId="{A338BBA7-1D4D-4CD9-8C70-20D461BB38F8}" type="parTrans" cxnId="{20196FC5-AFB4-4710-8E58-3575532C0A9D}">
      <dgm:prSet/>
      <dgm:spPr/>
      <dgm:t>
        <a:bodyPr/>
        <a:lstStyle/>
        <a:p>
          <a:endParaRPr lang="pl-PL"/>
        </a:p>
      </dgm:t>
    </dgm:pt>
    <dgm:pt modelId="{FAAE2471-150A-42CB-A638-380C051AE86F}" type="sibTrans" cxnId="{20196FC5-AFB4-4710-8E58-3575532C0A9D}">
      <dgm:prSet/>
      <dgm:spPr/>
      <dgm:t>
        <a:bodyPr/>
        <a:lstStyle/>
        <a:p>
          <a:endParaRPr lang="pl-PL"/>
        </a:p>
      </dgm:t>
    </dgm:pt>
    <dgm:pt modelId="{8DDED4F1-995D-4D3E-A72B-FE83EB3AFF3C}">
      <dgm:prSet phldrT="[Tekst]" custT="1"/>
      <dgm:spPr>
        <a:solidFill>
          <a:schemeClr val="accent3"/>
        </a:solidFill>
      </dgm:spPr>
      <dgm:t>
        <a:bodyPr/>
        <a:lstStyle/>
        <a:p>
          <a:pPr marL="0" indent="0"/>
          <a:r>
            <a:rPr lang="pl-PL" sz="1600" b="1" dirty="0">
              <a:latin typeface="Arial" pitchFamily="34" charset="0"/>
              <a:cs typeface="Arial" pitchFamily="34" charset="0"/>
            </a:rPr>
            <a:t>	</a:t>
          </a:r>
          <a:endParaRPr lang="pl-PL" sz="2000" b="0" dirty="0">
            <a:latin typeface="Arial" pitchFamily="34" charset="0"/>
            <a:cs typeface="Arial" pitchFamily="34" charset="0"/>
          </a:endParaRPr>
        </a:p>
        <a:p>
          <a:pPr marL="0" indent="0"/>
          <a:r>
            <a:rPr lang="pl-PL" sz="1800" u="none" dirty="0">
              <a:latin typeface="Arial" pitchFamily="34" charset="0"/>
              <a:cs typeface="Arial" pitchFamily="34" charset="0"/>
            </a:rPr>
            <a:t> </a:t>
          </a:r>
        </a:p>
        <a:p>
          <a:pPr marL="0" indent="0"/>
          <a:r>
            <a:rPr lang="pl-PL" sz="1800" b="0" dirty="0">
              <a:latin typeface="Arial" pitchFamily="34" charset="0"/>
              <a:cs typeface="Arial" pitchFamily="34" charset="0"/>
            </a:rPr>
            <a:t>               </a:t>
          </a:r>
          <a:r>
            <a:rPr lang="pl-PL" sz="2000" b="0" dirty="0">
              <a:latin typeface="Arial" pitchFamily="34" charset="0"/>
              <a:cs typeface="Arial" pitchFamily="34" charset="0"/>
            </a:rPr>
            <a:t>NAPŁYW</a:t>
          </a:r>
          <a:endParaRPr lang="pl-PL" sz="2000" b="0" u="none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0" indent="0"/>
          <a:r>
            <a:rPr lang="pl-PL" sz="1600" b="0" u="none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* 2.254</a:t>
          </a:r>
          <a:r>
            <a:rPr lang="pl-PL" sz="16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dirty="0">
              <a:latin typeface="Arial" pitchFamily="34" charset="0"/>
              <a:cs typeface="Arial" pitchFamily="34" charset="0"/>
            </a:rPr>
            <a:t>osoby zarejestrowano w I połowie 2023 r. </a:t>
          </a:r>
        </a:p>
        <a:p>
          <a:r>
            <a:rPr lang="pl-PL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* 2.285</a:t>
          </a:r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osób zarejestrowano w         I połowie 2022 r. – wystąpił  spadek w 2023 r. o 31 osób, tj. 1,3%)</a:t>
          </a:r>
        </a:p>
        <a:p>
          <a:endParaRPr lang="pl-PL" sz="1800" dirty="0">
            <a:latin typeface="Arial" pitchFamily="34" charset="0"/>
            <a:cs typeface="Arial" pitchFamily="34" charset="0"/>
          </a:endParaRPr>
        </a:p>
        <a:p>
          <a:endParaRPr lang="pl-PL" sz="1800" dirty="0">
            <a:latin typeface="Arial" pitchFamily="34" charset="0"/>
            <a:cs typeface="Arial" pitchFamily="34" charset="0"/>
          </a:endParaRPr>
        </a:p>
        <a:p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ED371FBF-EC61-4EB2-9402-8870CA1101CE}" type="parTrans" cxnId="{229317D4-01E4-47B8-AF11-48EA1F1C7B7B}">
      <dgm:prSet/>
      <dgm:spPr/>
      <dgm:t>
        <a:bodyPr/>
        <a:lstStyle/>
        <a:p>
          <a:endParaRPr lang="pl-PL"/>
        </a:p>
      </dgm:t>
    </dgm:pt>
    <dgm:pt modelId="{43336E64-2AFC-4559-B1A4-4CA7666014DE}" type="sibTrans" cxnId="{229317D4-01E4-47B8-AF11-48EA1F1C7B7B}">
      <dgm:prSet/>
      <dgm:spPr/>
      <dgm:t>
        <a:bodyPr/>
        <a:lstStyle/>
        <a:p>
          <a:endParaRPr lang="pl-PL"/>
        </a:p>
      </dgm:t>
    </dgm:pt>
    <dgm:pt modelId="{F31D3F68-2064-4314-A2D3-46C5F910C8F0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pl-PL" sz="2000" b="0" dirty="0">
              <a:latin typeface="Arial" pitchFamily="34" charset="0"/>
              <a:cs typeface="Arial" pitchFamily="34" charset="0"/>
            </a:rPr>
            <a:t>ODPŁYW</a:t>
          </a:r>
        </a:p>
        <a:p>
          <a:r>
            <a:rPr lang="pl-PL" sz="1800" u="none" dirty="0">
              <a:latin typeface="Arial" pitchFamily="34" charset="0"/>
              <a:cs typeface="Arial" pitchFamily="34" charset="0"/>
            </a:rPr>
            <a:t>* </a:t>
          </a:r>
          <a:r>
            <a:rPr lang="pl-PL" sz="1600" b="0" u="none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2.262 </a:t>
          </a:r>
          <a:r>
            <a:rPr lang="pl-PL" sz="1600" b="0" dirty="0">
              <a:latin typeface="Arial" pitchFamily="34" charset="0"/>
              <a:cs typeface="Arial" pitchFamily="34" charset="0"/>
            </a:rPr>
            <a:t>osób wyrejestrowano w I połowie 2023 r.</a:t>
          </a:r>
        </a:p>
        <a:p>
          <a:r>
            <a:rPr lang="pl-PL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* 2.364 </a:t>
          </a:r>
          <a:r>
            <a:rPr lang="pl-PL" sz="1600" dirty="0">
              <a:latin typeface="Arial" pitchFamily="34" charset="0"/>
              <a:cs typeface="Arial" pitchFamily="34" charset="0"/>
            </a:rPr>
            <a:t>osoby wyrejestrowano w            I połowie 2022 r. – nastąpił spadek o 102 osoby, tj. 4,3%)</a:t>
          </a:r>
        </a:p>
      </dgm:t>
    </dgm:pt>
    <dgm:pt modelId="{B58E129F-E230-4D31-8D93-E754867DF8D2}" type="parTrans" cxnId="{B0C32FDF-A3A8-48D6-9CA2-D09EA7C8B185}">
      <dgm:prSet/>
      <dgm:spPr/>
      <dgm:t>
        <a:bodyPr/>
        <a:lstStyle/>
        <a:p>
          <a:endParaRPr lang="pl-PL"/>
        </a:p>
      </dgm:t>
    </dgm:pt>
    <dgm:pt modelId="{C6A9406B-F426-4F18-81C4-CE371E6A5F57}" type="sibTrans" cxnId="{B0C32FDF-A3A8-48D6-9CA2-D09EA7C8B185}">
      <dgm:prSet/>
      <dgm:spPr/>
      <dgm:t>
        <a:bodyPr/>
        <a:lstStyle/>
        <a:p>
          <a:endParaRPr lang="pl-PL"/>
        </a:p>
      </dgm:t>
    </dgm:pt>
    <dgm:pt modelId="{326E7618-68F2-41B6-B7FB-2C7D8C751F50}">
      <dgm:prSet phldrT="[Tekst]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powiat elbląski</a:t>
          </a:r>
        </a:p>
      </dgm:t>
    </dgm:pt>
    <dgm:pt modelId="{F502B8D3-A514-40E4-9E31-7EB3006D378C}" type="parTrans" cxnId="{396DD183-44E2-432F-B865-8B90B711B3A4}">
      <dgm:prSet/>
      <dgm:spPr/>
      <dgm:t>
        <a:bodyPr/>
        <a:lstStyle/>
        <a:p>
          <a:endParaRPr lang="pl-PL"/>
        </a:p>
      </dgm:t>
    </dgm:pt>
    <dgm:pt modelId="{91E6EFC1-00D4-4CF6-91FD-722F5CE0EE5A}" type="sibTrans" cxnId="{396DD183-44E2-432F-B865-8B90B711B3A4}">
      <dgm:prSet/>
      <dgm:spPr/>
      <dgm:t>
        <a:bodyPr/>
        <a:lstStyle/>
        <a:p>
          <a:endParaRPr lang="pl-PL"/>
        </a:p>
      </dgm:t>
    </dgm:pt>
    <dgm:pt modelId="{75EAC1DD-9BC0-49BF-B8A3-708F599AD3B4}">
      <dgm:prSet phldrT="[Tekst]" custT="1"/>
      <dgm:spPr>
        <a:solidFill>
          <a:schemeClr val="accent3"/>
        </a:solidFill>
      </dgm:spPr>
      <dgm:t>
        <a:bodyPr/>
        <a:lstStyle/>
        <a:p>
          <a:pPr>
            <a:lnSpc>
              <a:spcPct val="90000"/>
            </a:lnSpc>
          </a:pPr>
          <a:r>
            <a:rPr lang="pl-PL" sz="1600" b="1" dirty="0">
              <a:latin typeface="Arial" pitchFamily="34" charset="0"/>
              <a:cs typeface="Arial" pitchFamily="34" charset="0"/>
            </a:rPr>
            <a:t>	</a:t>
          </a:r>
          <a:r>
            <a:rPr lang="pl-PL" sz="2000" b="0" dirty="0">
              <a:latin typeface="Arial" pitchFamily="34" charset="0"/>
              <a:cs typeface="Arial" pitchFamily="34" charset="0"/>
            </a:rPr>
            <a:t>NAPŁYW</a:t>
          </a:r>
        </a:p>
        <a:p>
          <a:pPr>
            <a:lnSpc>
              <a:spcPct val="90000"/>
            </a:lnSpc>
          </a:pPr>
          <a:r>
            <a:rPr lang="pl-PL" sz="1800" dirty="0">
              <a:latin typeface="Arial" pitchFamily="34" charset="0"/>
              <a:cs typeface="Arial" pitchFamily="34" charset="0"/>
            </a:rPr>
            <a:t>*</a:t>
          </a:r>
          <a:r>
            <a:rPr lang="pl-PL" sz="1600" u="none" dirty="0">
              <a:latin typeface="Arial" pitchFamily="34" charset="0"/>
              <a:cs typeface="Arial" pitchFamily="34" charset="0"/>
            </a:rPr>
            <a:t> </a:t>
          </a:r>
          <a:r>
            <a:rPr lang="pl-PL" sz="1600" b="0" u="none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1.522</a:t>
          </a:r>
          <a:r>
            <a:rPr lang="pl-PL" sz="1600" b="0" u="none" dirty="0">
              <a:latin typeface="Arial" pitchFamily="34" charset="0"/>
              <a:cs typeface="Arial" pitchFamily="34" charset="0"/>
            </a:rPr>
            <a:t> </a:t>
          </a:r>
          <a:r>
            <a:rPr lang="pl-PL" sz="1600" b="0" dirty="0">
              <a:latin typeface="Arial" pitchFamily="34" charset="0"/>
              <a:cs typeface="Arial" pitchFamily="34" charset="0"/>
            </a:rPr>
            <a:t>osoby zarejestrowano w I połowie 2023 r.</a:t>
          </a:r>
        </a:p>
        <a:p>
          <a:pPr>
            <a:lnSpc>
              <a:spcPct val="100000"/>
            </a:lnSpc>
          </a:pPr>
          <a:r>
            <a:rPr lang="pl-PL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* 1.472</a:t>
          </a:r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dirty="0">
              <a:latin typeface="Arial" pitchFamily="34" charset="0"/>
              <a:cs typeface="Arial" pitchFamily="34" charset="0"/>
            </a:rPr>
            <a:t>osoby zarejestrowano w             I połowie 2022 r. – nastąpił wzrost o 50 osób, tj. 3,3%)</a:t>
          </a:r>
        </a:p>
      </dgm:t>
    </dgm:pt>
    <dgm:pt modelId="{170E848D-3447-4EC1-BC5B-D48150AEF81B}" type="parTrans" cxnId="{AF9B3C94-ED04-4A7C-BA90-B95EE90995C9}">
      <dgm:prSet/>
      <dgm:spPr/>
      <dgm:t>
        <a:bodyPr/>
        <a:lstStyle/>
        <a:p>
          <a:endParaRPr lang="pl-PL"/>
        </a:p>
      </dgm:t>
    </dgm:pt>
    <dgm:pt modelId="{364B1A0D-7146-4B06-BC09-076AD15B640C}" type="sibTrans" cxnId="{AF9B3C94-ED04-4A7C-BA90-B95EE90995C9}">
      <dgm:prSet/>
      <dgm:spPr/>
      <dgm:t>
        <a:bodyPr/>
        <a:lstStyle/>
        <a:p>
          <a:endParaRPr lang="pl-PL"/>
        </a:p>
      </dgm:t>
    </dgm:pt>
    <dgm:pt modelId="{EDB4781F-C74C-49E1-814C-8F6F6886CDA6}">
      <dgm:prSet phldrT="[Tekst]" custT="1"/>
      <dgm:spPr>
        <a:solidFill>
          <a:schemeClr val="bg1"/>
        </a:solidFill>
      </dgm:spPr>
      <dgm:t>
        <a:bodyPr/>
        <a:lstStyle/>
        <a:p>
          <a:r>
            <a:rPr lang="pl-PL" sz="2000" b="0" dirty="0">
              <a:latin typeface="Arial" pitchFamily="34" charset="0"/>
              <a:cs typeface="Arial" pitchFamily="34" charset="0"/>
            </a:rPr>
            <a:t>ODPŁYW</a:t>
          </a:r>
        </a:p>
        <a:p>
          <a:r>
            <a:rPr lang="pl-PL" sz="1800" dirty="0">
              <a:latin typeface="Arial" pitchFamily="34" charset="0"/>
              <a:cs typeface="Arial" pitchFamily="34" charset="0"/>
            </a:rPr>
            <a:t>* </a:t>
          </a:r>
          <a:r>
            <a:rPr lang="pl-PL" sz="1600" b="0" u="none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1.607</a:t>
          </a:r>
          <a:r>
            <a:rPr lang="pl-PL" sz="1600" b="0" dirty="0">
              <a:latin typeface="Arial" pitchFamily="34" charset="0"/>
              <a:cs typeface="Arial" pitchFamily="34" charset="0"/>
            </a:rPr>
            <a:t> osób wyrejestrowano w I połowie 2023 r.</a:t>
          </a:r>
        </a:p>
        <a:p>
          <a:r>
            <a:rPr lang="pl-PL" sz="16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* 1.848</a:t>
          </a:r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dirty="0">
              <a:latin typeface="Arial" pitchFamily="34" charset="0"/>
              <a:cs typeface="Arial" pitchFamily="34" charset="0"/>
            </a:rPr>
            <a:t>osób wyrejestrowano w            I połowie 2022 r. – nastąpił spadek o 241 osób, tj. 1,6%)</a:t>
          </a:r>
        </a:p>
      </dgm:t>
    </dgm:pt>
    <dgm:pt modelId="{CCC24A7C-F74A-4137-8FBB-50D599D59625}" type="parTrans" cxnId="{968FF6E1-ED44-4D65-AC3A-96C1E7EB99E6}">
      <dgm:prSet/>
      <dgm:spPr/>
      <dgm:t>
        <a:bodyPr/>
        <a:lstStyle/>
        <a:p>
          <a:endParaRPr lang="pl-PL"/>
        </a:p>
      </dgm:t>
    </dgm:pt>
    <dgm:pt modelId="{4B8DF259-F901-44FF-9A6F-5C717E3FFB3C}" type="sibTrans" cxnId="{968FF6E1-ED44-4D65-AC3A-96C1E7EB99E6}">
      <dgm:prSet/>
      <dgm:spPr/>
      <dgm:t>
        <a:bodyPr/>
        <a:lstStyle/>
        <a:p>
          <a:endParaRPr lang="pl-PL"/>
        </a:p>
      </dgm:t>
    </dgm:pt>
    <dgm:pt modelId="{9AE06135-A58C-47C3-BB48-616EA05100F7}" type="pres">
      <dgm:prSet presAssocID="{7DECDA80-498F-4DCF-910C-2F3B972307D0}" presName="list" presStyleCnt="0">
        <dgm:presLayoutVars>
          <dgm:dir/>
          <dgm:animLvl val="lvl"/>
        </dgm:presLayoutVars>
      </dgm:prSet>
      <dgm:spPr/>
    </dgm:pt>
    <dgm:pt modelId="{0BB921B3-51C7-406D-A4B4-1F67D6730535}" type="pres">
      <dgm:prSet presAssocID="{AD6C3BC9-F8EF-46BB-B2EA-973A6A2FE49B}" presName="posSpace" presStyleCnt="0"/>
      <dgm:spPr/>
    </dgm:pt>
    <dgm:pt modelId="{1A4027B5-07D5-4FD6-BA3F-D14BABF53828}" type="pres">
      <dgm:prSet presAssocID="{AD6C3BC9-F8EF-46BB-B2EA-973A6A2FE49B}" presName="vertFlow" presStyleCnt="0"/>
      <dgm:spPr/>
    </dgm:pt>
    <dgm:pt modelId="{64AAE473-7187-49F3-B250-486828F59599}" type="pres">
      <dgm:prSet presAssocID="{AD6C3BC9-F8EF-46BB-B2EA-973A6A2FE49B}" presName="topSpace" presStyleCnt="0"/>
      <dgm:spPr/>
    </dgm:pt>
    <dgm:pt modelId="{C2C2EDD9-1EC8-4FC8-8081-342D157631A8}" type="pres">
      <dgm:prSet presAssocID="{AD6C3BC9-F8EF-46BB-B2EA-973A6A2FE49B}" presName="firstComp" presStyleCnt="0"/>
      <dgm:spPr/>
    </dgm:pt>
    <dgm:pt modelId="{CBF86D58-561F-4A5B-83A9-F0C166C959AF}" type="pres">
      <dgm:prSet presAssocID="{AD6C3BC9-F8EF-46BB-B2EA-973A6A2FE49B}" presName="firstChild" presStyleLbl="bgAccFollowNode1" presStyleIdx="0" presStyleCnt="4" custAng="0" custScaleX="124058" custScaleY="153953" custLinFactNeighborX="23338" custLinFactNeighborY="-4283"/>
      <dgm:spPr/>
    </dgm:pt>
    <dgm:pt modelId="{943E9078-B7A6-4B7F-8128-8D5CB347E604}" type="pres">
      <dgm:prSet presAssocID="{AD6C3BC9-F8EF-46BB-B2EA-973A6A2FE49B}" presName="firstChildTx" presStyleLbl="bgAccFollowNode1" presStyleIdx="0" presStyleCnt="4">
        <dgm:presLayoutVars>
          <dgm:bulletEnabled val="1"/>
        </dgm:presLayoutVars>
      </dgm:prSet>
      <dgm:spPr/>
    </dgm:pt>
    <dgm:pt modelId="{E72FB18D-3F0A-4991-B27B-6F2303167525}" type="pres">
      <dgm:prSet presAssocID="{F31D3F68-2064-4314-A2D3-46C5F910C8F0}" presName="comp" presStyleCnt="0"/>
      <dgm:spPr/>
    </dgm:pt>
    <dgm:pt modelId="{56B7850D-3252-4F10-9519-3F1433B7B39C}" type="pres">
      <dgm:prSet presAssocID="{F31D3F68-2064-4314-A2D3-46C5F910C8F0}" presName="child" presStyleLbl="bgAccFollowNode1" presStyleIdx="1" presStyleCnt="4" custScaleX="139964" custScaleY="121917" custLinFactNeighborX="11061" custLinFactNeighborY="5981"/>
      <dgm:spPr/>
    </dgm:pt>
    <dgm:pt modelId="{E8C5D88E-AB21-40B3-86F1-ADBA6AD808F1}" type="pres">
      <dgm:prSet presAssocID="{F31D3F68-2064-4314-A2D3-46C5F910C8F0}" presName="childTx" presStyleLbl="bgAccFollowNode1" presStyleIdx="1" presStyleCnt="4">
        <dgm:presLayoutVars>
          <dgm:bulletEnabled val="1"/>
        </dgm:presLayoutVars>
      </dgm:prSet>
      <dgm:spPr/>
    </dgm:pt>
    <dgm:pt modelId="{35DA9017-D784-453F-938A-3396B163B96B}" type="pres">
      <dgm:prSet presAssocID="{AD6C3BC9-F8EF-46BB-B2EA-973A6A2FE49B}" presName="negSpace" presStyleCnt="0"/>
      <dgm:spPr/>
    </dgm:pt>
    <dgm:pt modelId="{66A94887-0521-4860-9B92-E42EB162B964}" type="pres">
      <dgm:prSet presAssocID="{AD6C3BC9-F8EF-46BB-B2EA-973A6A2FE49B}" presName="circle" presStyleLbl="node1" presStyleIdx="0" presStyleCnt="2" custScaleX="134693" custLinFactNeighborX="-27084" custLinFactNeighborY="-49694"/>
      <dgm:spPr/>
    </dgm:pt>
    <dgm:pt modelId="{7E522C48-C5B9-4A8B-A0D6-1AEEE2167FDB}" type="pres">
      <dgm:prSet presAssocID="{FAAE2471-150A-42CB-A638-380C051AE86F}" presName="transSpace" presStyleCnt="0"/>
      <dgm:spPr/>
    </dgm:pt>
    <dgm:pt modelId="{717BB0D5-824F-4BA4-8E60-E626B0E9E1E8}" type="pres">
      <dgm:prSet presAssocID="{326E7618-68F2-41B6-B7FB-2C7D8C751F50}" presName="posSpace" presStyleCnt="0"/>
      <dgm:spPr/>
    </dgm:pt>
    <dgm:pt modelId="{0C20B274-3BEA-44F0-96C3-B31CAA0A5DC9}" type="pres">
      <dgm:prSet presAssocID="{326E7618-68F2-41B6-B7FB-2C7D8C751F50}" presName="vertFlow" presStyleCnt="0"/>
      <dgm:spPr/>
    </dgm:pt>
    <dgm:pt modelId="{6924E57B-0953-4890-A551-476603558777}" type="pres">
      <dgm:prSet presAssocID="{326E7618-68F2-41B6-B7FB-2C7D8C751F50}" presName="topSpace" presStyleCnt="0"/>
      <dgm:spPr/>
    </dgm:pt>
    <dgm:pt modelId="{FFF21A00-6DAB-4A4C-A9D5-6DF0596B8EC7}" type="pres">
      <dgm:prSet presAssocID="{326E7618-68F2-41B6-B7FB-2C7D8C751F50}" presName="firstComp" presStyleCnt="0"/>
      <dgm:spPr/>
    </dgm:pt>
    <dgm:pt modelId="{3F057795-8B46-43F7-B3DB-EDCDCA759E3B}" type="pres">
      <dgm:prSet presAssocID="{326E7618-68F2-41B6-B7FB-2C7D8C751F50}" presName="firstChild" presStyleLbl="bgAccFollowNode1" presStyleIdx="2" presStyleCnt="4" custScaleX="139256" custScaleY="123672" custLinFactNeighborX="-44103" custLinFactNeighborY="11567"/>
      <dgm:spPr/>
    </dgm:pt>
    <dgm:pt modelId="{F2E2D626-0271-41BA-9397-EF5DF2B211B1}" type="pres">
      <dgm:prSet presAssocID="{326E7618-68F2-41B6-B7FB-2C7D8C751F50}" presName="firstChildTx" presStyleLbl="bgAccFollowNode1" presStyleIdx="2" presStyleCnt="4">
        <dgm:presLayoutVars>
          <dgm:bulletEnabled val="1"/>
        </dgm:presLayoutVars>
      </dgm:prSet>
      <dgm:spPr/>
    </dgm:pt>
    <dgm:pt modelId="{719718FD-95AC-4E1F-BBAB-AFDD7131FC4F}" type="pres">
      <dgm:prSet presAssocID="{EDB4781F-C74C-49E1-814C-8F6F6886CDA6}" presName="comp" presStyleCnt="0"/>
      <dgm:spPr/>
    </dgm:pt>
    <dgm:pt modelId="{E032AFD5-B502-45A5-A63D-21532B106CCC}" type="pres">
      <dgm:prSet presAssocID="{EDB4781F-C74C-49E1-814C-8F6F6886CDA6}" presName="child" presStyleLbl="bgAccFollowNode1" presStyleIdx="3" presStyleCnt="4" custScaleX="137111" custScaleY="122316" custLinFactNeighborX="-45678" custLinFactNeighborY="22741"/>
      <dgm:spPr/>
    </dgm:pt>
    <dgm:pt modelId="{B2907416-8422-4DFD-B879-657A38EDF24F}" type="pres">
      <dgm:prSet presAssocID="{EDB4781F-C74C-49E1-814C-8F6F6886CDA6}" presName="childTx" presStyleLbl="bgAccFollowNode1" presStyleIdx="3" presStyleCnt="4">
        <dgm:presLayoutVars>
          <dgm:bulletEnabled val="1"/>
        </dgm:presLayoutVars>
      </dgm:prSet>
      <dgm:spPr/>
    </dgm:pt>
    <dgm:pt modelId="{2389BBDB-4F7F-4AA1-BAE5-0478F779C513}" type="pres">
      <dgm:prSet presAssocID="{326E7618-68F2-41B6-B7FB-2C7D8C751F50}" presName="negSpace" presStyleCnt="0"/>
      <dgm:spPr/>
    </dgm:pt>
    <dgm:pt modelId="{24A8B082-E5A6-4C9E-A888-3F16CC02AB2E}" type="pres">
      <dgm:prSet presAssocID="{326E7618-68F2-41B6-B7FB-2C7D8C751F50}" presName="circle" presStyleLbl="node1" presStyleIdx="1" presStyleCnt="2" custScaleX="130313" custLinFactNeighborX="-70990" custLinFactNeighborY="-45980"/>
      <dgm:spPr/>
    </dgm:pt>
  </dgm:ptLst>
  <dgm:cxnLst>
    <dgm:cxn modelId="{44C50603-BEE5-4BF0-A4B2-D791CD07A294}" type="presOf" srcId="{F31D3F68-2064-4314-A2D3-46C5F910C8F0}" destId="{56B7850D-3252-4F10-9519-3F1433B7B39C}" srcOrd="0" destOrd="0" presId="urn:microsoft.com/office/officeart/2005/8/layout/hList9"/>
    <dgm:cxn modelId="{3A15E629-A208-4EA3-A844-C74451B254B5}" type="presOf" srcId="{326E7618-68F2-41B6-B7FB-2C7D8C751F50}" destId="{24A8B082-E5A6-4C9E-A888-3F16CC02AB2E}" srcOrd="0" destOrd="0" presId="urn:microsoft.com/office/officeart/2005/8/layout/hList9"/>
    <dgm:cxn modelId="{36955C2F-3955-4EDB-86DF-B75264FD7308}" type="presOf" srcId="{F31D3F68-2064-4314-A2D3-46C5F910C8F0}" destId="{E8C5D88E-AB21-40B3-86F1-ADBA6AD808F1}" srcOrd="1" destOrd="0" presId="urn:microsoft.com/office/officeart/2005/8/layout/hList9"/>
    <dgm:cxn modelId="{8B384C3E-8508-48B0-9DF8-310D0B086E27}" type="presOf" srcId="{EDB4781F-C74C-49E1-814C-8F6F6886CDA6}" destId="{E032AFD5-B502-45A5-A63D-21532B106CCC}" srcOrd="0" destOrd="0" presId="urn:microsoft.com/office/officeart/2005/8/layout/hList9"/>
    <dgm:cxn modelId="{32351F51-EB0E-41F5-872F-AB610551F470}" type="presOf" srcId="{AD6C3BC9-F8EF-46BB-B2EA-973A6A2FE49B}" destId="{66A94887-0521-4860-9B92-E42EB162B964}" srcOrd="0" destOrd="0" presId="urn:microsoft.com/office/officeart/2005/8/layout/hList9"/>
    <dgm:cxn modelId="{F91DE374-E3A6-45D3-B0BF-F40EABEF74E1}" type="presOf" srcId="{75EAC1DD-9BC0-49BF-B8A3-708F599AD3B4}" destId="{3F057795-8B46-43F7-B3DB-EDCDCA759E3B}" srcOrd="0" destOrd="0" presId="urn:microsoft.com/office/officeart/2005/8/layout/hList9"/>
    <dgm:cxn modelId="{3AC99D59-3B27-45BA-B2A1-EB199060D52A}" type="presOf" srcId="{75EAC1DD-9BC0-49BF-B8A3-708F599AD3B4}" destId="{F2E2D626-0271-41BA-9397-EF5DF2B211B1}" srcOrd="1" destOrd="0" presId="urn:microsoft.com/office/officeart/2005/8/layout/hList9"/>
    <dgm:cxn modelId="{396DD183-44E2-432F-B865-8B90B711B3A4}" srcId="{7DECDA80-498F-4DCF-910C-2F3B972307D0}" destId="{326E7618-68F2-41B6-B7FB-2C7D8C751F50}" srcOrd="1" destOrd="0" parTransId="{F502B8D3-A514-40E4-9E31-7EB3006D378C}" sibTransId="{91E6EFC1-00D4-4CF6-91FD-722F5CE0EE5A}"/>
    <dgm:cxn modelId="{AF9B3C94-ED04-4A7C-BA90-B95EE90995C9}" srcId="{326E7618-68F2-41B6-B7FB-2C7D8C751F50}" destId="{75EAC1DD-9BC0-49BF-B8A3-708F599AD3B4}" srcOrd="0" destOrd="0" parTransId="{170E848D-3447-4EC1-BC5B-D48150AEF81B}" sibTransId="{364B1A0D-7146-4B06-BC09-076AD15B640C}"/>
    <dgm:cxn modelId="{20196FC5-AFB4-4710-8E58-3575532C0A9D}" srcId="{7DECDA80-498F-4DCF-910C-2F3B972307D0}" destId="{AD6C3BC9-F8EF-46BB-B2EA-973A6A2FE49B}" srcOrd="0" destOrd="0" parTransId="{A338BBA7-1D4D-4CD9-8C70-20D461BB38F8}" sibTransId="{FAAE2471-150A-42CB-A638-380C051AE86F}"/>
    <dgm:cxn modelId="{614DFED3-9D19-47C5-8A10-E6A11E1E5444}" type="presOf" srcId="{8DDED4F1-995D-4D3E-A72B-FE83EB3AFF3C}" destId="{CBF86D58-561F-4A5B-83A9-F0C166C959AF}" srcOrd="0" destOrd="0" presId="urn:microsoft.com/office/officeart/2005/8/layout/hList9"/>
    <dgm:cxn modelId="{229317D4-01E4-47B8-AF11-48EA1F1C7B7B}" srcId="{AD6C3BC9-F8EF-46BB-B2EA-973A6A2FE49B}" destId="{8DDED4F1-995D-4D3E-A72B-FE83EB3AFF3C}" srcOrd="0" destOrd="0" parTransId="{ED371FBF-EC61-4EB2-9402-8870CA1101CE}" sibTransId="{43336E64-2AFC-4559-B1A4-4CA7666014DE}"/>
    <dgm:cxn modelId="{7B8A41D9-6246-469F-A66B-9DA4AE271C0E}" type="presOf" srcId="{8DDED4F1-995D-4D3E-A72B-FE83EB3AFF3C}" destId="{943E9078-B7A6-4B7F-8128-8D5CB347E604}" srcOrd="1" destOrd="0" presId="urn:microsoft.com/office/officeart/2005/8/layout/hList9"/>
    <dgm:cxn modelId="{B0C32FDF-A3A8-48D6-9CA2-D09EA7C8B185}" srcId="{AD6C3BC9-F8EF-46BB-B2EA-973A6A2FE49B}" destId="{F31D3F68-2064-4314-A2D3-46C5F910C8F0}" srcOrd="1" destOrd="0" parTransId="{B58E129F-E230-4D31-8D93-E754867DF8D2}" sibTransId="{C6A9406B-F426-4F18-81C4-CE371E6A5F57}"/>
    <dgm:cxn modelId="{8BF66EE0-683F-4B4F-8125-843A20338F28}" type="presOf" srcId="{7DECDA80-498F-4DCF-910C-2F3B972307D0}" destId="{9AE06135-A58C-47C3-BB48-616EA05100F7}" srcOrd="0" destOrd="0" presId="urn:microsoft.com/office/officeart/2005/8/layout/hList9"/>
    <dgm:cxn modelId="{968FF6E1-ED44-4D65-AC3A-96C1E7EB99E6}" srcId="{326E7618-68F2-41B6-B7FB-2C7D8C751F50}" destId="{EDB4781F-C74C-49E1-814C-8F6F6886CDA6}" srcOrd="1" destOrd="0" parTransId="{CCC24A7C-F74A-4137-8FBB-50D599D59625}" sibTransId="{4B8DF259-F901-44FF-9A6F-5C717E3FFB3C}"/>
    <dgm:cxn modelId="{E2A867FD-8BDE-4D62-B58B-BFC61D0E6F22}" type="presOf" srcId="{EDB4781F-C74C-49E1-814C-8F6F6886CDA6}" destId="{B2907416-8422-4DFD-B879-657A38EDF24F}" srcOrd="1" destOrd="0" presId="urn:microsoft.com/office/officeart/2005/8/layout/hList9"/>
    <dgm:cxn modelId="{7EA62F34-58E5-4BAD-98E9-0F6AB03DE029}" type="presParOf" srcId="{9AE06135-A58C-47C3-BB48-616EA05100F7}" destId="{0BB921B3-51C7-406D-A4B4-1F67D6730535}" srcOrd="0" destOrd="0" presId="urn:microsoft.com/office/officeart/2005/8/layout/hList9"/>
    <dgm:cxn modelId="{54345B39-E95C-4C4F-9B2D-EA07CDB34007}" type="presParOf" srcId="{9AE06135-A58C-47C3-BB48-616EA05100F7}" destId="{1A4027B5-07D5-4FD6-BA3F-D14BABF53828}" srcOrd="1" destOrd="0" presId="urn:microsoft.com/office/officeart/2005/8/layout/hList9"/>
    <dgm:cxn modelId="{CD29F124-5617-40CD-A811-9CE7EBF3C399}" type="presParOf" srcId="{1A4027B5-07D5-4FD6-BA3F-D14BABF53828}" destId="{64AAE473-7187-49F3-B250-486828F59599}" srcOrd="0" destOrd="0" presId="urn:microsoft.com/office/officeart/2005/8/layout/hList9"/>
    <dgm:cxn modelId="{634B6D87-E97D-4F92-B31B-4929DBDF2027}" type="presParOf" srcId="{1A4027B5-07D5-4FD6-BA3F-D14BABF53828}" destId="{C2C2EDD9-1EC8-4FC8-8081-342D157631A8}" srcOrd="1" destOrd="0" presId="urn:microsoft.com/office/officeart/2005/8/layout/hList9"/>
    <dgm:cxn modelId="{00DDD2ED-5F80-48B1-9AC9-2CFA4E4C8655}" type="presParOf" srcId="{C2C2EDD9-1EC8-4FC8-8081-342D157631A8}" destId="{CBF86D58-561F-4A5B-83A9-F0C166C959AF}" srcOrd="0" destOrd="0" presId="urn:microsoft.com/office/officeart/2005/8/layout/hList9"/>
    <dgm:cxn modelId="{9BD66EDF-B53E-490D-9949-15B29C5CCFA6}" type="presParOf" srcId="{C2C2EDD9-1EC8-4FC8-8081-342D157631A8}" destId="{943E9078-B7A6-4B7F-8128-8D5CB347E604}" srcOrd="1" destOrd="0" presId="urn:microsoft.com/office/officeart/2005/8/layout/hList9"/>
    <dgm:cxn modelId="{F3FED262-3833-4D59-8031-2CB781FAC775}" type="presParOf" srcId="{1A4027B5-07D5-4FD6-BA3F-D14BABF53828}" destId="{E72FB18D-3F0A-4991-B27B-6F2303167525}" srcOrd="2" destOrd="0" presId="urn:microsoft.com/office/officeart/2005/8/layout/hList9"/>
    <dgm:cxn modelId="{BD18F4A7-A7AF-43B1-B6B8-5DD13797DFCB}" type="presParOf" srcId="{E72FB18D-3F0A-4991-B27B-6F2303167525}" destId="{56B7850D-3252-4F10-9519-3F1433B7B39C}" srcOrd="0" destOrd="0" presId="urn:microsoft.com/office/officeart/2005/8/layout/hList9"/>
    <dgm:cxn modelId="{3A25D047-E6F5-4751-88F3-84BBAF8938C9}" type="presParOf" srcId="{E72FB18D-3F0A-4991-B27B-6F2303167525}" destId="{E8C5D88E-AB21-40B3-86F1-ADBA6AD808F1}" srcOrd="1" destOrd="0" presId="urn:microsoft.com/office/officeart/2005/8/layout/hList9"/>
    <dgm:cxn modelId="{009511DB-076C-43A2-9C8D-452E0DB7F08A}" type="presParOf" srcId="{9AE06135-A58C-47C3-BB48-616EA05100F7}" destId="{35DA9017-D784-453F-938A-3396B163B96B}" srcOrd="2" destOrd="0" presId="urn:microsoft.com/office/officeart/2005/8/layout/hList9"/>
    <dgm:cxn modelId="{76A574CF-4FB0-4921-9457-7A755ED599D9}" type="presParOf" srcId="{9AE06135-A58C-47C3-BB48-616EA05100F7}" destId="{66A94887-0521-4860-9B92-E42EB162B964}" srcOrd="3" destOrd="0" presId="urn:microsoft.com/office/officeart/2005/8/layout/hList9"/>
    <dgm:cxn modelId="{E19E72B3-47A4-448D-B453-97EC367013B1}" type="presParOf" srcId="{9AE06135-A58C-47C3-BB48-616EA05100F7}" destId="{7E522C48-C5B9-4A8B-A0D6-1AEEE2167FDB}" srcOrd="4" destOrd="0" presId="urn:microsoft.com/office/officeart/2005/8/layout/hList9"/>
    <dgm:cxn modelId="{A1FDBD7E-C054-4078-80E0-9C92EAD6B4EE}" type="presParOf" srcId="{9AE06135-A58C-47C3-BB48-616EA05100F7}" destId="{717BB0D5-824F-4BA4-8E60-E626B0E9E1E8}" srcOrd="5" destOrd="0" presId="urn:microsoft.com/office/officeart/2005/8/layout/hList9"/>
    <dgm:cxn modelId="{0D6EB5F6-AC82-4BAA-84DE-CB3E510E4CA1}" type="presParOf" srcId="{9AE06135-A58C-47C3-BB48-616EA05100F7}" destId="{0C20B274-3BEA-44F0-96C3-B31CAA0A5DC9}" srcOrd="6" destOrd="0" presId="urn:microsoft.com/office/officeart/2005/8/layout/hList9"/>
    <dgm:cxn modelId="{5513BB83-ED30-4FF4-8424-7DAF5B3A1402}" type="presParOf" srcId="{0C20B274-3BEA-44F0-96C3-B31CAA0A5DC9}" destId="{6924E57B-0953-4890-A551-476603558777}" srcOrd="0" destOrd="0" presId="urn:microsoft.com/office/officeart/2005/8/layout/hList9"/>
    <dgm:cxn modelId="{B5E25656-1C74-4589-8D4C-C9F3F4A271CF}" type="presParOf" srcId="{0C20B274-3BEA-44F0-96C3-B31CAA0A5DC9}" destId="{FFF21A00-6DAB-4A4C-A9D5-6DF0596B8EC7}" srcOrd="1" destOrd="0" presId="urn:microsoft.com/office/officeart/2005/8/layout/hList9"/>
    <dgm:cxn modelId="{5DDB61F2-5903-41AF-A552-5F27DD062832}" type="presParOf" srcId="{FFF21A00-6DAB-4A4C-A9D5-6DF0596B8EC7}" destId="{3F057795-8B46-43F7-B3DB-EDCDCA759E3B}" srcOrd="0" destOrd="0" presId="urn:microsoft.com/office/officeart/2005/8/layout/hList9"/>
    <dgm:cxn modelId="{2784025C-53A7-4AA1-BD32-19DB83B9F4D7}" type="presParOf" srcId="{FFF21A00-6DAB-4A4C-A9D5-6DF0596B8EC7}" destId="{F2E2D626-0271-41BA-9397-EF5DF2B211B1}" srcOrd="1" destOrd="0" presId="urn:microsoft.com/office/officeart/2005/8/layout/hList9"/>
    <dgm:cxn modelId="{F7670E96-0E92-4EFA-97AB-76E208847C42}" type="presParOf" srcId="{0C20B274-3BEA-44F0-96C3-B31CAA0A5DC9}" destId="{719718FD-95AC-4E1F-BBAB-AFDD7131FC4F}" srcOrd="2" destOrd="0" presId="urn:microsoft.com/office/officeart/2005/8/layout/hList9"/>
    <dgm:cxn modelId="{D79E8E10-D094-4132-AC1C-BC9F801735D0}" type="presParOf" srcId="{719718FD-95AC-4E1F-BBAB-AFDD7131FC4F}" destId="{E032AFD5-B502-45A5-A63D-21532B106CCC}" srcOrd="0" destOrd="0" presId="urn:microsoft.com/office/officeart/2005/8/layout/hList9"/>
    <dgm:cxn modelId="{CFF6B2B3-532B-4A62-B2A3-55198816A255}" type="presParOf" srcId="{719718FD-95AC-4E1F-BBAB-AFDD7131FC4F}" destId="{B2907416-8422-4DFD-B879-657A38EDF24F}" srcOrd="1" destOrd="0" presId="urn:microsoft.com/office/officeart/2005/8/layout/hList9"/>
    <dgm:cxn modelId="{3247698B-10FF-43F3-9D12-C7489F1446AD}" type="presParOf" srcId="{9AE06135-A58C-47C3-BB48-616EA05100F7}" destId="{2389BBDB-4F7F-4AA1-BAE5-0478F779C513}" srcOrd="7" destOrd="0" presId="urn:microsoft.com/office/officeart/2005/8/layout/hList9"/>
    <dgm:cxn modelId="{E5A9E1F7-18B9-4C61-9B0B-B5D0760C3795}" type="presParOf" srcId="{9AE06135-A58C-47C3-BB48-616EA05100F7}" destId="{24A8B082-E5A6-4C9E-A888-3F16CC02AB2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AD8CA1-A7C2-437A-A7B6-6DFC0A7A1D7E}" type="doc">
      <dgm:prSet loTypeId="urn:microsoft.com/office/officeart/2005/8/layout/vList5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83B38D69-6195-4B64-A245-69C080DA17BC}">
      <dgm:prSet phldrT="[Tekst]" custT="1"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SKIEROWANIA </a:t>
          </a:r>
        </a:p>
        <a:p>
          <a:r>
            <a: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 PRACY</a:t>
          </a:r>
        </a:p>
      </dgm:t>
    </dgm:pt>
    <dgm:pt modelId="{0A01EFD9-4940-4159-A27E-2FF4DF41982A}" type="parTrans" cxnId="{66137FA5-B3CA-47A2-AFEB-18A212F52E0A}">
      <dgm:prSet/>
      <dgm:spPr/>
      <dgm:t>
        <a:bodyPr/>
        <a:lstStyle/>
        <a:p>
          <a:endParaRPr lang="pl-PL"/>
        </a:p>
      </dgm:t>
    </dgm:pt>
    <dgm:pt modelId="{6A3FB563-4AF8-4EDE-8633-70565717A685}" type="sibTrans" cxnId="{66137FA5-B3CA-47A2-AFEB-18A212F52E0A}">
      <dgm:prSet/>
      <dgm:spPr/>
      <dgm:t>
        <a:bodyPr/>
        <a:lstStyle/>
        <a:p>
          <a:endParaRPr lang="pl-PL"/>
        </a:p>
      </dgm:t>
    </dgm:pt>
    <dgm:pt modelId="{6E93E60F-95C1-4403-99C2-5DA720E5872C}">
      <dgm:prSet phldrT="[Tekst]" custT="1"/>
      <dgm:spPr>
        <a:noFill/>
        <a:ln>
          <a:noFill/>
        </a:ln>
      </dgm:spPr>
      <dgm:t>
        <a:bodyPr/>
        <a:lstStyle/>
        <a:p>
          <a:pPr algn="just"/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W I połowie 2023 r. wydano ogółem 1.440 </a:t>
          </a:r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skierowania do pracy </a:t>
          </a:r>
          <a:r>
            <a:rPr lang="pl-PL" sz="1600" b="0" i="0" dirty="0">
              <a:latin typeface="Arial" panose="020B0604020202020204" pitchFamily="34" charset="0"/>
              <a:cs typeface="Arial" panose="020B0604020202020204" pitchFamily="34" charset="0"/>
            </a:rPr>
            <a:t>(w I połowie 2022 r. wydano 1.218 skierowania), z tego:</a:t>
          </a:r>
        </a:p>
      </dgm:t>
    </dgm:pt>
    <dgm:pt modelId="{11CD5F02-BA4F-4EF5-9A38-0126EEDE7772}" type="parTrans" cxnId="{9A755083-954A-41E9-931D-03939895AE7A}">
      <dgm:prSet/>
      <dgm:spPr/>
      <dgm:t>
        <a:bodyPr/>
        <a:lstStyle/>
        <a:p>
          <a:endParaRPr lang="pl-PL"/>
        </a:p>
      </dgm:t>
    </dgm:pt>
    <dgm:pt modelId="{A7315FC0-2C47-4441-A0C6-1FA4261517A2}" type="sibTrans" cxnId="{9A755083-954A-41E9-931D-03939895AE7A}">
      <dgm:prSet/>
      <dgm:spPr/>
      <dgm:t>
        <a:bodyPr/>
        <a:lstStyle/>
        <a:p>
          <a:endParaRPr lang="pl-PL"/>
        </a:p>
      </dgm:t>
    </dgm:pt>
    <dgm:pt modelId="{E5BFC4D1-0A93-43FE-BCB9-0B2F1241A071}">
      <dgm:prSet phldrT="[Tekst]" custT="1"/>
      <dgm:spPr>
        <a:noFill/>
        <a:ln>
          <a:noFill/>
        </a:ln>
      </dgm:spPr>
      <dgm:t>
        <a:bodyPr/>
        <a:lstStyle/>
        <a:p>
          <a:pPr algn="just"/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Elbląg – </a:t>
          </a:r>
          <a:r>
            <a:rPr lang="pl-PL" sz="1600" b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1.160</a:t>
          </a:r>
          <a:r>
            <a:rPr lang="pl-PL" sz="1600" b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(w I połowie 2022 r. –  911)</a:t>
          </a:r>
        </a:p>
      </dgm:t>
    </dgm:pt>
    <dgm:pt modelId="{92FC2CB2-D68F-4D81-A5FA-F9B7165C0B9D}" type="parTrans" cxnId="{17746769-8019-44B5-8D11-4BF3F93654DA}">
      <dgm:prSet/>
      <dgm:spPr/>
      <dgm:t>
        <a:bodyPr/>
        <a:lstStyle/>
        <a:p>
          <a:endParaRPr lang="pl-PL"/>
        </a:p>
      </dgm:t>
    </dgm:pt>
    <dgm:pt modelId="{777A12BD-A17E-4E77-B4FB-F0E139B45318}" type="sibTrans" cxnId="{17746769-8019-44B5-8D11-4BF3F93654DA}">
      <dgm:prSet/>
      <dgm:spPr/>
      <dgm:t>
        <a:bodyPr/>
        <a:lstStyle/>
        <a:p>
          <a:endParaRPr lang="pl-PL"/>
        </a:p>
      </dgm:t>
    </dgm:pt>
    <dgm:pt modelId="{468BDA93-69FA-412D-A30E-036C56ECF626}">
      <dgm:prSet phldrT="[Tekst]" custT="1"/>
      <dgm:spPr>
        <a:solidFill>
          <a:schemeClr val="accent6"/>
        </a:solidFill>
        <a:ln>
          <a:solidFill>
            <a:schemeClr val="accent3"/>
          </a:solidFill>
        </a:ln>
      </dgm:spPr>
      <dgm:t>
        <a:bodyPr/>
        <a:lstStyle/>
        <a:p>
          <a:r>
            <a: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PODJĘCIA PRACY</a:t>
          </a:r>
        </a:p>
      </dgm:t>
    </dgm:pt>
    <dgm:pt modelId="{E6ECB934-3A1E-46CA-937B-0A7BE769186B}" type="parTrans" cxnId="{E81481CC-577B-44E3-A374-57AB834AF1B2}">
      <dgm:prSet/>
      <dgm:spPr/>
      <dgm:t>
        <a:bodyPr/>
        <a:lstStyle/>
        <a:p>
          <a:endParaRPr lang="pl-PL"/>
        </a:p>
      </dgm:t>
    </dgm:pt>
    <dgm:pt modelId="{871EE57C-A987-43F5-A38A-FC4ABB1AABED}" type="sibTrans" cxnId="{E81481CC-577B-44E3-A374-57AB834AF1B2}">
      <dgm:prSet/>
      <dgm:spPr/>
      <dgm:t>
        <a:bodyPr/>
        <a:lstStyle/>
        <a:p>
          <a:endParaRPr lang="pl-PL"/>
        </a:p>
      </dgm:t>
    </dgm:pt>
    <dgm:pt modelId="{BC50E580-A1A2-4799-A75E-067AED142630}">
      <dgm:prSet phldrT="[Tekst]" custT="1"/>
      <dgm:spPr>
        <a:noFill/>
        <a:ln>
          <a:noFill/>
        </a:ln>
      </dgm:spPr>
      <dgm:t>
        <a:bodyPr/>
        <a:lstStyle/>
        <a:p>
          <a:pPr algn="just"/>
          <a:r>
            <a:rPr lang="pl-PL" sz="1600" i="0" dirty="0">
              <a:latin typeface="Arial" panose="020B0604020202020204" pitchFamily="34" charset="0"/>
              <a:cs typeface="Arial" panose="020B0604020202020204" pitchFamily="34" charset="0"/>
            </a:rPr>
            <a:t>W omawianym okresie pracę podjęło </a:t>
          </a:r>
          <a:r>
            <a:rPr lang="pl-PL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1.996</a:t>
          </a:r>
          <a:r>
            <a:rPr lang="pl-PL" sz="1600" b="0" i="0" dirty="0">
              <a:latin typeface="Arial" panose="020B0604020202020204" pitchFamily="34" charset="0"/>
              <a:cs typeface="Arial" panose="020B0604020202020204" pitchFamily="34" charset="0"/>
            </a:rPr>
            <a:t> osób        (w I połowie 2022 r. – 1.857 osób), z tego:</a:t>
          </a:r>
        </a:p>
      </dgm:t>
    </dgm:pt>
    <dgm:pt modelId="{C85D1ED1-7D1D-4FC1-86B6-14EF57C17159}" type="parTrans" cxnId="{9527594B-957C-48A5-9FC7-B8DFA4BC5E4A}">
      <dgm:prSet/>
      <dgm:spPr/>
      <dgm:t>
        <a:bodyPr/>
        <a:lstStyle/>
        <a:p>
          <a:endParaRPr lang="pl-PL"/>
        </a:p>
      </dgm:t>
    </dgm:pt>
    <dgm:pt modelId="{A4F23087-E4F4-49C6-AECA-0B3A31B330B0}" type="sibTrans" cxnId="{9527594B-957C-48A5-9FC7-B8DFA4BC5E4A}">
      <dgm:prSet/>
      <dgm:spPr/>
      <dgm:t>
        <a:bodyPr/>
        <a:lstStyle/>
        <a:p>
          <a:endParaRPr lang="pl-PL"/>
        </a:p>
      </dgm:t>
    </dgm:pt>
    <dgm:pt modelId="{95380BC5-8A81-405E-88AD-E0EBABD36F07}">
      <dgm:prSet phldrT="[Tekst]" custT="1"/>
      <dgm:spPr>
        <a:noFill/>
        <a:ln>
          <a:noFill/>
        </a:ln>
      </dgm:spPr>
      <dgm:t>
        <a:bodyPr/>
        <a:lstStyle/>
        <a:p>
          <a:pPr algn="just"/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powiat elbląski – 280</a:t>
          </a:r>
          <a:r>
            <a:rPr lang="pl-PL" sz="1600" b="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l-PL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I połowie 2022 r. – 307)</a:t>
          </a:r>
        </a:p>
      </dgm:t>
    </dgm:pt>
    <dgm:pt modelId="{3222983E-7976-4735-A3A1-82B25BB54ECA}" type="parTrans" cxnId="{56CE41CA-92F6-4C9F-AF00-AB121C9C03CA}">
      <dgm:prSet/>
      <dgm:spPr/>
      <dgm:t>
        <a:bodyPr/>
        <a:lstStyle/>
        <a:p>
          <a:endParaRPr lang="pl-PL"/>
        </a:p>
      </dgm:t>
    </dgm:pt>
    <dgm:pt modelId="{1373F45D-375F-4E58-8442-32E2A1AD0C64}" type="sibTrans" cxnId="{56CE41CA-92F6-4C9F-AF00-AB121C9C03CA}">
      <dgm:prSet/>
      <dgm:spPr/>
      <dgm:t>
        <a:bodyPr/>
        <a:lstStyle/>
        <a:p>
          <a:endParaRPr lang="pl-PL"/>
        </a:p>
      </dgm:t>
    </dgm:pt>
    <dgm:pt modelId="{172E4631-47FE-468C-B389-04A771594FF9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pl-PL" sz="1600" b="0" i="0" dirty="0">
              <a:latin typeface="Arial" panose="020B0604020202020204" pitchFamily="34" charset="0"/>
              <a:cs typeface="Arial" panose="020B0604020202020204" pitchFamily="34" charset="0"/>
            </a:rPr>
            <a:t>Elbląg – 1.162 osoby (w I połowie 2022 r. 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pl-PL" sz="1600" b="0" i="0" dirty="0">
              <a:latin typeface="Arial" panose="020B0604020202020204" pitchFamily="34" charset="0"/>
              <a:cs typeface="Arial" panose="020B0604020202020204" pitchFamily="34" charset="0"/>
            </a:rPr>
            <a:t> 1.126 osób)</a:t>
          </a:r>
        </a:p>
      </dgm:t>
    </dgm:pt>
    <dgm:pt modelId="{30D85320-242D-465F-9831-29127ED601BE}" type="parTrans" cxnId="{F5454100-10D5-433C-9CF4-81A5953720FA}">
      <dgm:prSet/>
      <dgm:spPr/>
      <dgm:t>
        <a:bodyPr/>
        <a:lstStyle/>
        <a:p>
          <a:endParaRPr lang="pl-PL"/>
        </a:p>
      </dgm:t>
    </dgm:pt>
    <dgm:pt modelId="{412DC552-944B-4F56-9298-88D331B0FD4A}" type="sibTrans" cxnId="{F5454100-10D5-433C-9CF4-81A5953720FA}">
      <dgm:prSet/>
      <dgm:spPr/>
      <dgm:t>
        <a:bodyPr/>
        <a:lstStyle/>
        <a:p>
          <a:endParaRPr lang="pl-PL"/>
        </a:p>
      </dgm:t>
    </dgm:pt>
    <dgm:pt modelId="{B34178FB-7E4C-4BEB-BAC9-6FF96A7D8EE8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pl-PL" sz="1600" b="0" i="0" dirty="0">
              <a:latin typeface="Arial" panose="020B0604020202020204" pitchFamily="34" charset="0"/>
              <a:cs typeface="Arial" panose="020B0604020202020204" pitchFamily="34" charset="0"/>
            </a:rPr>
            <a:t>powiat elbląski –  834 </a:t>
          </a:r>
          <a:r>
            <a:rPr lang="pl-PL" sz="1600" i="0" dirty="0">
              <a:latin typeface="Arial" panose="020B0604020202020204" pitchFamily="34" charset="0"/>
              <a:cs typeface="Arial" panose="020B0604020202020204" pitchFamily="34" charset="0"/>
            </a:rPr>
            <a:t>osoby (w I połowie 2022 r. 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pl-PL" sz="1600" i="0" dirty="0">
              <a:latin typeface="Arial" panose="020B0604020202020204" pitchFamily="34" charset="0"/>
              <a:cs typeface="Arial" panose="020B0604020202020204" pitchFamily="34" charset="0"/>
            </a:rPr>
            <a:t> 731 osób</a:t>
          </a:r>
          <a:r>
            <a:rPr lang="pl-PL" sz="1600" i="0" dirty="0">
              <a:latin typeface="+mj-lt"/>
              <a:cs typeface="Arial" pitchFamily="34" charset="0"/>
            </a:rPr>
            <a:t>)</a:t>
          </a:r>
        </a:p>
      </dgm:t>
    </dgm:pt>
    <dgm:pt modelId="{02F25209-69CA-49D9-B474-44928C2926C7}" type="parTrans" cxnId="{FB5D7083-BDE2-45D7-B1F9-9BF2F39598B1}">
      <dgm:prSet/>
      <dgm:spPr/>
      <dgm:t>
        <a:bodyPr/>
        <a:lstStyle/>
        <a:p>
          <a:endParaRPr lang="pl-PL"/>
        </a:p>
      </dgm:t>
    </dgm:pt>
    <dgm:pt modelId="{9C28ACC4-3BA8-488B-81A3-4299C3CDEA08}" type="sibTrans" cxnId="{FB5D7083-BDE2-45D7-B1F9-9BF2F39598B1}">
      <dgm:prSet/>
      <dgm:spPr/>
      <dgm:t>
        <a:bodyPr/>
        <a:lstStyle/>
        <a:p>
          <a:endParaRPr lang="pl-PL"/>
        </a:p>
      </dgm:t>
    </dgm:pt>
    <dgm:pt modelId="{AE74F68F-6261-4E52-B75C-A4395C2EEDEB}">
      <dgm:prSet phldrT="[Tekst]" custT="1"/>
      <dgm:spPr>
        <a:solidFill>
          <a:schemeClr val="accent6"/>
        </a:solidFill>
        <a:ln>
          <a:solidFill>
            <a:schemeClr val="accent3"/>
          </a:solidFill>
        </a:ln>
      </dgm:spPr>
      <dgm:t>
        <a:bodyPr/>
        <a:lstStyle/>
        <a:p>
          <a:r>
            <a: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INDYWIDUALNE PLANY DZIAŁANIA</a:t>
          </a:r>
        </a:p>
      </dgm:t>
    </dgm:pt>
    <dgm:pt modelId="{C6DC3D45-AFBA-4838-A075-0467A60C435B}" type="parTrans" cxnId="{398B2477-A2B9-4846-812B-DA7850B65819}">
      <dgm:prSet/>
      <dgm:spPr/>
      <dgm:t>
        <a:bodyPr/>
        <a:lstStyle/>
        <a:p>
          <a:endParaRPr lang="pl-PL"/>
        </a:p>
      </dgm:t>
    </dgm:pt>
    <dgm:pt modelId="{D60B6383-5FA7-41DB-B3F2-7FF0DF5E8188}" type="sibTrans" cxnId="{398B2477-A2B9-4846-812B-DA7850B65819}">
      <dgm:prSet/>
      <dgm:spPr/>
      <dgm:t>
        <a:bodyPr/>
        <a:lstStyle/>
        <a:p>
          <a:endParaRPr lang="pl-PL"/>
        </a:p>
      </dgm:t>
    </dgm:pt>
    <dgm:pt modelId="{8D70B2F1-083A-4F40-A19F-C8FE8415FCCC}" type="pres">
      <dgm:prSet presAssocID="{98AD8CA1-A7C2-437A-A7B6-6DFC0A7A1D7E}" presName="Name0" presStyleCnt="0">
        <dgm:presLayoutVars>
          <dgm:dir/>
          <dgm:animLvl val="lvl"/>
          <dgm:resizeHandles val="exact"/>
        </dgm:presLayoutVars>
      </dgm:prSet>
      <dgm:spPr/>
    </dgm:pt>
    <dgm:pt modelId="{2FDDA402-0A82-4CC5-96D9-C4A204379658}" type="pres">
      <dgm:prSet presAssocID="{83B38D69-6195-4B64-A245-69C080DA17BC}" presName="linNode" presStyleCnt="0"/>
      <dgm:spPr/>
    </dgm:pt>
    <dgm:pt modelId="{243EAC01-5FAC-4E64-BC71-682A70BA0574}" type="pres">
      <dgm:prSet presAssocID="{83B38D69-6195-4B64-A245-69C080DA17BC}" presName="parentText" presStyleLbl="node1" presStyleIdx="0" presStyleCnt="3" custScaleY="46870" custLinFactNeighborX="1260" custLinFactNeighborY="-47">
        <dgm:presLayoutVars>
          <dgm:chMax val="1"/>
          <dgm:bulletEnabled val="1"/>
        </dgm:presLayoutVars>
      </dgm:prSet>
      <dgm:spPr/>
    </dgm:pt>
    <dgm:pt modelId="{5E46A6DB-3D69-4694-93DE-C64C94DD148E}" type="pres">
      <dgm:prSet presAssocID="{83B38D69-6195-4B64-A245-69C080DA17BC}" presName="descendantText" presStyleLbl="alignAccFollowNode1" presStyleIdx="0" presStyleCnt="2" custScaleY="61917" custLinFactNeighborX="-3225" custLinFactNeighborY="4163">
        <dgm:presLayoutVars>
          <dgm:bulletEnabled val="1"/>
        </dgm:presLayoutVars>
      </dgm:prSet>
      <dgm:spPr/>
    </dgm:pt>
    <dgm:pt modelId="{212D8D18-087E-4EE9-B943-AE7D6B4C0F28}" type="pres">
      <dgm:prSet presAssocID="{6A3FB563-4AF8-4EDE-8633-70565717A685}" presName="sp" presStyleCnt="0"/>
      <dgm:spPr/>
    </dgm:pt>
    <dgm:pt modelId="{20E6447A-5472-42AC-9469-EF4D68A83A33}" type="pres">
      <dgm:prSet presAssocID="{468BDA93-69FA-412D-A30E-036C56ECF626}" presName="linNode" presStyleCnt="0"/>
      <dgm:spPr/>
    </dgm:pt>
    <dgm:pt modelId="{3AC60D7A-00AB-4AAA-BFE5-B834076AA919}" type="pres">
      <dgm:prSet presAssocID="{468BDA93-69FA-412D-A30E-036C56ECF626}" presName="parentText" presStyleLbl="node1" presStyleIdx="1" presStyleCnt="3" custScaleY="52617" custLinFactNeighborX="1260" custLinFactNeighborY="-3457">
        <dgm:presLayoutVars>
          <dgm:chMax val="1"/>
          <dgm:bulletEnabled val="1"/>
        </dgm:presLayoutVars>
      </dgm:prSet>
      <dgm:spPr/>
    </dgm:pt>
    <dgm:pt modelId="{13321533-07E4-4A99-AD70-60B8610C43E3}" type="pres">
      <dgm:prSet presAssocID="{468BDA93-69FA-412D-A30E-036C56ECF626}" presName="descendantText" presStyleLbl="alignAccFollowNode1" presStyleIdx="1" presStyleCnt="2" custScaleY="76577" custLinFactNeighborX="-1434" custLinFactNeighborY="-1796">
        <dgm:presLayoutVars>
          <dgm:bulletEnabled val="1"/>
        </dgm:presLayoutVars>
      </dgm:prSet>
      <dgm:spPr/>
    </dgm:pt>
    <dgm:pt modelId="{CAE7B830-6021-4541-BDB4-B952795F2852}" type="pres">
      <dgm:prSet presAssocID="{871EE57C-A987-43F5-A38A-FC4ABB1AABED}" presName="sp" presStyleCnt="0"/>
      <dgm:spPr/>
    </dgm:pt>
    <dgm:pt modelId="{01195C18-9A2D-4C45-80EB-A640442783D4}" type="pres">
      <dgm:prSet presAssocID="{AE74F68F-6261-4E52-B75C-A4395C2EEDEB}" presName="linNode" presStyleCnt="0"/>
      <dgm:spPr/>
    </dgm:pt>
    <dgm:pt modelId="{AE9B6DF6-BF9A-4D6E-B8FA-5B668DB0D5F4}" type="pres">
      <dgm:prSet presAssocID="{AE74F68F-6261-4E52-B75C-A4395C2EEDEB}" presName="parentText" presStyleLbl="node1" presStyleIdx="2" presStyleCnt="3" custScaleY="46974" custLinFactNeighborX="2240" custLinFactNeighborY="-8022">
        <dgm:presLayoutVars>
          <dgm:chMax val="1"/>
          <dgm:bulletEnabled val="1"/>
        </dgm:presLayoutVars>
      </dgm:prSet>
      <dgm:spPr/>
    </dgm:pt>
  </dgm:ptLst>
  <dgm:cxnLst>
    <dgm:cxn modelId="{F5454100-10D5-433C-9CF4-81A5953720FA}" srcId="{468BDA93-69FA-412D-A30E-036C56ECF626}" destId="{172E4631-47FE-468C-B389-04A771594FF9}" srcOrd="1" destOrd="0" parTransId="{30D85320-242D-465F-9831-29127ED601BE}" sibTransId="{412DC552-944B-4F56-9298-88D331B0FD4A}"/>
    <dgm:cxn modelId="{D51EA910-4934-4B4B-999E-DD1AE832A3E1}" type="presOf" srcId="{E5BFC4D1-0A93-43FE-BCB9-0B2F1241A071}" destId="{5E46A6DB-3D69-4694-93DE-C64C94DD148E}" srcOrd="0" destOrd="1" presId="urn:microsoft.com/office/officeart/2005/8/layout/vList5"/>
    <dgm:cxn modelId="{D636EA10-8E85-4DE3-88D6-106A0CCFAEE2}" type="presOf" srcId="{B34178FB-7E4C-4BEB-BAC9-6FF96A7D8EE8}" destId="{13321533-07E4-4A99-AD70-60B8610C43E3}" srcOrd="0" destOrd="2" presId="urn:microsoft.com/office/officeart/2005/8/layout/vList5"/>
    <dgm:cxn modelId="{ED844419-9FE2-4055-A8C6-2803C92854C1}" type="presOf" srcId="{98AD8CA1-A7C2-437A-A7B6-6DFC0A7A1D7E}" destId="{8D70B2F1-083A-4F40-A19F-C8FE8415FCCC}" srcOrd="0" destOrd="0" presId="urn:microsoft.com/office/officeart/2005/8/layout/vList5"/>
    <dgm:cxn modelId="{4BE5AC48-EDF4-40B0-8FEA-327AFB168147}" type="presOf" srcId="{95380BC5-8A81-405E-88AD-E0EBABD36F07}" destId="{5E46A6DB-3D69-4694-93DE-C64C94DD148E}" srcOrd="0" destOrd="2" presId="urn:microsoft.com/office/officeart/2005/8/layout/vList5"/>
    <dgm:cxn modelId="{17746769-8019-44B5-8D11-4BF3F93654DA}" srcId="{83B38D69-6195-4B64-A245-69C080DA17BC}" destId="{E5BFC4D1-0A93-43FE-BCB9-0B2F1241A071}" srcOrd="1" destOrd="0" parTransId="{92FC2CB2-D68F-4D81-A5FA-F9B7165C0B9D}" sibTransId="{777A12BD-A17E-4E77-B4FB-F0E139B45318}"/>
    <dgm:cxn modelId="{9527594B-957C-48A5-9FC7-B8DFA4BC5E4A}" srcId="{468BDA93-69FA-412D-A30E-036C56ECF626}" destId="{BC50E580-A1A2-4799-A75E-067AED142630}" srcOrd="0" destOrd="0" parTransId="{C85D1ED1-7D1D-4FC1-86B6-14EF57C17159}" sibTransId="{A4F23087-E4F4-49C6-AECA-0B3A31B330B0}"/>
    <dgm:cxn modelId="{64FDA975-4B1A-4E9B-A106-5CFAACD91917}" type="presOf" srcId="{468BDA93-69FA-412D-A30E-036C56ECF626}" destId="{3AC60D7A-00AB-4AAA-BFE5-B834076AA919}" srcOrd="0" destOrd="0" presId="urn:microsoft.com/office/officeart/2005/8/layout/vList5"/>
    <dgm:cxn modelId="{398B2477-A2B9-4846-812B-DA7850B65819}" srcId="{98AD8CA1-A7C2-437A-A7B6-6DFC0A7A1D7E}" destId="{AE74F68F-6261-4E52-B75C-A4395C2EEDEB}" srcOrd="2" destOrd="0" parTransId="{C6DC3D45-AFBA-4838-A075-0467A60C435B}" sibTransId="{D60B6383-5FA7-41DB-B3F2-7FF0DF5E8188}"/>
    <dgm:cxn modelId="{FB5D7083-BDE2-45D7-B1F9-9BF2F39598B1}" srcId="{468BDA93-69FA-412D-A30E-036C56ECF626}" destId="{B34178FB-7E4C-4BEB-BAC9-6FF96A7D8EE8}" srcOrd="2" destOrd="0" parTransId="{02F25209-69CA-49D9-B474-44928C2926C7}" sibTransId="{9C28ACC4-3BA8-488B-81A3-4299C3CDEA08}"/>
    <dgm:cxn modelId="{9A755083-954A-41E9-931D-03939895AE7A}" srcId="{83B38D69-6195-4B64-A245-69C080DA17BC}" destId="{6E93E60F-95C1-4403-99C2-5DA720E5872C}" srcOrd="0" destOrd="0" parTransId="{11CD5F02-BA4F-4EF5-9A38-0126EEDE7772}" sibTransId="{A7315FC0-2C47-4441-A0C6-1FA4261517A2}"/>
    <dgm:cxn modelId="{136BF089-DE5D-4580-9998-1958DD46CDEF}" type="presOf" srcId="{6E93E60F-95C1-4403-99C2-5DA720E5872C}" destId="{5E46A6DB-3D69-4694-93DE-C64C94DD148E}" srcOrd="0" destOrd="0" presId="urn:microsoft.com/office/officeart/2005/8/layout/vList5"/>
    <dgm:cxn modelId="{66137FA5-B3CA-47A2-AFEB-18A212F52E0A}" srcId="{98AD8CA1-A7C2-437A-A7B6-6DFC0A7A1D7E}" destId="{83B38D69-6195-4B64-A245-69C080DA17BC}" srcOrd="0" destOrd="0" parTransId="{0A01EFD9-4940-4159-A27E-2FF4DF41982A}" sibTransId="{6A3FB563-4AF8-4EDE-8633-70565717A685}"/>
    <dgm:cxn modelId="{56CE41CA-92F6-4C9F-AF00-AB121C9C03CA}" srcId="{83B38D69-6195-4B64-A245-69C080DA17BC}" destId="{95380BC5-8A81-405E-88AD-E0EBABD36F07}" srcOrd="2" destOrd="0" parTransId="{3222983E-7976-4735-A3A1-82B25BB54ECA}" sibTransId="{1373F45D-375F-4E58-8442-32E2A1AD0C64}"/>
    <dgm:cxn modelId="{E81481CC-577B-44E3-A374-57AB834AF1B2}" srcId="{98AD8CA1-A7C2-437A-A7B6-6DFC0A7A1D7E}" destId="{468BDA93-69FA-412D-A30E-036C56ECF626}" srcOrd="1" destOrd="0" parTransId="{E6ECB934-3A1E-46CA-937B-0A7BE769186B}" sibTransId="{871EE57C-A987-43F5-A38A-FC4ABB1AABED}"/>
    <dgm:cxn modelId="{A5182FDA-B0B3-4E89-9461-3DE7FAA4C5B1}" type="presOf" srcId="{AE74F68F-6261-4E52-B75C-A4395C2EEDEB}" destId="{AE9B6DF6-BF9A-4D6E-B8FA-5B668DB0D5F4}" srcOrd="0" destOrd="0" presId="urn:microsoft.com/office/officeart/2005/8/layout/vList5"/>
    <dgm:cxn modelId="{8FCAA7ED-386E-4403-9C85-17A335E5213D}" type="presOf" srcId="{83B38D69-6195-4B64-A245-69C080DA17BC}" destId="{243EAC01-5FAC-4E64-BC71-682A70BA0574}" srcOrd="0" destOrd="0" presId="urn:microsoft.com/office/officeart/2005/8/layout/vList5"/>
    <dgm:cxn modelId="{C13C04F4-4587-4FB0-814E-1A657269F4D3}" type="presOf" srcId="{172E4631-47FE-468C-B389-04A771594FF9}" destId="{13321533-07E4-4A99-AD70-60B8610C43E3}" srcOrd="0" destOrd="1" presId="urn:microsoft.com/office/officeart/2005/8/layout/vList5"/>
    <dgm:cxn modelId="{F861ABFB-C0CC-47BE-8A99-3BBAA47FFF05}" type="presOf" srcId="{BC50E580-A1A2-4799-A75E-067AED142630}" destId="{13321533-07E4-4A99-AD70-60B8610C43E3}" srcOrd="0" destOrd="0" presId="urn:microsoft.com/office/officeart/2005/8/layout/vList5"/>
    <dgm:cxn modelId="{DD65ED0E-2B59-43C1-8825-28D4E01DECCB}" type="presParOf" srcId="{8D70B2F1-083A-4F40-A19F-C8FE8415FCCC}" destId="{2FDDA402-0A82-4CC5-96D9-C4A204379658}" srcOrd="0" destOrd="0" presId="urn:microsoft.com/office/officeart/2005/8/layout/vList5"/>
    <dgm:cxn modelId="{21460955-EC6C-4F87-815E-BFC013FF88D9}" type="presParOf" srcId="{2FDDA402-0A82-4CC5-96D9-C4A204379658}" destId="{243EAC01-5FAC-4E64-BC71-682A70BA0574}" srcOrd="0" destOrd="0" presId="urn:microsoft.com/office/officeart/2005/8/layout/vList5"/>
    <dgm:cxn modelId="{D7FEC0ED-E48A-4815-A149-F60FE8650C2A}" type="presParOf" srcId="{2FDDA402-0A82-4CC5-96D9-C4A204379658}" destId="{5E46A6DB-3D69-4694-93DE-C64C94DD148E}" srcOrd="1" destOrd="0" presId="urn:microsoft.com/office/officeart/2005/8/layout/vList5"/>
    <dgm:cxn modelId="{2FA29D21-07B8-425A-9BB0-7F85DB4F66A0}" type="presParOf" srcId="{8D70B2F1-083A-4F40-A19F-C8FE8415FCCC}" destId="{212D8D18-087E-4EE9-B943-AE7D6B4C0F28}" srcOrd="1" destOrd="0" presId="urn:microsoft.com/office/officeart/2005/8/layout/vList5"/>
    <dgm:cxn modelId="{BAF7DE46-E135-44EC-A40F-859C6D03EA2F}" type="presParOf" srcId="{8D70B2F1-083A-4F40-A19F-C8FE8415FCCC}" destId="{20E6447A-5472-42AC-9469-EF4D68A83A33}" srcOrd="2" destOrd="0" presId="urn:microsoft.com/office/officeart/2005/8/layout/vList5"/>
    <dgm:cxn modelId="{EAE1F6EF-E34E-477F-82A1-3DD454793093}" type="presParOf" srcId="{20E6447A-5472-42AC-9469-EF4D68A83A33}" destId="{3AC60D7A-00AB-4AAA-BFE5-B834076AA919}" srcOrd="0" destOrd="0" presId="urn:microsoft.com/office/officeart/2005/8/layout/vList5"/>
    <dgm:cxn modelId="{A75E9F9C-5C99-4A6B-8A4F-25C214C5D6E3}" type="presParOf" srcId="{20E6447A-5472-42AC-9469-EF4D68A83A33}" destId="{13321533-07E4-4A99-AD70-60B8610C43E3}" srcOrd="1" destOrd="0" presId="urn:microsoft.com/office/officeart/2005/8/layout/vList5"/>
    <dgm:cxn modelId="{358933D2-39EF-424D-BC71-3F52EED36833}" type="presParOf" srcId="{8D70B2F1-083A-4F40-A19F-C8FE8415FCCC}" destId="{CAE7B830-6021-4541-BDB4-B952795F2852}" srcOrd="3" destOrd="0" presId="urn:microsoft.com/office/officeart/2005/8/layout/vList5"/>
    <dgm:cxn modelId="{8459F708-9928-4C3E-96DC-A8535413715A}" type="presParOf" srcId="{8D70B2F1-083A-4F40-A19F-C8FE8415FCCC}" destId="{01195C18-9A2D-4C45-80EB-A640442783D4}" srcOrd="4" destOrd="0" presId="urn:microsoft.com/office/officeart/2005/8/layout/vList5"/>
    <dgm:cxn modelId="{BE197451-B5B6-4D7F-8126-1EA7D069F430}" type="presParOf" srcId="{01195C18-9A2D-4C45-80EB-A640442783D4}" destId="{AE9B6DF6-BF9A-4D6E-B8FA-5B668DB0D5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2DDC4C-0E2F-415E-BB5F-444912F895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C5F948-E048-4973-A991-96C6DF342B8D}">
      <dgm:prSet phldrT="[Tekst]" custT="1"/>
      <dgm:spPr>
        <a:solidFill>
          <a:schemeClr val="accent5"/>
        </a:solidFill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OŚWIADCZENIA </a:t>
          </a:r>
        </a:p>
        <a:p>
          <a:r>
            <a:rPr lang="pl-PL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 POWIERZENIU PRACY CUDZOZIEMCOWI</a:t>
          </a:r>
        </a:p>
      </dgm:t>
    </dgm:pt>
    <dgm:pt modelId="{3780219F-F6F3-4C73-9C95-9C20B9957462}" type="parTrans" cxnId="{768AA42B-539A-405A-995B-0F9F83F7C412}">
      <dgm:prSet/>
      <dgm:spPr/>
      <dgm:t>
        <a:bodyPr/>
        <a:lstStyle/>
        <a:p>
          <a:endParaRPr lang="pl-PL"/>
        </a:p>
      </dgm:t>
    </dgm:pt>
    <dgm:pt modelId="{90BEC4BE-E45A-4793-8282-8C41EA73F71F}" type="sibTrans" cxnId="{768AA42B-539A-405A-995B-0F9F83F7C412}">
      <dgm:prSet/>
      <dgm:spPr/>
      <dgm:t>
        <a:bodyPr/>
        <a:lstStyle/>
        <a:p>
          <a:endParaRPr lang="pl-PL"/>
        </a:p>
      </dgm:t>
    </dgm:pt>
    <dgm:pt modelId="{EC6772EC-CE4B-4575-9115-7AE2CDA5C3FE}">
      <dgm:prSet phldrT="[Tekst]" custT="1"/>
      <dgm:spPr>
        <a:noFill/>
        <a:ln>
          <a:noFill/>
        </a:ln>
      </dgm:spPr>
      <dgm:t>
        <a:bodyPr anchor="ctr"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W I połowie 2023 r. zarejestrowano 575 oświadczeń dla </a:t>
          </a:r>
          <a:r>
            <a:rPr lang="pl-PL" sz="1600" b="0" u="none" dirty="0">
              <a:latin typeface="Arial" panose="020B0604020202020204" pitchFamily="34" charset="0"/>
              <a:cs typeface="Arial" panose="020B0604020202020204" pitchFamily="34" charset="0"/>
            </a:rPr>
            <a:t>obywateli: Gruzji, Białorusi, Ukrainy, Mołdawii oraz Armenii;                                                            W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 I połowie 2022 r. – 4.814, z czego 2.212 dot. obywateli Ukrainy.</a:t>
          </a:r>
        </a:p>
      </dgm:t>
    </dgm:pt>
    <dgm:pt modelId="{D8DF167C-E371-4E22-9B7E-A54DB55C4DF1}" type="parTrans" cxnId="{CF1D1118-1E7A-4FEF-AC76-A86620D86263}">
      <dgm:prSet/>
      <dgm:spPr/>
      <dgm:t>
        <a:bodyPr/>
        <a:lstStyle/>
        <a:p>
          <a:endParaRPr lang="pl-PL"/>
        </a:p>
      </dgm:t>
    </dgm:pt>
    <dgm:pt modelId="{C519B83C-BD7C-4EF4-AC6B-25A688FD090D}" type="sibTrans" cxnId="{CF1D1118-1E7A-4FEF-AC76-A86620D86263}">
      <dgm:prSet/>
      <dgm:spPr/>
      <dgm:t>
        <a:bodyPr/>
        <a:lstStyle/>
        <a:p>
          <a:endParaRPr lang="pl-PL"/>
        </a:p>
      </dgm:t>
    </dgm:pt>
    <dgm:pt modelId="{D4EB22D5-B571-4168-B350-42D12F6CB31D}">
      <dgm:prSet phldrT="[Tekst]" custT="1"/>
      <dgm:spPr>
        <a:solidFill>
          <a:schemeClr val="accent5"/>
        </a:solidFill>
      </dgm:spPr>
      <dgm:t>
        <a:bodyPr/>
        <a:lstStyle/>
        <a:p>
          <a:r>
            <a:rPr lang="pl-PL" sz="1600" dirty="0">
              <a:solidFill>
                <a:schemeClr val="bg2"/>
              </a:solidFill>
            </a:rPr>
            <a:t>POWIADOMIENIA O POWIERZENIU WYKONYWANIA PRACY CUDZOZIEMCOWI</a:t>
          </a:r>
        </a:p>
      </dgm:t>
    </dgm:pt>
    <dgm:pt modelId="{86C1D543-9F53-41C0-8714-FCA04E4BF6D8}" type="parTrans" cxnId="{4BE8E4AB-283E-45FA-8E6E-189470623FED}">
      <dgm:prSet/>
      <dgm:spPr/>
      <dgm:t>
        <a:bodyPr/>
        <a:lstStyle/>
        <a:p>
          <a:endParaRPr lang="pl-PL"/>
        </a:p>
      </dgm:t>
    </dgm:pt>
    <dgm:pt modelId="{9700FFA6-654D-4061-ADD8-E89F72E7577E}" type="sibTrans" cxnId="{4BE8E4AB-283E-45FA-8E6E-189470623FED}">
      <dgm:prSet/>
      <dgm:spPr/>
      <dgm:t>
        <a:bodyPr/>
        <a:lstStyle/>
        <a:p>
          <a:endParaRPr lang="pl-PL"/>
        </a:p>
      </dgm:t>
    </dgm:pt>
    <dgm:pt modelId="{7AA1B6C8-0B19-483D-8FB6-F0F8A054055A}">
      <dgm:prSet phldrT="[Tekst]" custT="1"/>
      <dgm:spPr>
        <a:noFill/>
        <a:ln>
          <a:noFill/>
        </a:ln>
      </dgm:spPr>
      <dgm:t>
        <a:bodyPr anchor="ctr"/>
        <a:lstStyle/>
        <a:p>
          <a:pPr algn="l"/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Zarejestrowano 773 powiadomienia o powierzeniu wykonywania pracy dla obywateli Ukrainy;              W I połowie 2022 r. – 486.</a:t>
          </a:r>
        </a:p>
      </dgm:t>
    </dgm:pt>
    <dgm:pt modelId="{D09E572D-B8DF-4105-82B2-6A05ECA1AD58}" type="parTrans" cxnId="{BF7B02C7-0624-4DBD-A9DE-26727EDE1B5A}">
      <dgm:prSet/>
      <dgm:spPr/>
      <dgm:t>
        <a:bodyPr/>
        <a:lstStyle/>
        <a:p>
          <a:endParaRPr lang="pl-PL"/>
        </a:p>
      </dgm:t>
    </dgm:pt>
    <dgm:pt modelId="{D5EB9303-0215-4D2C-B9C1-E45EB3ABDFB5}" type="sibTrans" cxnId="{BF7B02C7-0624-4DBD-A9DE-26727EDE1B5A}">
      <dgm:prSet/>
      <dgm:spPr/>
      <dgm:t>
        <a:bodyPr/>
        <a:lstStyle/>
        <a:p>
          <a:endParaRPr lang="pl-PL"/>
        </a:p>
      </dgm:t>
    </dgm:pt>
    <dgm:pt modelId="{1C4A764B-993A-4107-A5F2-BA13CCEBBBB1}">
      <dgm:prSet custT="1"/>
      <dgm:spPr>
        <a:solidFill>
          <a:schemeClr val="accent5"/>
        </a:solidFill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ZEZWOLENIE NA PRACĘ</a:t>
          </a:r>
        </a:p>
      </dgm:t>
    </dgm:pt>
    <dgm:pt modelId="{F615B47C-8220-4F1D-81D9-9E32E54CE083}" type="parTrans" cxnId="{B152D19B-313D-4E47-9202-872CFBB3E292}">
      <dgm:prSet/>
      <dgm:spPr/>
      <dgm:t>
        <a:bodyPr/>
        <a:lstStyle/>
        <a:p>
          <a:endParaRPr lang="pl-PL"/>
        </a:p>
      </dgm:t>
    </dgm:pt>
    <dgm:pt modelId="{EA4E645E-251B-4973-B580-E5CAAF93B6AC}" type="sibTrans" cxnId="{B152D19B-313D-4E47-9202-872CFBB3E292}">
      <dgm:prSet/>
      <dgm:spPr/>
      <dgm:t>
        <a:bodyPr/>
        <a:lstStyle/>
        <a:p>
          <a:endParaRPr lang="pl-PL"/>
        </a:p>
      </dgm:t>
    </dgm:pt>
    <dgm:pt modelId="{A4A01429-0A1B-4A78-90A8-2724E19A3CEF}">
      <dgm:prSet custT="1"/>
      <dgm:spPr>
        <a:solidFill>
          <a:schemeClr val="accent5"/>
        </a:solidFill>
      </dgm:spPr>
      <dgm:t>
        <a:bodyPr/>
        <a:lstStyle/>
        <a:p>
          <a:r>
            <a:rPr lang="pl-PL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PODJĘCIA PRACY</a:t>
          </a:r>
        </a:p>
      </dgm:t>
    </dgm:pt>
    <dgm:pt modelId="{E111F443-89AB-4BA8-B098-8967B2B7A4BE}" type="parTrans" cxnId="{2566348F-786E-4C55-AEA1-DED4E917AD51}">
      <dgm:prSet/>
      <dgm:spPr/>
      <dgm:t>
        <a:bodyPr/>
        <a:lstStyle/>
        <a:p>
          <a:endParaRPr lang="pl-PL"/>
        </a:p>
      </dgm:t>
    </dgm:pt>
    <dgm:pt modelId="{489F4679-91C9-4123-9B9C-BA28DBC2FD28}" type="sibTrans" cxnId="{2566348F-786E-4C55-AEA1-DED4E917AD51}">
      <dgm:prSet/>
      <dgm:spPr/>
      <dgm:t>
        <a:bodyPr/>
        <a:lstStyle/>
        <a:p>
          <a:endParaRPr lang="pl-PL"/>
        </a:p>
      </dgm:t>
    </dgm:pt>
    <dgm:pt modelId="{5D844E7E-8968-4998-B69B-2DB15C531DF7}">
      <dgm:prSet custT="1"/>
      <dgm:spPr>
        <a:noFill/>
        <a:ln>
          <a:noFill/>
        </a:ln>
      </dgm:spPr>
      <dgm:t>
        <a:bodyPr anchor="ctr"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W omawianym pracę podjęło 207 cudzoziemców</a:t>
          </a: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W I połowie 2022 r. – 1.075.</a:t>
          </a:r>
          <a:endParaRPr lang="pl-P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B7A92-A33F-412A-A105-F822A85142B8}" type="parTrans" cxnId="{9ED733CC-C09E-44A0-9F12-2455FB7F0180}">
      <dgm:prSet/>
      <dgm:spPr/>
      <dgm:t>
        <a:bodyPr/>
        <a:lstStyle/>
        <a:p>
          <a:endParaRPr lang="pl-PL"/>
        </a:p>
      </dgm:t>
    </dgm:pt>
    <dgm:pt modelId="{5D5A6E96-BC2D-470B-91D3-EE9B3BEB3EAA}" type="sibTrans" cxnId="{9ED733CC-C09E-44A0-9F12-2455FB7F0180}">
      <dgm:prSet/>
      <dgm:spPr/>
      <dgm:t>
        <a:bodyPr/>
        <a:lstStyle/>
        <a:p>
          <a:endParaRPr lang="pl-PL"/>
        </a:p>
      </dgm:t>
    </dgm:pt>
    <dgm:pt modelId="{114B28E3-D573-4F25-B0B9-FEFEAC8E963B}">
      <dgm:prSet custT="1"/>
      <dgm:spPr>
        <a:noFill/>
        <a:ln>
          <a:noFill/>
        </a:ln>
      </dgm:spPr>
      <dgm:t>
        <a:bodyPr anchor="ctr"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Wydano 7 zezwoleń </a:t>
          </a:r>
          <a:r>
            <a:rPr lang="pl-PL" sz="1600" b="0" u="none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l-PL" sz="1600" b="0" i="1" u="none" dirty="0">
              <a:latin typeface="Arial" panose="020B0604020202020204" pitchFamily="34" charset="0"/>
              <a:cs typeface="Arial" panose="020B0604020202020204" pitchFamily="34" charset="0"/>
            </a:rPr>
            <a:t>w trybie decyzji administracyjnych</a:t>
          </a:r>
          <a:r>
            <a:rPr lang="pl-PL" sz="1600" b="0" u="none" dirty="0">
              <a:latin typeface="Arial" panose="020B0604020202020204" pitchFamily="34" charset="0"/>
              <a:cs typeface="Arial" panose="020B0604020202020204" pitchFamily="34" charset="0"/>
            </a:rPr>
            <a:t>) na pracę sezonową;                  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W I połowie 2022 r. – 8.</a:t>
          </a:r>
        </a:p>
      </dgm:t>
    </dgm:pt>
    <dgm:pt modelId="{47B20261-F062-4BE5-9901-CB918407BA87}" type="parTrans" cxnId="{616A2C6E-35FE-44D8-BEE6-953BBD3E592E}">
      <dgm:prSet/>
      <dgm:spPr/>
      <dgm:t>
        <a:bodyPr/>
        <a:lstStyle/>
        <a:p>
          <a:endParaRPr lang="pl-PL"/>
        </a:p>
      </dgm:t>
    </dgm:pt>
    <dgm:pt modelId="{E7BE2E4C-3AA0-4135-A868-C43E5FB1F01D}" type="sibTrans" cxnId="{616A2C6E-35FE-44D8-BEE6-953BBD3E592E}">
      <dgm:prSet/>
      <dgm:spPr/>
      <dgm:t>
        <a:bodyPr/>
        <a:lstStyle/>
        <a:p>
          <a:endParaRPr lang="pl-PL"/>
        </a:p>
      </dgm:t>
    </dgm:pt>
    <dgm:pt modelId="{CF024F55-6AA7-4B98-B735-CD65FF593F51}" type="pres">
      <dgm:prSet presAssocID="{BB2DDC4C-0E2F-415E-BB5F-444912F89515}" presName="Name0" presStyleCnt="0">
        <dgm:presLayoutVars>
          <dgm:dir/>
          <dgm:animLvl val="lvl"/>
          <dgm:resizeHandles/>
        </dgm:presLayoutVars>
      </dgm:prSet>
      <dgm:spPr/>
    </dgm:pt>
    <dgm:pt modelId="{BF4922F6-E04B-4141-B29E-8ECB73723434}" type="pres">
      <dgm:prSet presAssocID="{FEC5F948-E048-4973-A991-96C6DF342B8D}" presName="linNode" presStyleCnt="0"/>
      <dgm:spPr/>
    </dgm:pt>
    <dgm:pt modelId="{8EDB3082-68BA-4963-A133-9C932E9C5967}" type="pres">
      <dgm:prSet presAssocID="{FEC5F948-E048-4973-A991-96C6DF342B8D}" presName="parentShp" presStyleLbl="node1" presStyleIdx="0" presStyleCnt="4" custScaleX="92567" custScaleY="120171" custLinFactNeighborY="-2800">
        <dgm:presLayoutVars>
          <dgm:bulletEnabled val="1"/>
        </dgm:presLayoutVars>
      </dgm:prSet>
      <dgm:spPr/>
    </dgm:pt>
    <dgm:pt modelId="{248B5FD6-BCAE-498F-89CF-5A2D1164AB3D}" type="pres">
      <dgm:prSet presAssocID="{FEC5F948-E048-4973-A991-96C6DF342B8D}" presName="childShp" presStyleLbl="bgAccFollowNode1" presStyleIdx="0" presStyleCnt="4" custScaleX="99648" custScaleY="98260">
        <dgm:presLayoutVars>
          <dgm:bulletEnabled val="1"/>
        </dgm:presLayoutVars>
      </dgm:prSet>
      <dgm:spPr/>
    </dgm:pt>
    <dgm:pt modelId="{A2F2DE12-B606-4009-9F30-3D1CC147ED65}" type="pres">
      <dgm:prSet presAssocID="{90BEC4BE-E45A-4793-8282-8C41EA73F71F}" presName="spacing" presStyleCnt="0"/>
      <dgm:spPr/>
    </dgm:pt>
    <dgm:pt modelId="{7E8B39DB-C3F7-4AAA-8311-19B665ED9598}" type="pres">
      <dgm:prSet presAssocID="{A4A01429-0A1B-4A78-90A8-2724E19A3CEF}" presName="linNode" presStyleCnt="0"/>
      <dgm:spPr/>
    </dgm:pt>
    <dgm:pt modelId="{C37CCC37-52F4-47C2-A267-FE6FA72B5C1B}" type="pres">
      <dgm:prSet presAssocID="{A4A01429-0A1B-4A78-90A8-2724E19A3CEF}" presName="parentShp" presStyleLbl="node1" presStyleIdx="1" presStyleCnt="4" custScaleX="92623" custScaleY="95621">
        <dgm:presLayoutVars>
          <dgm:bulletEnabled val="1"/>
        </dgm:presLayoutVars>
      </dgm:prSet>
      <dgm:spPr/>
    </dgm:pt>
    <dgm:pt modelId="{58D8D8C4-0444-4AE0-9915-E7C2E9AA6A99}" type="pres">
      <dgm:prSet presAssocID="{A4A01429-0A1B-4A78-90A8-2724E19A3CEF}" presName="childShp" presStyleLbl="bgAccFollowNode1" presStyleIdx="1" presStyleCnt="4">
        <dgm:presLayoutVars>
          <dgm:bulletEnabled val="1"/>
        </dgm:presLayoutVars>
      </dgm:prSet>
      <dgm:spPr/>
    </dgm:pt>
    <dgm:pt modelId="{237B914C-6925-49CC-BFF7-07455224D16A}" type="pres">
      <dgm:prSet presAssocID="{489F4679-91C9-4123-9B9C-BA28DBC2FD28}" presName="spacing" presStyleCnt="0"/>
      <dgm:spPr/>
    </dgm:pt>
    <dgm:pt modelId="{B2B0BCC1-F4FB-4AEB-9C5D-E52F3D001600}" type="pres">
      <dgm:prSet presAssocID="{1C4A764B-993A-4107-A5F2-BA13CCEBBBB1}" presName="linNode" presStyleCnt="0"/>
      <dgm:spPr/>
    </dgm:pt>
    <dgm:pt modelId="{D6B30D61-1C4A-478D-8FC1-DEF53FFD7707}" type="pres">
      <dgm:prSet presAssocID="{1C4A764B-993A-4107-A5F2-BA13CCEBBBB1}" presName="parentShp" presStyleLbl="node1" presStyleIdx="2" presStyleCnt="4" custScaleX="92623" custScaleY="85172" custLinFactNeighborY="155">
        <dgm:presLayoutVars>
          <dgm:bulletEnabled val="1"/>
        </dgm:presLayoutVars>
      </dgm:prSet>
      <dgm:spPr/>
    </dgm:pt>
    <dgm:pt modelId="{92D945DF-21DD-4C29-A0E1-AF934EC150AB}" type="pres">
      <dgm:prSet presAssocID="{1C4A764B-993A-4107-A5F2-BA13CCEBBBB1}" presName="childShp" presStyleLbl="bgAccFollowNode1" presStyleIdx="2" presStyleCnt="4">
        <dgm:presLayoutVars>
          <dgm:bulletEnabled val="1"/>
        </dgm:presLayoutVars>
      </dgm:prSet>
      <dgm:spPr/>
    </dgm:pt>
    <dgm:pt modelId="{44E52CD3-4861-472B-B4F3-084377953C1D}" type="pres">
      <dgm:prSet presAssocID="{EA4E645E-251B-4973-B580-E5CAAF93B6AC}" presName="spacing" presStyleCnt="0"/>
      <dgm:spPr/>
    </dgm:pt>
    <dgm:pt modelId="{16F1D80F-35EE-4F73-AA4F-410F88572F88}" type="pres">
      <dgm:prSet presAssocID="{D4EB22D5-B571-4168-B350-42D12F6CB31D}" presName="linNode" presStyleCnt="0"/>
      <dgm:spPr/>
    </dgm:pt>
    <dgm:pt modelId="{DD71DB21-345F-440F-B0A6-3071829961BD}" type="pres">
      <dgm:prSet presAssocID="{D4EB22D5-B571-4168-B350-42D12F6CB31D}" presName="parentShp" presStyleLbl="node1" presStyleIdx="3" presStyleCnt="4" custScaleX="92623" custScaleY="77307" custLinFactNeighborY="-982">
        <dgm:presLayoutVars>
          <dgm:bulletEnabled val="1"/>
        </dgm:presLayoutVars>
      </dgm:prSet>
      <dgm:spPr/>
    </dgm:pt>
    <dgm:pt modelId="{4DB24227-DF93-4609-A45B-9304D18AF320}" type="pres">
      <dgm:prSet presAssocID="{D4EB22D5-B571-4168-B350-42D12F6CB31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F1D1118-1E7A-4FEF-AC76-A86620D86263}" srcId="{FEC5F948-E048-4973-A991-96C6DF342B8D}" destId="{EC6772EC-CE4B-4575-9115-7AE2CDA5C3FE}" srcOrd="0" destOrd="0" parTransId="{D8DF167C-E371-4E22-9B7E-A54DB55C4DF1}" sibTransId="{C519B83C-BD7C-4EF4-AC6B-25A688FD090D}"/>
    <dgm:cxn modelId="{0957E819-A6E3-447B-A6BC-A936F4E6125E}" type="presOf" srcId="{114B28E3-D573-4F25-B0B9-FEFEAC8E963B}" destId="{92D945DF-21DD-4C29-A0E1-AF934EC150AB}" srcOrd="0" destOrd="0" presId="urn:microsoft.com/office/officeart/2005/8/layout/vList6"/>
    <dgm:cxn modelId="{768AA42B-539A-405A-995B-0F9F83F7C412}" srcId="{BB2DDC4C-0E2F-415E-BB5F-444912F89515}" destId="{FEC5F948-E048-4973-A991-96C6DF342B8D}" srcOrd="0" destOrd="0" parTransId="{3780219F-F6F3-4C73-9C95-9C20B9957462}" sibTransId="{90BEC4BE-E45A-4793-8282-8C41EA73F71F}"/>
    <dgm:cxn modelId="{616A2C6E-35FE-44D8-BEE6-953BBD3E592E}" srcId="{1C4A764B-993A-4107-A5F2-BA13CCEBBBB1}" destId="{114B28E3-D573-4F25-B0B9-FEFEAC8E963B}" srcOrd="0" destOrd="0" parTransId="{47B20261-F062-4BE5-9901-CB918407BA87}" sibTransId="{E7BE2E4C-3AA0-4135-A868-C43E5FB1F01D}"/>
    <dgm:cxn modelId="{7D6AC470-ACAF-4480-8B90-27720981FD88}" type="presOf" srcId="{FEC5F948-E048-4973-A991-96C6DF342B8D}" destId="{8EDB3082-68BA-4963-A133-9C932E9C5967}" srcOrd="0" destOrd="0" presId="urn:microsoft.com/office/officeart/2005/8/layout/vList6"/>
    <dgm:cxn modelId="{A8F7AF71-BDF2-4B3B-8BA1-12A4658E2486}" type="presOf" srcId="{1C4A764B-993A-4107-A5F2-BA13CCEBBBB1}" destId="{D6B30D61-1C4A-478D-8FC1-DEF53FFD7707}" srcOrd="0" destOrd="0" presId="urn:microsoft.com/office/officeart/2005/8/layout/vList6"/>
    <dgm:cxn modelId="{79EB0C86-BA74-4DD0-96DC-1E266D76FC7B}" type="presOf" srcId="{A4A01429-0A1B-4A78-90A8-2724E19A3CEF}" destId="{C37CCC37-52F4-47C2-A267-FE6FA72B5C1B}" srcOrd="0" destOrd="0" presId="urn:microsoft.com/office/officeart/2005/8/layout/vList6"/>
    <dgm:cxn modelId="{2566348F-786E-4C55-AEA1-DED4E917AD51}" srcId="{BB2DDC4C-0E2F-415E-BB5F-444912F89515}" destId="{A4A01429-0A1B-4A78-90A8-2724E19A3CEF}" srcOrd="1" destOrd="0" parTransId="{E111F443-89AB-4BA8-B098-8967B2B7A4BE}" sibTransId="{489F4679-91C9-4123-9B9C-BA28DBC2FD28}"/>
    <dgm:cxn modelId="{F36FE099-E399-4C6E-B89F-5F34B9E4E798}" type="presOf" srcId="{BB2DDC4C-0E2F-415E-BB5F-444912F89515}" destId="{CF024F55-6AA7-4B98-B735-CD65FF593F51}" srcOrd="0" destOrd="0" presId="urn:microsoft.com/office/officeart/2005/8/layout/vList6"/>
    <dgm:cxn modelId="{B152D19B-313D-4E47-9202-872CFBB3E292}" srcId="{BB2DDC4C-0E2F-415E-BB5F-444912F89515}" destId="{1C4A764B-993A-4107-A5F2-BA13CCEBBBB1}" srcOrd="2" destOrd="0" parTransId="{F615B47C-8220-4F1D-81D9-9E32E54CE083}" sibTransId="{EA4E645E-251B-4973-B580-E5CAAF93B6AC}"/>
    <dgm:cxn modelId="{4BE8E4AB-283E-45FA-8E6E-189470623FED}" srcId="{BB2DDC4C-0E2F-415E-BB5F-444912F89515}" destId="{D4EB22D5-B571-4168-B350-42D12F6CB31D}" srcOrd="3" destOrd="0" parTransId="{86C1D543-9F53-41C0-8714-FCA04E4BF6D8}" sibTransId="{9700FFA6-654D-4061-ADD8-E89F72E7577E}"/>
    <dgm:cxn modelId="{042397AC-6D93-413B-9141-FF45C39216A9}" type="presOf" srcId="{7AA1B6C8-0B19-483D-8FB6-F0F8A054055A}" destId="{4DB24227-DF93-4609-A45B-9304D18AF320}" srcOrd="0" destOrd="0" presId="urn:microsoft.com/office/officeart/2005/8/layout/vList6"/>
    <dgm:cxn modelId="{BF7B02C7-0624-4DBD-A9DE-26727EDE1B5A}" srcId="{D4EB22D5-B571-4168-B350-42D12F6CB31D}" destId="{7AA1B6C8-0B19-483D-8FB6-F0F8A054055A}" srcOrd="0" destOrd="0" parTransId="{D09E572D-B8DF-4105-82B2-6A05ECA1AD58}" sibTransId="{D5EB9303-0215-4D2C-B9C1-E45EB3ABDFB5}"/>
    <dgm:cxn modelId="{9ED733CC-C09E-44A0-9F12-2455FB7F0180}" srcId="{A4A01429-0A1B-4A78-90A8-2724E19A3CEF}" destId="{5D844E7E-8968-4998-B69B-2DB15C531DF7}" srcOrd="0" destOrd="0" parTransId="{B42B7A92-A33F-412A-A105-F822A85142B8}" sibTransId="{5D5A6E96-BC2D-470B-91D3-EE9B3BEB3EAA}"/>
    <dgm:cxn modelId="{89312BD3-B735-43E7-8FF0-AE38FBB99571}" type="presOf" srcId="{D4EB22D5-B571-4168-B350-42D12F6CB31D}" destId="{DD71DB21-345F-440F-B0A6-3071829961BD}" srcOrd="0" destOrd="0" presId="urn:microsoft.com/office/officeart/2005/8/layout/vList6"/>
    <dgm:cxn modelId="{93D60CD6-743A-4C10-A7EC-BEE82B8EF185}" type="presOf" srcId="{EC6772EC-CE4B-4575-9115-7AE2CDA5C3FE}" destId="{248B5FD6-BCAE-498F-89CF-5A2D1164AB3D}" srcOrd="0" destOrd="0" presId="urn:microsoft.com/office/officeart/2005/8/layout/vList6"/>
    <dgm:cxn modelId="{57E3BADC-D155-4C13-9154-66F0D127E20A}" type="presOf" srcId="{5D844E7E-8968-4998-B69B-2DB15C531DF7}" destId="{58D8D8C4-0444-4AE0-9915-E7C2E9AA6A99}" srcOrd="0" destOrd="0" presId="urn:microsoft.com/office/officeart/2005/8/layout/vList6"/>
    <dgm:cxn modelId="{521AEE87-F450-4D8A-A779-A772419A115D}" type="presParOf" srcId="{CF024F55-6AA7-4B98-B735-CD65FF593F51}" destId="{BF4922F6-E04B-4141-B29E-8ECB73723434}" srcOrd="0" destOrd="0" presId="urn:microsoft.com/office/officeart/2005/8/layout/vList6"/>
    <dgm:cxn modelId="{289A505A-A85E-4292-AF25-A36F2535E797}" type="presParOf" srcId="{BF4922F6-E04B-4141-B29E-8ECB73723434}" destId="{8EDB3082-68BA-4963-A133-9C932E9C5967}" srcOrd="0" destOrd="0" presId="urn:microsoft.com/office/officeart/2005/8/layout/vList6"/>
    <dgm:cxn modelId="{61333985-4D4B-41FC-9A6D-A896313E8EC9}" type="presParOf" srcId="{BF4922F6-E04B-4141-B29E-8ECB73723434}" destId="{248B5FD6-BCAE-498F-89CF-5A2D1164AB3D}" srcOrd="1" destOrd="0" presId="urn:microsoft.com/office/officeart/2005/8/layout/vList6"/>
    <dgm:cxn modelId="{D51A13C7-A3AB-4415-81A4-97D19EE119B2}" type="presParOf" srcId="{CF024F55-6AA7-4B98-B735-CD65FF593F51}" destId="{A2F2DE12-B606-4009-9F30-3D1CC147ED65}" srcOrd="1" destOrd="0" presId="urn:microsoft.com/office/officeart/2005/8/layout/vList6"/>
    <dgm:cxn modelId="{5D570A42-A86D-49CE-ACEF-2D3CF3B530AF}" type="presParOf" srcId="{CF024F55-6AA7-4B98-B735-CD65FF593F51}" destId="{7E8B39DB-C3F7-4AAA-8311-19B665ED9598}" srcOrd="2" destOrd="0" presId="urn:microsoft.com/office/officeart/2005/8/layout/vList6"/>
    <dgm:cxn modelId="{B729013D-196B-48D4-A488-E531C6C56B40}" type="presParOf" srcId="{7E8B39DB-C3F7-4AAA-8311-19B665ED9598}" destId="{C37CCC37-52F4-47C2-A267-FE6FA72B5C1B}" srcOrd="0" destOrd="0" presId="urn:microsoft.com/office/officeart/2005/8/layout/vList6"/>
    <dgm:cxn modelId="{31E8594A-54E0-49EC-8C42-46DB30981F12}" type="presParOf" srcId="{7E8B39DB-C3F7-4AAA-8311-19B665ED9598}" destId="{58D8D8C4-0444-4AE0-9915-E7C2E9AA6A99}" srcOrd="1" destOrd="0" presId="urn:microsoft.com/office/officeart/2005/8/layout/vList6"/>
    <dgm:cxn modelId="{C9D812BE-76E5-4F3B-8F30-DF024836E002}" type="presParOf" srcId="{CF024F55-6AA7-4B98-B735-CD65FF593F51}" destId="{237B914C-6925-49CC-BFF7-07455224D16A}" srcOrd="3" destOrd="0" presId="urn:microsoft.com/office/officeart/2005/8/layout/vList6"/>
    <dgm:cxn modelId="{A1569501-716E-4543-8AE7-0D7E2E77EAD0}" type="presParOf" srcId="{CF024F55-6AA7-4B98-B735-CD65FF593F51}" destId="{B2B0BCC1-F4FB-4AEB-9C5D-E52F3D001600}" srcOrd="4" destOrd="0" presId="urn:microsoft.com/office/officeart/2005/8/layout/vList6"/>
    <dgm:cxn modelId="{0D4A444F-9BFF-4702-BDE0-CAE0B3992973}" type="presParOf" srcId="{B2B0BCC1-F4FB-4AEB-9C5D-E52F3D001600}" destId="{D6B30D61-1C4A-478D-8FC1-DEF53FFD7707}" srcOrd="0" destOrd="0" presId="urn:microsoft.com/office/officeart/2005/8/layout/vList6"/>
    <dgm:cxn modelId="{2B987845-3EA5-4534-BC42-04788DA0A3BE}" type="presParOf" srcId="{B2B0BCC1-F4FB-4AEB-9C5D-E52F3D001600}" destId="{92D945DF-21DD-4C29-A0E1-AF934EC150AB}" srcOrd="1" destOrd="0" presId="urn:microsoft.com/office/officeart/2005/8/layout/vList6"/>
    <dgm:cxn modelId="{9A0CFD92-D09A-46F0-BCFF-FE8115A0EE11}" type="presParOf" srcId="{CF024F55-6AA7-4B98-B735-CD65FF593F51}" destId="{44E52CD3-4861-472B-B4F3-084377953C1D}" srcOrd="5" destOrd="0" presId="urn:microsoft.com/office/officeart/2005/8/layout/vList6"/>
    <dgm:cxn modelId="{FD5438E4-69B9-44F5-9374-E9FA2665A575}" type="presParOf" srcId="{CF024F55-6AA7-4B98-B735-CD65FF593F51}" destId="{16F1D80F-35EE-4F73-AA4F-410F88572F88}" srcOrd="6" destOrd="0" presId="urn:microsoft.com/office/officeart/2005/8/layout/vList6"/>
    <dgm:cxn modelId="{16AF01AA-79BB-43CD-857D-D720084EB9D6}" type="presParOf" srcId="{16F1D80F-35EE-4F73-AA4F-410F88572F88}" destId="{DD71DB21-345F-440F-B0A6-3071829961BD}" srcOrd="0" destOrd="0" presId="urn:microsoft.com/office/officeart/2005/8/layout/vList6"/>
    <dgm:cxn modelId="{3904B00F-D965-4134-AA32-614F42C22A31}" type="presParOf" srcId="{16F1D80F-35EE-4F73-AA4F-410F88572F88}" destId="{4DB24227-DF93-4609-A45B-9304D18AF3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3DB44-3DE6-4319-8BA0-1CB34CA61934}">
      <dsp:nvSpPr>
        <dsp:cNvPr id="0" name=""/>
        <dsp:cNvSpPr/>
      </dsp:nvSpPr>
      <dsp:spPr>
        <a:xfrm>
          <a:off x="0" y="1085"/>
          <a:ext cx="1969565" cy="93477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Arial" panose="020B0604020202020204" pitchFamily="34" charset="0"/>
              <a:cs typeface="Arial" panose="020B0604020202020204" pitchFamily="34" charset="0"/>
            </a:rPr>
            <a:t>POLSKA</a:t>
          </a:r>
        </a:p>
      </dsp:txBody>
      <dsp:txXfrm>
        <a:off x="288436" y="137979"/>
        <a:ext cx="1392693" cy="6609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F6E1D-DDD9-450F-9863-2462005E5B19}">
      <dsp:nvSpPr>
        <dsp:cNvPr id="0" name=""/>
        <dsp:cNvSpPr/>
      </dsp:nvSpPr>
      <dsp:spPr>
        <a:xfrm>
          <a:off x="2199492" y="299286"/>
          <a:ext cx="2177266" cy="6657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30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164.305,62 zł</a:t>
          </a:r>
        </a:p>
      </dsp:txBody>
      <dsp:txXfrm>
        <a:off x="2199492" y="382500"/>
        <a:ext cx="1927623" cy="499287"/>
      </dsp:txXfrm>
    </dsp:sp>
    <dsp:sp modelId="{46CE5FF4-A026-4B57-8FE7-836A7713AF64}">
      <dsp:nvSpPr>
        <dsp:cNvPr id="0" name=""/>
        <dsp:cNvSpPr/>
      </dsp:nvSpPr>
      <dsp:spPr>
        <a:xfrm>
          <a:off x="0" y="54327"/>
          <a:ext cx="2199010" cy="100589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SZKOLENIA ZAWODOWE INDYWIDUALNE I GRUPOWE</a:t>
          </a:r>
        </a:p>
      </dsp:txBody>
      <dsp:txXfrm>
        <a:off x="49104" y="103431"/>
        <a:ext cx="2100802" cy="907689"/>
      </dsp:txXfrm>
    </dsp:sp>
    <dsp:sp modelId="{AAC4CB09-B021-4ACC-9C6C-D63228D7731C}">
      <dsp:nvSpPr>
        <dsp:cNvPr id="0" name=""/>
        <dsp:cNvSpPr/>
      </dsp:nvSpPr>
      <dsp:spPr>
        <a:xfrm>
          <a:off x="2199251" y="1079040"/>
          <a:ext cx="2177266" cy="701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42 osoby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1.180.181,24 </a:t>
          </a: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zł</a:t>
          </a:r>
        </a:p>
      </dsp:txBody>
      <dsp:txXfrm>
        <a:off x="2199251" y="1166732"/>
        <a:ext cx="1914190" cy="526151"/>
      </dsp:txXfrm>
    </dsp:sp>
    <dsp:sp modelId="{61607E17-BD9C-4359-826B-99F7C57E77B5}">
      <dsp:nvSpPr>
        <dsp:cNvPr id="0" name=""/>
        <dsp:cNvSpPr/>
      </dsp:nvSpPr>
      <dsp:spPr>
        <a:xfrm>
          <a:off x="241" y="1079040"/>
          <a:ext cx="2199010" cy="701535"/>
        </a:xfrm>
        <a:prstGeom prst="roundRect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DOTACJE DLA BEZROBOTNYCH</a:t>
          </a:r>
        </a:p>
      </dsp:txBody>
      <dsp:txXfrm>
        <a:off x="34487" y="1113286"/>
        <a:ext cx="2130518" cy="633043"/>
      </dsp:txXfrm>
    </dsp:sp>
    <dsp:sp modelId="{EF49B813-3059-4C97-8493-99C61A9F9EA6}">
      <dsp:nvSpPr>
        <dsp:cNvPr id="0" name=""/>
        <dsp:cNvSpPr/>
      </dsp:nvSpPr>
      <dsp:spPr>
        <a:xfrm>
          <a:off x="2199251" y="1850729"/>
          <a:ext cx="2177266" cy="701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29 stanowisk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583.393,12 zł</a:t>
          </a:r>
        </a:p>
      </dsp:txBody>
      <dsp:txXfrm>
        <a:off x="2199251" y="1938421"/>
        <a:ext cx="1914190" cy="526151"/>
      </dsp:txXfrm>
    </dsp:sp>
    <dsp:sp modelId="{F9322799-A3C0-4413-89C1-008F1B33DACC}">
      <dsp:nvSpPr>
        <dsp:cNvPr id="0" name=""/>
        <dsp:cNvSpPr/>
      </dsp:nvSpPr>
      <dsp:spPr>
        <a:xfrm>
          <a:off x="241" y="1850729"/>
          <a:ext cx="2199010" cy="701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REFUNDACJE WYPOSAŻENIA STANOWISKA PRACY</a:t>
          </a:r>
        </a:p>
      </dsp:txBody>
      <dsp:txXfrm>
        <a:off x="34487" y="1884975"/>
        <a:ext cx="2130518" cy="633043"/>
      </dsp:txXfrm>
    </dsp:sp>
    <dsp:sp modelId="{55C290A3-17EF-42FD-8A4E-E8F376926720}">
      <dsp:nvSpPr>
        <dsp:cNvPr id="0" name=""/>
        <dsp:cNvSpPr/>
      </dsp:nvSpPr>
      <dsp:spPr>
        <a:xfrm>
          <a:off x="2199251" y="2622419"/>
          <a:ext cx="2177266" cy="701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127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1.541.486,43 zł</a:t>
          </a:r>
        </a:p>
      </dsp:txBody>
      <dsp:txXfrm>
        <a:off x="2199251" y="2710111"/>
        <a:ext cx="1914190" cy="526151"/>
      </dsp:txXfrm>
    </dsp:sp>
    <dsp:sp modelId="{622350A1-11B1-4910-8951-23752218E54C}">
      <dsp:nvSpPr>
        <dsp:cNvPr id="0" name=""/>
        <dsp:cNvSpPr/>
      </dsp:nvSpPr>
      <dsp:spPr>
        <a:xfrm>
          <a:off x="241" y="2622419"/>
          <a:ext cx="2199010" cy="7015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STAŻE</a:t>
          </a:r>
        </a:p>
      </dsp:txBody>
      <dsp:txXfrm>
        <a:off x="34487" y="2656665"/>
        <a:ext cx="2130518" cy="633043"/>
      </dsp:txXfrm>
    </dsp:sp>
    <dsp:sp modelId="{3881D9D1-C6E5-43FF-AB5C-100AB1954A40}">
      <dsp:nvSpPr>
        <dsp:cNvPr id="0" name=""/>
        <dsp:cNvSpPr/>
      </dsp:nvSpPr>
      <dsp:spPr>
        <a:xfrm>
          <a:off x="2141226" y="3394108"/>
          <a:ext cx="2233685" cy="701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42.670,00 </a:t>
          </a:r>
          <a:r>
            <a:rPr lang="pl-PL" sz="1400" kern="1200" dirty="0">
              <a:solidFill>
                <a:schemeClr val="tx1"/>
              </a:solidFill>
            </a:rPr>
            <a:t>zł</a:t>
          </a:r>
        </a:p>
      </dsp:txBody>
      <dsp:txXfrm>
        <a:off x="2141226" y="3481800"/>
        <a:ext cx="1970609" cy="526151"/>
      </dsp:txXfrm>
    </dsp:sp>
    <dsp:sp modelId="{F8769857-98CC-4D7F-83FA-483AD01212A9}">
      <dsp:nvSpPr>
        <dsp:cNvPr id="0" name=""/>
        <dsp:cNvSpPr/>
      </dsp:nvSpPr>
      <dsp:spPr>
        <a:xfrm>
          <a:off x="1846" y="3394108"/>
          <a:ext cx="2139379" cy="701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STUDIA PODYPLOMOWE</a:t>
          </a:r>
        </a:p>
      </dsp:txBody>
      <dsp:txXfrm>
        <a:off x="36092" y="3428354"/>
        <a:ext cx="2070887" cy="633043"/>
      </dsp:txXfrm>
    </dsp:sp>
    <dsp:sp modelId="{CC6B4E00-9DA5-4DBF-B040-9E80D101A5EC}">
      <dsp:nvSpPr>
        <dsp:cNvPr id="0" name=""/>
        <dsp:cNvSpPr/>
      </dsp:nvSpPr>
      <dsp:spPr>
        <a:xfrm>
          <a:off x="2125446" y="4166808"/>
          <a:ext cx="2251312" cy="701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osób</a:t>
          </a:r>
          <a:endParaRPr lang="pl-PL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25.645,88 zł</a:t>
          </a:r>
        </a:p>
      </dsp:txBody>
      <dsp:txXfrm>
        <a:off x="2125446" y="4254500"/>
        <a:ext cx="1988236" cy="526151"/>
      </dsp:txXfrm>
    </dsp:sp>
    <dsp:sp modelId="{3D804D91-630F-40EF-AE70-320E659B6449}">
      <dsp:nvSpPr>
        <dsp:cNvPr id="0" name=""/>
        <dsp:cNvSpPr/>
      </dsp:nvSpPr>
      <dsp:spPr>
        <a:xfrm>
          <a:off x="10981" y="4157801"/>
          <a:ext cx="2122989" cy="701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DOFINANSOWANIE KOSZTÓW ZATRUDNIENIA W DPS</a:t>
          </a:r>
        </a:p>
      </dsp:txBody>
      <dsp:txXfrm>
        <a:off x="45227" y="4192047"/>
        <a:ext cx="2054497" cy="6330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42B4A-35F6-4BDC-BFB5-44A35C5343B4}">
      <dsp:nvSpPr>
        <dsp:cNvPr id="0" name=""/>
        <dsp:cNvSpPr/>
      </dsp:nvSpPr>
      <dsp:spPr>
        <a:xfrm>
          <a:off x="2143140" y="1406"/>
          <a:ext cx="2142302" cy="1115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315.945,21 z</a:t>
          </a: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ł</a:t>
          </a:r>
        </a:p>
      </dsp:txBody>
      <dsp:txXfrm>
        <a:off x="2143140" y="140905"/>
        <a:ext cx="1723804" cy="836997"/>
      </dsp:txXfrm>
    </dsp:sp>
    <dsp:sp modelId="{8EA32A3C-88D2-46F3-896B-D0C997F1D0A2}">
      <dsp:nvSpPr>
        <dsp:cNvPr id="0" name=""/>
        <dsp:cNvSpPr/>
      </dsp:nvSpPr>
      <dsp:spPr>
        <a:xfrm>
          <a:off x="837" y="1406"/>
          <a:ext cx="2142302" cy="1115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PRACE INTERWENCYJNE</a:t>
          </a:r>
        </a:p>
      </dsp:txBody>
      <dsp:txXfrm>
        <a:off x="55315" y="55884"/>
        <a:ext cx="2033346" cy="1007039"/>
      </dsp:txXfrm>
    </dsp:sp>
    <dsp:sp modelId="{60BAFD46-D2B3-4397-A011-7CA56984D785}">
      <dsp:nvSpPr>
        <dsp:cNvPr id="0" name=""/>
        <dsp:cNvSpPr/>
      </dsp:nvSpPr>
      <dsp:spPr>
        <a:xfrm>
          <a:off x="2143140" y="1229001"/>
          <a:ext cx="2142302" cy="1115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243.662,04 </a:t>
          </a: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zł</a:t>
          </a:r>
        </a:p>
      </dsp:txBody>
      <dsp:txXfrm>
        <a:off x="2143140" y="1368500"/>
        <a:ext cx="1723804" cy="836997"/>
      </dsp:txXfrm>
    </dsp:sp>
    <dsp:sp modelId="{8CEC6081-B70C-4454-A66C-7ED5A442A3CB}">
      <dsp:nvSpPr>
        <dsp:cNvPr id="0" name=""/>
        <dsp:cNvSpPr/>
      </dsp:nvSpPr>
      <dsp:spPr>
        <a:xfrm>
          <a:off x="837" y="1229001"/>
          <a:ext cx="2142302" cy="111599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ROBOTY PUBLICZNE</a:t>
          </a:r>
        </a:p>
      </dsp:txBody>
      <dsp:txXfrm>
        <a:off x="55315" y="1283479"/>
        <a:ext cx="2033346" cy="1007039"/>
      </dsp:txXfrm>
    </dsp:sp>
    <dsp:sp modelId="{56DCC4E1-DDD7-49B7-B738-AD34FF420492}">
      <dsp:nvSpPr>
        <dsp:cNvPr id="0" name=""/>
        <dsp:cNvSpPr/>
      </dsp:nvSpPr>
      <dsp:spPr>
        <a:xfrm>
          <a:off x="2143140" y="2456596"/>
          <a:ext cx="2142302" cy="1115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52 osoby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15.780,80 zł</a:t>
          </a:r>
        </a:p>
      </dsp:txBody>
      <dsp:txXfrm>
        <a:off x="2143140" y="2596095"/>
        <a:ext cx="1723804" cy="836997"/>
      </dsp:txXfrm>
    </dsp:sp>
    <dsp:sp modelId="{A6B9969D-57D8-45B3-A307-C5CC9BF9EB89}">
      <dsp:nvSpPr>
        <dsp:cNvPr id="0" name=""/>
        <dsp:cNvSpPr/>
      </dsp:nvSpPr>
      <dsp:spPr>
        <a:xfrm>
          <a:off x="837" y="2456596"/>
          <a:ext cx="2142302" cy="11159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PRACE SPOŁECZNIE UŻYTECZNE</a:t>
          </a:r>
        </a:p>
      </dsp:txBody>
      <dsp:txXfrm>
        <a:off x="55315" y="2511074"/>
        <a:ext cx="2033346" cy="1007039"/>
      </dsp:txXfrm>
    </dsp:sp>
    <dsp:sp modelId="{DCC53089-4F2E-4B1F-8C44-BA16BF54394C}">
      <dsp:nvSpPr>
        <dsp:cNvPr id="0" name=""/>
        <dsp:cNvSpPr/>
      </dsp:nvSpPr>
      <dsp:spPr>
        <a:xfrm>
          <a:off x="2143140" y="3684191"/>
          <a:ext cx="2142302" cy="1115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89.000,00 </a:t>
          </a: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zł</a:t>
          </a:r>
        </a:p>
      </dsp:txBody>
      <dsp:txXfrm>
        <a:off x="2143140" y="3823690"/>
        <a:ext cx="1723804" cy="836997"/>
      </dsp:txXfrm>
    </dsp:sp>
    <dsp:sp modelId="{CB8BE2AD-98EF-49E6-9FC8-F8B27D76B1FA}">
      <dsp:nvSpPr>
        <dsp:cNvPr id="0" name=""/>
        <dsp:cNvSpPr/>
      </dsp:nvSpPr>
      <dsp:spPr>
        <a:xfrm>
          <a:off x="837" y="3684191"/>
          <a:ext cx="2142302" cy="111599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BON NA ZASIEDLENIE +</a:t>
          </a:r>
        </a:p>
      </dsp:txBody>
      <dsp:txXfrm>
        <a:off x="55315" y="3738669"/>
        <a:ext cx="2033346" cy="10070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42B4A-35F6-4BDC-BFB5-44A35C5343B4}">
      <dsp:nvSpPr>
        <dsp:cNvPr id="0" name=""/>
        <dsp:cNvSpPr/>
      </dsp:nvSpPr>
      <dsp:spPr>
        <a:xfrm>
          <a:off x="4212467" y="0"/>
          <a:ext cx="4210822" cy="1294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18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196.594,40 zł</a:t>
          </a:r>
        </a:p>
      </dsp:txBody>
      <dsp:txXfrm>
        <a:off x="4212467" y="161792"/>
        <a:ext cx="3725445" cy="970755"/>
      </dsp:txXfrm>
    </dsp:sp>
    <dsp:sp modelId="{8EA32A3C-88D2-46F3-896B-D0C997F1D0A2}">
      <dsp:nvSpPr>
        <dsp:cNvPr id="0" name=""/>
        <dsp:cNvSpPr/>
      </dsp:nvSpPr>
      <dsp:spPr>
        <a:xfrm>
          <a:off x="3" y="0"/>
          <a:ext cx="4210822" cy="1294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STAŻE</a:t>
          </a:r>
        </a:p>
      </dsp:txBody>
      <dsp:txXfrm>
        <a:off x="63187" y="63184"/>
        <a:ext cx="4084454" cy="1167971"/>
      </dsp:txXfrm>
    </dsp:sp>
    <dsp:sp modelId="{60BAFD46-D2B3-4397-A011-7CA56984D785}">
      <dsp:nvSpPr>
        <dsp:cNvPr id="0" name=""/>
        <dsp:cNvSpPr/>
      </dsp:nvSpPr>
      <dsp:spPr>
        <a:xfrm>
          <a:off x="4212467" y="1423773"/>
          <a:ext cx="4210822" cy="1294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64.371,84 zł</a:t>
          </a:r>
        </a:p>
      </dsp:txBody>
      <dsp:txXfrm>
        <a:off x="4212467" y="1585565"/>
        <a:ext cx="3725445" cy="970755"/>
      </dsp:txXfrm>
    </dsp:sp>
    <dsp:sp modelId="{8CEC6081-B70C-4454-A66C-7ED5A442A3CB}">
      <dsp:nvSpPr>
        <dsp:cNvPr id="0" name=""/>
        <dsp:cNvSpPr/>
      </dsp:nvSpPr>
      <dsp:spPr>
        <a:xfrm>
          <a:off x="1645" y="1423773"/>
          <a:ext cx="4210822" cy="129433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PRACE INTERWENCYJNE</a:t>
          </a:r>
        </a:p>
      </dsp:txBody>
      <dsp:txXfrm>
        <a:off x="64829" y="1486957"/>
        <a:ext cx="4084454" cy="1167971"/>
      </dsp:txXfrm>
    </dsp:sp>
    <dsp:sp modelId="{56DCC4E1-DDD7-49B7-B738-AD34FF420492}">
      <dsp:nvSpPr>
        <dsp:cNvPr id="0" name=""/>
        <dsp:cNvSpPr/>
      </dsp:nvSpPr>
      <dsp:spPr>
        <a:xfrm>
          <a:off x="4212467" y="2847547"/>
          <a:ext cx="4210822" cy="1294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osoby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3.393,18 zł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12467" y="3009339"/>
        <a:ext cx="3725445" cy="970755"/>
      </dsp:txXfrm>
    </dsp:sp>
    <dsp:sp modelId="{A6B9969D-57D8-45B3-A307-C5CC9BF9EB89}">
      <dsp:nvSpPr>
        <dsp:cNvPr id="0" name=""/>
        <dsp:cNvSpPr/>
      </dsp:nvSpPr>
      <dsp:spPr>
        <a:xfrm>
          <a:off x="1645" y="2847547"/>
          <a:ext cx="4210822" cy="12943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SZKOLENIA</a:t>
          </a:r>
        </a:p>
      </dsp:txBody>
      <dsp:txXfrm>
        <a:off x="64829" y="2910731"/>
        <a:ext cx="4084454" cy="11679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F6E1D-DDD9-450F-9863-2462005E5B19}">
      <dsp:nvSpPr>
        <dsp:cNvPr id="0" name=""/>
        <dsp:cNvSpPr/>
      </dsp:nvSpPr>
      <dsp:spPr>
        <a:xfrm>
          <a:off x="3220627" y="244951"/>
          <a:ext cx="3188083" cy="605941"/>
        </a:xfrm>
        <a:prstGeom prst="rightArrow">
          <a:avLst>
            <a:gd name="adj1" fmla="val 75000"/>
            <a:gd name="adj2" fmla="val 50000"/>
          </a:avLst>
        </a:prstGeom>
        <a:solidFill>
          <a:srgbClr val="FAE2E5">
            <a:alpha val="89804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115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1.608.451,70 zł</a:t>
          </a:r>
        </a:p>
      </dsp:txBody>
      <dsp:txXfrm>
        <a:off x="3220627" y="320694"/>
        <a:ext cx="2960855" cy="454455"/>
      </dsp:txXfrm>
    </dsp:sp>
    <dsp:sp modelId="{46CE5FF4-A026-4B57-8FE7-836A7713AF64}">
      <dsp:nvSpPr>
        <dsp:cNvPr id="0" name=""/>
        <dsp:cNvSpPr/>
      </dsp:nvSpPr>
      <dsp:spPr>
        <a:xfrm>
          <a:off x="0" y="55083"/>
          <a:ext cx="3219921" cy="915578"/>
        </a:xfrm>
        <a:prstGeom prst="roundRect">
          <a:avLst/>
        </a:prstGeom>
        <a:solidFill>
          <a:srgbClr val="FAE2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STAŻE</a:t>
          </a:r>
        </a:p>
      </dsp:txBody>
      <dsp:txXfrm>
        <a:off x="44695" y="99778"/>
        <a:ext cx="3130531" cy="826188"/>
      </dsp:txXfrm>
    </dsp:sp>
    <dsp:sp modelId="{AAC4CB09-B021-4ACC-9C6C-D63228D7731C}">
      <dsp:nvSpPr>
        <dsp:cNvPr id="0" name=""/>
        <dsp:cNvSpPr/>
      </dsp:nvSpPr>
      <dsp:spPr>
        <a:xfrm>
          <a:off x="3220627" y="1029216"/>
          <a:ext cx="3188083" cy="638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1.712.885,99 zł</a:t>
          </a:r>
        </a:p>
      </dsp:txBody>
      <dsp:txXfrm>
        <a:off x="3220627" y="1109034"/>
        <a:ext cx="2948629" cy="478909"/>
      </dsp:txXfrm>
    </dsp:sp>
    <dsp:sp modelId="{61607E17-BD9C-4359-826B-99F7C57E77B5}">
      <dsp:nvSpPr>
        <dsp:cNvPr id="0" name=""/>
        <dsp:cNvSpPr/>
      </dsp:nvSpPr>
      <dsp:spPr>
        <a:xfrm>
          <a:off x="352" y="979722"/>
          <a:ext cx="3219921" cy="63854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DOTACJE DLA BEZROBOTNYCH</a:t>
          </a:r>
        </a:p>
      </dsp:txBody>
      <dsp:txXfrm>
        <a:off x="31523" y="1010893"/>
        <a:ext cx="3157579" cy="576203"/>
      </dsp:txXfrm>
    </dsp:sp>
    <dsp:sp modelId="{EF49B813-3059-4C97-8493-99C61A9F9EA6}">
      <dsp:nvSpPr>
        <dsp:cNvPr id="0" name=""/>
        <dsp:cNvSpPr/>
      </dsp:nvSpPr>
      <dsp:spPr>
        <a:xfrm>
          <a:off x="2" y="3087212"/>
          <a:ext cx="3188083" cy="638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51 stanowisk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1.519.950,13 zł</a:t>
          </a:r>
        </a:p>
      </dsp:txBody>
      <dsp:txXfrm>
        <a:off x="2" y="3167030"/>
        <a:ext cx="2948629" cy="478909"/>
      </dsp:txXfrm>
    </dsp:sp>
    <dsp:sp modelId="{F9322799-A3C0-4413-89C1-008F1B33DACC}">
      <dsp:nvSpPr>
        <dsp:cNvPr id="0" name=""/>
        <dsp:cNvSpPr/>
      </dsp:nvSpPr>
      <dsp:spPr>
        <a:xfrm>
          <a:off x="2" y="1671931"/>
          <a:ext cx="3219921" cy="6385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REFUNDACJE WYPOSAŻENIA STANOWISKA PRACY</a:t>
          </a:r>
        </a:p>
      </dsp:txBody>
      <dsp:txXfrm>
        <a:off x="31173" y="1703102"/>
        <a:ext cx="3157579" cy="576203"/>
      </dsp:txXfrm>
    </dsp:sp>
    <dsp:sp modelId="{55C290A3-17EF-42FD-8A4E-E8F376926720}">
      <dsp:nvSpPr>
        <dsp:cNvPr id="0" name=""/>
        <dsp:cNvSpPr/>
      </dsp:nvSpPr>
      <dsp:spPr>
        <a:xfrm>
          <a:off x="3220627" y="2370915"/>
          <a:ext cx="3188083" cy="638545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 osób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130.713,24 zł</a:t>
          </a:r>
        </a:p>
      </dsp:txBody>
      <dsp:txXfrm>
        <a:off x="3220627" y="2450733"/>
        <a:ext cx="2948629" cy="478909"/>
      </dsp:txXfrm>
    </dsp:sp>
    <dsp:sp modelId="{622350A1-11B1-4910-8951-23752218E54C}">
      <dsp:nvSpPr>
        <dsp:cNvPr id="0" name=""/>
        <dsp:cNvSpPr/>
      </dsp:nvSpPr>
      <dsp:spPr>
        <a:xfrm>
          <a:off x="352" y="2384522"/>
          <a:ext cx="3219921" cy="63854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SZKOLENIA</a:t>
          </a:r>
        </a:p>
      </dsp:txBody>
      <dsp:txXfrm>
        <a:off x="31523" y="2415693"/>
        <a:ext cx="3157579" cy="576203"/>
      </dsp:txXfrm>
    </dsp:sp>
    <dsp:sp modelId="{3881D9D1-C6E5-43FF-AB5C-100AB1954A40}">
      <dsp:nvSpPr>
        <dsp:cNvPr id="0" name=""/>
        <dsp:cNvSpPr/>
      </dsp:nvSpPr>
      <dsp:spPr>
        <a:xfrm>
          <a:off x="3240612" y="3087212"/>
          <a:ext cx="3168098" cy="6385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osoby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18.000,00 zł</a:t>
          </a:r>
        </a:p>
      </dsp:txBody>
      <dsp:txXfrm>
        <a:off x="3240612" y="3167030"/>
        <a:ext cx="2928644" cy="478909"/>
      </dsp:txXfrm>
    </dsp:sp>
    <dsp:sp modelId="{F8769857-98CC-4D7F-83FA-483AD01212A9}">
      <dsp:nvSpPr>
        <dsp:cNvPr id="0" name=""/>
        <dsp:cNvSpPr/>
      </dsp:nvSpPr>
      <dsp:spPr>
        <a:xfrm>
          <a:off x="1852" y="3086922"/>
          <a:ext cx="3236907" cy="6385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BON NA ZASIEDLENIE</a:t>
          </a:r>
        </a:p>
      </dsp:txBody>
      <dsp:txXfrm>
        <a:off x="33023" y="3118093"/>
        <a:ext cx="3174565" cy="576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67081" y="269196"/>
          <a:ext cx="1780544" cy="1246380"/>
        </a:xfrm>
        <a:prstGeom prst="chevron">
          <a:avLst/>
        </a:prstGeom>
        <a:solidFill>
          <a:schemeClr val="accent6">
            <a:lumMod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dsp:txBody>
      <dsp:txXfrm rot="-5400000">
        <a:off x="1" y="625304"/>
        <a:ext cx="1246380" cy="534164"/>
      </dsp:txXfrm>
    </dsp:sp>
    <dsp:sp modelId="{7760BA94-2DFD-4655-ACF8-2A768D9F930D}">
      <dsp:nvSpPr>
        <dsp:cNvPr id="0" name=""/>
        <dsp:cNvSpPr/>
      </dsp:nvSpPr>
      <dsp:spPr>
        <a:xfrm rot="5400000">
          <a:off x="2029048" y="-780553"/>
          <a:ext cx="1157353" cy="2722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783,5 tyś.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5% stopa bezrobocia</a:t>
          </a:r>
        </a:p>
      </dsp:txBody>
      <dsp:txXfrm rot="-5400000">
        <a:off x="1246381" y="58611"/>
        <a:ext cx="2666192" cy="1044359"/>
      </dsp:txXfrm>
    </dsp:sp>
    <dsp:sp modelId="{B6A27030-03F6-45DC-A5B0-03F117A09560}">
      <dsp:nvSpPr>
        <dsp:cNvPr id="0" name=""/>
        <dsp:cNvSpPr/>
      </dsp:nvSpPr>
      <dsp:spPr>
        <a:xfrm rot="5400000">
          <a:off x="-267081" y="1793456"/>
          <a:ext cx="1780544" cy="1246380"/>
        </a:xfrm>
        <a:prstGeom prst="chevron">
          <a:avLst/>
        </a:prstGeom>
        <a:solidFill>
          <a:schemeClr val="accent5">
            <a:lumMod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sp:txBody>
      <dsp:txXfrm rot="-5400000">
        <a:off x="1" y="2149564"/>
        <a:ext cx="1246380" cy="534164"/>
      </dsp:txXfrm>
    </dsp:sp>
    <dsp:sp modelId="{65E38BBF-CA5C-4795-97E3-AA74934996AF}">
      <dsp:nvSpPr>
        <dsp:cNvPr id="0" name=""/>
        <dsp:cNvSpPr/>
      </dsp:nvSpPr>
      <dsp:spPr>
        <a:xfrm rot="5400000">
          <a:off x="2029048" y="743706"/>
          <a:ext cx="1157353" cy="2722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818,0 tys.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latin typeface="Arial" panose="020B0604020202020204" pitchFamily="34" charset="0"/>
              <a:cs typeface="Arial" panose="020B0604020202020204" pitchFamily="34" charset="0"/>
            </a:rPr>
            <a:t>5,2%</a:t>
          </a: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 stopa bezrobocia </a:t>
          </a:r>
        </a:p>
      </dsp:txBody>
      <dsp:txXfrm rot="-5400000">
        <a:off x="1246381" y="1582871"/>
        <a:ext cx="2666192" cy="1044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67566" y="282220"/>
          <a:ext cx="1783775" cy="1248642"/>
        </a:xfrm>
        <a:prstGeom prst="chevron">
          <a:avLst/>
        </a:prstGeom>
        <a:solidFill>
          <a:schemeClr val="accent6">
            <a:lumMod val="9000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dsp:txBody>
      <dsp:txXfrm rot="-5400000">
        <a:off x="1" y="638974"/>
        <a:ext cx="1248642" cy="535133"/>
      </dsp:txXfrm>
    </dsp:sp>
    <dsp:sp modelId="{7760BA94-2DFD-4655-ACF8-2A768D9F930D}">
      <dsp:nvSpPr>
        <dsp:cNvPr id="0" name=""/>
        <dsp:cNvSpPr/>
      </dsp:nvSpPr>
      <dsp:spPr>
        <a:xfrm rot="5400000">
          <a:off x="2169536" y="-853933"/>
          <a:ext cx="1185460" cy="297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38,9 tyś.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8,3% stopa bezrobocia</a:t>
          </a:r>
        </a:p>
      </dsp:txBody>
      <dsp:txXfrm rot="-5400000">
        <a:off x="1276062" y="97410"/>
        <a:ext cx="2914541" cy="1069722"/>
      </dsp:txXfrm>
    </dsp:sp>
    <dsp:sp modelId="{B6A27030-03F6-45DC-A5B0-03F117A09560}">
      <dsp:nvSpPr>
        <dsp:cNvPr id="0" name=""/>
        <dsp:cNvSpPr/>
      </dsp:nvSpPr>
      <dsp:spPr>
        <a:xfrm rot="5400000">
          <a:off x="-267566" y="1791172"/>
          <a:ext cx="1783775" cy="1248642"/>
        </a:xfrm>
        <a:prstGeom prst="chevron">
          <a:avLst/>
        </a:prstGeom>
        <a:solidFill>
          <a:schemeClr val="accent5">
            <a:lumMod val="9000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sp:txBody>
      <dsp:txXfrm rot="-5400000">
        <a:off x="1" y="2147926"/>
        <a:ext cx="1248642" cy="535133"/>
      </dsp:txXfrm>
    </dsp:sp>
    <dsp:sp modelId="{65E38BBF-CA5C-4795-97E3-AA74934996AF}">
      <dsp:nvSpPr>
        <dsp:cNvPr id="0" name=""/>
        <dsp:cNvSpPr/>
      </dsp:nvSpPr>
      <dsp:spPr>
        <a:xfrm rot="5400000">
          <a:off x="2168830" y="603419"/>
          <a:ext cx="1159454" cy="29998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37,7 tys.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>
              <a:latin typeface="Arial" panose="020B0604020202020204" pitchFamily="34" charset="0"/>
              <a:cs typeface="Arial" panose="020B0604020202020204" pitchFamily="34" charset="0"/>
            </a:rPr>
            <a:t>8,1% </a:t>
          </a: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stopa bezrobocia </a:t>
          </a:r>
        </a:p>
      </dsp:txBody>
      <dsp:txXfrm rot="-5400000">
        <a:off x="1248643" y="1580206"/>
        <a:ext cx="2943229" cy="1046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92330" y="295490"/>
          <a:ext cx="1948870" cy="1364209"/>
        </a:xfrm>
        <a:prstGeom prst="chevron">
          <a:avLst/>
        </a:prstGeom>
        <a:solidFill>
          <a:schemeClr val="accent6">
            <a:lumMod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</a:p>
      </dsp:txBody>
      <dsp:txXfrm rot="-5400000">
        <a:off x="1" y="685265"/>
        <a:ext cx="1364209" cy="584661"/>
      </dsp:txXfrm>
    </dsp:sp>
    <dsp:sp modelId="{7760BA94-2DFD-4655-ACF8-2A768D9F930D}">
      <dsp:nvSpPr>
        <dsp:cNvPr id="0" name=""/>
        <dsp:cNvSpPr/>
      </dsp:nvSpPr>
      <dsp:spPr>
        <a:xfrm rot="5400000">
          <a:off x="2156142" y="-649036"/>
          <a:ext cx="1266765" cy="2850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2.618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6,7% stopa bezrobocia  </a:t>
          </a:r>
        </a:p>
      </dsp:txBody>
      <dsp:txXfrm rot="-5400000">
        <a:off x="1364209" y="204735"/>
        <a:ext cx="2788794" cy="1143089"/>
      </dsp:txXfrm>
    </dsp:sp>
    <dsp:sp modelId="{B6A27030-03F6-45DC-A5B0-03F117A09560}">
      <dsp:nvSpPr>
        <dsp:cNvPr id="0" name=""/>
        <dsp:cNvSpPr/>
      </dsp:nvSpPr>
      <dsp:spPr>
        <a:xfrm rot="5400000">
          <a:off x="-292330" y="1955596"/>
          <a:ext cx="1948870" cy="1364209"/>
        </a:xfrm>
        <a:prstGeom prst="chevron">
          <a:avLst/>
        </a:prstGeom>
        <a:solidFill>
          <a:schemeClr val="accent5">
            <a:lumMod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sp:txBody>
      <dsp:txXfrm rot="-5400000">
        <a:off x="1" y="2345371"/>
        <a:ext cx="1364209" cy="584661"/>
      </dsp:txXfrm>
    </dsp:sp>
    <dsp:sp modelId="{65E38BBF-CA5C-4795-97E3-AA74934996AF}">
      <dsp:nvSpPr>
        <dsp:cNvPr id="0" name=""/>
        <dsp:cNvSpPr/>
      </dsp:nvSpPr>
      <dsp:spPr>
        <a:xfrm rot="5400000">
          <a:off x="2156142" y="991206"/>
          <a:ext cx="1266765" cy="2850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2.544 osoby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6,3% stopa bezrobocia </a:t>
          </a:r>
        </a:p>
      </dsp:txBody>
      <dsp:txXfrm rot="-5400000">
        <a:off x="1364209" y="1844977"/>
        <a:ext cx="2788794" cy="1143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82861" y="284804"/>
          <a:ext cx="1885741" cy="1320019"/>
        </a:xfrm>
        <a:prstGeom prst="chevron">
          <a:avLst/>
        </a:prstGeom>
        <a:solidFill>
          <a:schemeClr val="accent6">
            <a:lumMod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</a:p>
      </dsp:txBody>
      <dsp:txXfrm rot="-5400000">
        <a:off x="1" y="661953"/>
        <a:ext cx="1320019" cy="565722"/>
      </dsp:txXfrm>
    </dsp:sp>
    <dsp:sp modelId="{7760BA94-2DFD-4655-ACF8-2A768D9F930D}">
      <dsp:nvSpPr>
        <dsp:cNvPr id="0" name=""/>
        <dsp:cNvSpPr/>
      </dsp:nvSpPr>
      <dsp:spPr>
        <a:xfrm rot="5400000">
          <a:off x="2154564" y="-834545"/>
          <a:ext cx="1225732" cy="2894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2.361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13,1% stopa bezrobocia</a:t>
          </a:r>
        </a:p>
      </dsp:txBody>
      <dsp:txXfrm rot="-5400000">
        <a:off x="1320020" y="59834"/>
        <a:ext cx="2834987" cy="1106062"/>
      </dsp:txXfrm>
    </dsp:sp>
    <dsp:sp modelId="{B6A27030-03F6-45DC-A5B0-03F117A09560}">
      <dsp:nvSpPr>
        <dsp:cNvPr id="0" name=""/>
        <dsp:cNvSpPr/>
      </dsp:nvSpPr>
      <dsp:spPr>
        <a:xfrm rot="5400000">
          <a:off x="-282861" y="1880735"/>
          <a:ext cx="1885741" cy="1320019"/>
        </a:xfrm>
        <a:prstGeom prst="chevron">
          <a:avLst/>
        </a:prstGeom>
        <a:solidFill>
          <a:schemeClr val="accent5">
            <a:lumMod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sp:txBody>
      <dsp:txXfrm rot="-5400000">
        <a:off x="1" y="2257884"/>
        <a:ext cx="1320019" cy="565722"/>
      </dsp:txXfrm>
    </dsp:sp>
    <dsp:sp modelId="{65E38BBF-CA5C-4795-97E3-AA74934996AF}">
      <dsp:nvSpPr>
        <dsp:cNvPr id="0" name=""/>
        <dsp:cNvSpPr/>
      </dsp:nvSpPr>
      <dsp:spPr>
        <a:xfrm rot="5400000">
          <a:off x="2131840" y="778110"/>
          <a:ext cx="1225732" cy="2894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2.280 osób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11,8% stopa bezrobocia </a:t>
          </a:r>
        </a:p>
      </dsp:txBody>
      <dsp:txXfrm rot="-5400000">
        <a:off x="1297296" y="1672490"/>
        <a:ext cx="2834987" cy="1106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6D58-561F-4A5B-83A9-F0C166C959AF}">
      <dsp:nvSpPr>
        <dsp:cNvPr id="0" name=""/>
        <dsp:cNvSpPr/>
      </dsp:nvSpPr>
      <dsp:spPr>
        <a:xfrm>
          <a:off x="883691" y="936105"/>
          <a:ext cx="3652816" cy="216023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itchFamily="34" charset="0"/>
              <a:cs typeface="Arial" pitchFamily="34" charset="0"/>
            </a:rPr>
            <a:t>	</a:t>
          </a:r>
          <a:endParaRPr lang="pl-PL" sz="2000" b="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u="none" kern="1200" dirty="0"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Arial" pitchFamily="34" charset="0"/>
              <a:cs typeface="Arial" pitchFamily="34" charset="0"/>
            </a:rPr>
            <a:t>               </a:t>
          </a:r>
          <a:r>
            <a:rPr lang="pl-PL" sz="2000" b="0" kern="1200" dirty="0">
              <a:latin typeface="Arial" pitchFamily="34" charset="0"/>
              <a:cs typeface="Arial" pitchFamily="34" charset="0"/>
            </a:rPr>
            <a:t>NAPŁYW</a:t>
          </a:r>
          <a:endParaRPr lang="pl-PL" sz="2000" b="0" u="none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u="none" kern="1200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* 2.254</a:t>
          </a:r>
          <a:r>
            <a:rPr lang="pl-PL" sz="16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osoby zarejestrowano w I połowie 2023 r.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effectLst/>
              <a:latin typeface="Arial" pitchFamily="34" charset="0"/>
              <a:cs typeface="Arial" pitchFamily="34" charset="0"/>
            </a:rPr>
            <a:t>* 2.285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600" kern="1200" dirty="0">
              <a:latin typeface="Arial" pitchFamily="34" charset="0"/>
              <a:cs typeface="Arial" pitchFamily="34" charset="0"/>
            </a:rPr>
            <a:t>osób zarejestrowano w         I połowie 2022 r. – wystąpił  spadek w 2023 r. o 31 osób, tj. 1,3%)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latin typeface="Arial" pitchFamily="34" charset="0"/>
            <a:cs typeface="Arial" pitchFamily="34" charset="0"/>
          </a:endParaRPr>
        </a:p>
      </dsp:txBody>
      <dsp:txXfrm>
        <a:off x="1468142" y="936105"/>
        <a:ext cx="3068365" cy="2160233"/>
      </dsp:txXfrm>
    </dsp:sp>
    <dsp:sp modelId="{56B7850D-3252-4F10-9519-3F1433B7B39C}">
      <dsp:nvSpPr>
        <dsp:cNvPr id="0" name=""/>
        <dsp:cNvSpPr/>
      </dsp:nvSpPr>
      <dsp:spPr>
        <a:xfrm>
          <a:off x="288031" y="3240361"/>
          <a:ext cx="4121159" cy="171071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Arial" pitchFamily="34" charset="0"/>
              <a:cs typeface="Arial" pitchFamily="34" charset="0"/>
            </a:rPr>
            <a:t>ODPŁYW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u="none" kern="1200" dirty="0">
              <a:latin typeface="Arial" pitchFamily="34" charset="0"/>
              <a:cs typeface="Arial" pitchFamily="34" charset="0"/>
            </a:rPr>
            <a:t>* </a:t>
          </a:r>
          <a:r>
            <a:rPr lang="pl-PL" sz="1600" b="0" u="none" kern="1200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2.262 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osób wyrejestrowano w I połowie 2023 r.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effectLst/>
              <a:latin typeface="Arial" pitchFamily="34" charset="0"/>
              <a:cs typeface="Arial" pitchFamily="34" charset="0"/>
            </a:rPr>
            <a:t>* 2.364 </a:t>
          </a:r>
          <a:r>
            <a:rPr lang="pl-PL" sz="1600" kern="1200" dirty="0">
              <a:latin typeface="Arial" pitchFamily="34" charset="0"/>
              <a:cs typeface="Arial" pitchFamily="34" charset="0"/>
            </a:rPr>
            <a:t>osoby wyrejestrowano w            I połowie 2022 r. – nastąpił spadek o 102 osoby, tj. 4,3%)</a:t>
          </a:r>
        </a:p>
      </dsp:txBody>
      <dsp:txXfrm>
        <a:off x="947416" y="3240361"/>
        <a:ext cx="3461773" cy="1710711"/>
      </dsp:txXfrm>
    </dsp:sp>
    <dsp:sp modelId="{66A94887-0521-4860-9B92-E42EB162B964}">
      <dsp:nvSpPr>
        <dsp:cNvPr id="0" name=""/>
        <dsp:cNvSpPr/>
      </dsp:nvSpPr>
      <dsp:spPr>
        <a:xfrm>
          <a:off x="288040" y="0"/>
          <a:ext cx="1889037" cy="1402476"/>
        </a:xfrm>
        <a:prstGeom prst="ellipse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Elbląg</a:t>
          </a:r>
        </a:p>
      </dsp:txBody>
      <dsp:txXfrm>
        <a:off x="564683" y="205388"/>
        <a:ext cx="1335751" cy="991700"/>
      </dsp:txXfrm>
    </dsp:sp>
    <dsp:sp modelId="{3F057795-8B46-43F7-B3DB-EDCDCA759E3B}">
      <dsp:nvSpPr>
        <dsp:cNvPr id="0" name=""/>
        <dsp:cNvSpPr/>
      </dsp:nvSpPr>
      <dsp:spPr>
        <a:xfrm>
          <a:off x="4680524" y="1158509"/>
          <a:ext cx="4079571" cy="17353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itchFamily="34" charset="0"/>
              <a:cs typeface="Arial" pitchFamily="34" charset="0"/>
            </a:rPr>
            <a:t>	</a:t>
          </a:r>
          <a:r>
            <a:rPr lang="pl-PL" sz="2000" b="0" kern="1200" dirty="0">
              <a:latin typeface="Arial" pitchFamily="34" charset="0"/>
              <a:cs typeface="Arial" pitchFamily="34" charset="0"/>
            </a:rPr>
            <a:t>NAPŁYW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*</a:t>
          </a:r>
          <a:r>
            <a:rPr lang="pl-PL" sz="1600" u="none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600" b="0" u="none" kern="1200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1.522</a:t>
          </a:r>
          <a:r>
            <a:rPr lang="pl-PL" sz="1600" b="0" u="none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osoby zarejestrowano w I połowie 2023 r.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effectLst/>
              <a:latin typeface="Arial" pitchFamily="34" charset="0"/>
              <a:cs typeface="Arial" pitchFamily="34" charset="0"/>
            </a:rPr>
            <a:t>* 1.472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600" kern="1200" dirty="0">
              <a:latin typeface="Arial" pitchFamily="34" charset="0"/>
              <a:cs typeface="Arial" pitchFamily="34" charset="0"/>
            </a:rPr>
            <a:t>osoby zarejestrowano w             I połowie 2022 r. – nastąpił wzrost o 50 osób, tj. 3,3%)</a:t>
          </a:r>
        </a:p>
      </dsp:txBody>
      <dsp:txXfrm>
        <a:off x="5333255" y="1158509"/>
        <a:ext cx="3426840" cy="1735337"/>
      </dsp:txXfrm>
    </dsp:sp>
    <dsp:sp modelId="{E032AFD5-B502-45A5-A63D-21532B106CCC}">
      <dsp:nvSpPr>
        <dsp:cNvPr id="0" name=""/>
        <dsp:cNvSpPr/>
      </dsp:nvSpPr>
      <dsp:spPr>
        <a:xfrm>
          <a:off x="4665803" y="3050638"/>
          <a:ext cx="4016732" cy="171631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Arial" pitchFamily="34" charset="0"/>
              <a:cs typeface="Arial" pitchFamily="34" charset="0"/>
            </a:rPr>
            <a:t>ODPŁYW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* </a:t>
          </a:r>
          <a:r>
            <a:rPr lang="pl-PL" sz="1600" b="0" u="none" kern="1200" dirty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1.607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 osób wyrejestrowano w I połowie 2023 r.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effectLst/>
              <a:latin typeface="Arial" pitchFamily="34" charset="0"/>
              <a:cs typeface="Arial" pitchFamily="34" charset="0"/>
            </a:rPr>
            <a:t>* 1.848</a:t>
          </a:r>
          <a:r>
            <a:rPr lang="pl-PL" sz="1600" b="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600" kern="1200" dirty="0">
              <a:latin typeface="Arial" pitchFamily="34" charset="0"/>
              <a:cs typeface="Arial" pitchFamily="34" charset="0"/>
            </a:rPr>
            <a:t>osób wyrejestrowano w            I połowie 2022 r. – nastąpił spadek o 241 osób, tj. 1,6%)</a:t>
          </a:r>
        </a:p>
      </dsp:txBody>
      <dsp:txXfrm>
        <a:off x="5308480" y="3050638"/>
        <a:ext cx="3374055" cy="1716310"/>
      </dsp:txXfrm>
    </dsp:sp>
    <dsp:sp modelId="{24A8B082-E5A6-4C9E-A888-3F16CC02AB2E}">
      <dsp:nvSpPr>
        <dsp:cNvPr id="0" name=""/>
        <dsp:cNvSpPr/>
      </dsp:nvSpPr>
      <dsp:spPr>
        <a:xfrm>
          <a:off x="4536498" y="0"/>
          <a:ext cx="1827608" cy="1402476"/>
        </a:xfrm>
        <a:prstGeom prst="ellipse">
          <a:avLst/>
        </a:prstGeom>
        <a:solidFill>
          <a:schemeClr val="accent6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powiat elbląski</a:t>
          </a:r>
        </a:p>
      </dsp:txBody>
      <dsp:txXfrm>
        <a:off x="4804145" y="205388"/>
        <a:ext cx="1292314" cy="991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6A6DB-3D69-4694-93DE-C64C94DD148E}">
      <dsp:nvSpPr>
        <dsp:cNvPr id="0" name=""/>
        <dsp:cNvSpPr/>
      </dsp:nvSpPr>
      <dsp:spPr>
        <a:xfrm rot="5400000">
          <a:off x="4887475" y="-1850815"/>
          <a:ext cx="1487334" cy="5391959"/>
        </a:xfrm>
        <a:prstGeom prst="round2SameRect">
          <a:avLst/>
        </a:prstGeom>
        <a:noFill/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W I połowie 2023 r. wydano ogółem 1.440 </a:t>
          </a: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skierowania do pracy </a:t>
          </a:r>
          <a:r>
            <a:rPr lang="pl-PL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(w I połowie 2022 r. wydano 1.218 skierowania), z tego: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Elbląg – </a:t>
          </a:r>
          <a:r>
            <a:rPr lang="pl-PL" sz="1600" b="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1.160</a:t>
          </a:r>
          <a:r>
            <a:rPr lang="pl-PL" sz="1600" b="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(w I połowie 2022 r. –  911)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powiat elbląski – 280</a:t>
          </a:r>
          <a:r>
            <a:rPr lang="pl-PL" sz="1600" b="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l-PL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I połowie 2022 r. – 307)</a:t>
          </a:r>
        </a:p>
      </dsp:txBody>
      <dsp:txXfrm rot="-5400000">
        <a:off x="2935163" y="174103"/>
        <a:ext cx="5319353" cy="1342122"/>
      </dsp:txXfrm>
    </dsp:sp>
    <dsp:sp modelId="{243EAC01-5FAC-4E64-BC71-682A70BA0574}">
      <dsp:nvSpPr>
        <dsp:cNvPr id="0" name=""/>
        <dsp:cNvSpPr/>
      </dsp:nvSpPr>
      <dsp:spPr>
        <a:xfrm>
          <a:off x="67938" y="40074"/>
          <a:ext cx="3032976" cy="1407354"/>
        </a:xfrm>
        <a:prstGeom prst="roundRect">
          <a:avLst/>
        </a:prstGeom>
        <a:solidFill>
          <a:schemeClr val="accent6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SKIEROWANIA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 PRACY</a:t>
          </a:r>
        </a:p>
      </dsp:txBody>
      <dsp:txXfrm>
        <a:off x="136639" y="108775"/>
        <a:ext cx="2895574" cy="1269952"/>
      </dsp:txXfrm>
    </dsp:sp>
    <dsp:sp modelId="{13321533-07E4-4A99-AD70-60B8610C43E3}">
      <dsp:nvSpPr>
        <dsp:cNvPr id="0" name=""/>
        <dsp:cNvSpPr/>
      </dsp:nvSpPr>
      <dsp:spPr>
        <a:xfrm rot="5400000">
          <a:off x="4765719" y="-180413"/>
          <a:ext cx="1839488" cy="5391959"/>
        </a:xfrm>
        <a:prstGeom prst="round2SameRect">
          <a:avLst/>
        </a:prstGeom>
        <a:noFill/>
        <a:ln w="635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i="0" kern="1200" dirty="0">
              <a:latin typeface="Arial" panose="020B0604020202020204" pitchFamily="34" charset="0"/>
              <a:cs typeface="Arial" panose="020B0604020202020204" pitchFamily="34" charset="0"/>
            </a:rPr>
            <a:t>W omawianym okresie pracę podjęło </a:t>
          </a:r>
          <a:r>
            <a:rPr lang="pl-PL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1.996</a:t>
          </a:r>
          <a:r>
            <a:rPr lang="pl-PL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osób        (w I połowie 2022 r. – 1.857 osób), z tego: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Elbląg – 1.162 osoby (w I połowie 2022 r. 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pl-PL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1.126 osób)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powiat elbląski –  834 </a:t>
          </a:r>
          <a:r>
            <a:rPr lang="pl-PL" sz="1600" i="0" kern="1200" dirty="0">
              <a:latin typeface="Arial" panose="020B0604020202020204" pitchFamily="34" charset="0"/>
              <a:cs typeface="Arial" panose="020B0604020202020204" pitchFamily="34" charset="0"/>
            </a:rPr>
            <a:t>osoby (w I połowie 2022 r. 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pl-PL" sz="1600" i="0" kern="1200" dirty="0">
              <a:latin typeface="Arial" panose="020B0604020202020204" pitchFamily="34" charset="0"/>
              <a:cs typeface="Arial" panose="020B0604020202020204" pitchFamily="34" charset="0"/>
            </a:rPr>
            <a:t> 731 osób</a:t>
          </a:r>
          <a:r>
            <a:rPr lang="pl-PL" sz="1600" i="0" kern="1200" dirty="0">
              <a:latin typeface="+mj-lt"/>
              <a:cs typeface="Arial" panose="020B0604020202020204" pitchFamily="34" charset="0"/>
            </a:rPr>
            <a:t>)</a:t>
          </a:r>
        </a:p>
      </dsp:txBody>
      <dsp:txXfrm rot="-5400000">
        <a:off x="2989484" y="1685618"/>
        <a:ext cx="5302163" cy="1659896"/>
      </dsp:txXfrm>
    </dsp:sp>
    <dsp:sp modelId="{3AC60D7A-00AB-4AAA-BFE5-B834076AA919}">
      <dsp:nvSpPr>
        <dsp:cNvPr id="0" name=""/>
        <dsp:cNvSpPr/>
      </dsp:nvSpPr>
      <dsp:spPr>
        <a:xfrm>
          <a:off x="67938" y="1664946"/>
          <a:ext cx="3032976" cy="1579918"/>
        </a:xfrm>
        <a:prstGeom prst="roundRect">
          <a:avLst/>
        </a:prstGeom>
        <a:solidFill>
          <a:schemeClr val="accent6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PODJĘCIA PRACY</a:t>
          </a:r>
        </a:p>
      </dsp:txBody>
      <dsp:txXfrm>
        <a:off x="145063" y="1742071"/>
        <a:ext cx="2878726" cy="1425668"/>
      </dsp:txXfrm>
    </dsp:sp>
    <dsp:sp modelId="{AE9B6DF6-BF9A-4D6E-B8FA-5B668DB0D5F4}">
      <dsp:nvSpPr>
        <dsp:cNvPr id="0" name=""/>
        <dsp:cNvSpPr/>
      </dsp:nvSpPr>
      <dsp:spPr>
        <a:xfrm>
          <a:off x="67938" y="3387711"/>
          <a:ext cx="3032976" cy="1410477"/>
        </a:xfrm>
        <a:prstGeom prst="roundRect">
          <a:avLst/>
        </a:prstGeom>
        <a:solidFill>
          <a:schemeClr val="accent6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INDYWIDUALNE PLANY DZIAŁANIA</a:t>
          </a:r>
        </a:p>
      </dsp:txBody>
      <dsp:txXfrm>
        <a:off x="136792" y="3456565"/>
        <a:ext cx="2895268" cy="12727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5FD6-BCAE-498F-89CF-5A2D1164AB3D}">
      <dsp:nvSpPr>
        <dsp:cNvPr id="0" name=""/>
        <dsp:cNvSpPr/>
      </dsp:nvSpPr>
      <dsp:spPr>
        <a:xfrm>
          <a:off x="3421463" y="124978"/>
          <a:ext cx="5290313" cy="1099156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W I połowie 2023 r. zarejestrowano 575 oświadczeń dla </a:t>
          </a:r>
          <a:r>
            <a:rPr lang="pl-PL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obywateli: Gruzji, Białorusi, Ukrainy, Mołdawii oraz Armenii;                                                            W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 I połowie 2022 r. – 4.814, z czego 2.212 dot. obywateli Ukrainy.</a:t>
          </a:r>
        </a:p>
      </dsp:txBody>
      <dsp:txXfrm>
        <a:off x="3421463" y="262373"/>
        <a:ext cx="4878130" cy="824367"/>
      </dsp:txXfrm>
    </dsp:sp>
    <dsp:sp modelId="{8EDB3082-68BA-4963-A133-9C932E9C5967}">
      <dsp:nvSpPr>
        <dsp:cNvPr id="0" name=""/>
        <dsp:cNvSpPr/>
      </dsp:nvSpPr>
      <dsp:spPr>
        <a:xfrm>
          <a:off x="145207" y="0"/>
          <a:ext cx="3276255" cy="134425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OŚWIADCZENIA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 POWIERZENIU PRACY CUDZOZIEMCOWI</a:t>
          </a:r>
        </a:p>
      </dsp:txBody>
      <dsp:txXfrm>
        <a:off x="210828" y="65621"/>
        <a:ext cx="3145013" cy="1213015"/>
      </dsp:txXfrm>
    </dsp:sp>
    <dsp:sp modelId="{58D8D8C4-0444-4AE0-9915-E7C2E9AA6A99}">
      <dsp:nvSpPr>
        <dsp:cNvPr id="0" name=""/>
        <dsp:cNvSpPr/>
      </dsp:nvSpPr>
      <dsp:spPr>
        <a:xfrm>
          <a:off x="3412117" y="1458547"/>
          <a:ext cx="5314190" cy="11186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W omawianym pracę podjęło 207 cudzoziemców</a:t>
          </a: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W I połowie 2022 r. – 1.075.</a:t>
          </a:r>
          <a:endParaRPr lang="pl-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2117" y="1598375"/>
        <a:ext cx="4894708" cy="838965"/>
      </dsp:txXfrm>
    </dsp:sp>
    <dsp:sp modelId="{C37CCC37-52F4-47C2-A267-FE6FA72B5C1B}">
      <dsp:nvSpPr>
        <dsp:cNvPr id="0" name=""/>
        <dsp:cNvSpPr/>
      </dsp:nvSpPr>
      <dsp:spPr>
        <a:xfrm>
          <a:off x="130675" y="1483039"/>
          <a:ext cx="3281441" cy="10696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PODJĘCIA PRACY</a:t>
          </a:r>
        </a:p>
      </dsp:txBody>
      <dsp:txXfrm>
        <a:off x="182890" y="1535254"/>
        <a:ext cx="3177011" cy="965205"/>
      </dsp:txXfrm>
    </dsp:sp>
    <dsp:sp modelId="{92D945DF-21DD-4C29-A0E1-AF934EC150AB}">
      <dsp:nvSpPr>
        <dsp:cNvPr id="0" name=""/>
        <dsp:cNvSpPr/>
      </dsp:nvSpPr>
      <dsp:spPr>
        <a:xfrm>
          <a:off x="3412117" y="2689029"/>
          <a:ext cx="5314190" cy="11186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Wydano 7 zezwoleń </a:t>
          </a:r>
          <a:r>
            <a:rPr lang="pl-PL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l-PL" sz="1600" b="0" i="1" u="none" kern="1200" dirty="0">
              <a:latin typeface="Arial" panose="020B0604020202020204" pitchFamily="34" charset="0"/>
              <a:cs typeface="Arial" panose="020B0604020202020204" pitchFamily="34" charset="0"/>
            </a:rPr>
            <a:t>w trybie decyzji administracyjnych</a:t>
          </a:r>
          <a:r>
            <a:rPr lang="pl-PL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) na pracę sezonową;                  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W I połowie 2022 r. – 8.</a:t>
          </a:r>
        </a:p>
      </dsp:txBody>
      <dsp:txXfrm>
        <a:off x="3412117" y="2828857"/>
        <a:ext cx="4894708" cy="838965"/>
      </dsp:txXfrm>
    </dsp:sp>
    <dsp:sp modelId="{D6B30D61-1C4A-478D-8FC1-DEF53FFD7707}">
      <dsp:nvSpPr>
        <dsp:cNvPr id="0" name=""/>
        <dsp:cNvSpPr/>
      </dsp:nvSpPr>
      <dsp:spPr>
        <a:xfrm>
          <a:off x="130675" y="2773697"/>
          <a:ext cx="3281441" cy="952751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ZEZWOLENIE NA PRACĘ</a:t>
          </a:r>
        </a:p>
      </dsp:txBody>
      <dsp:txXfrm>
        <a:off x="177184" y="2820206"/>
        <a:ext cx="3188423" cy="859733"/>
      </dsp:txXfrm>
    </dsp:sp>
    <dsp:sp modelId="{4DB24227-DF93-4609-A45B-9304D18AF320}">
      <dsp:nvSpPr>
        <dsp:cNvPr id="0" name=""/>
        <dsp:cNvSpPr/>
      </dsp:nvSpPr>
      <dsp:spPr>
        <a:xfrm>
          <a:off x="3412117" y="3919511"/>
          <a:ext cx="5314190" cy="1118620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Zarejestrowano 773 powiadomienia o powierzeniu wykonywania pracy dla obywateli Ukrainy;              W I połowie 2022 r. – 486.</a:t>
          </a:r>
        </a:p>
      </dsp:txBody>
      <dsp:txXfrm>
        <a:off x="3412117" y="4059339"/>
        <a:ext cx="4894708" cy="838965"/>
      </dsp:txXfrm>
    </dsp:sp>
    <dsp:sp modelId="{DD71DB21-345F-440F-B0A6-3071829961BD}">
      <dsp:nvSpPr>
        <dsp:cNvPr id="0" name=""/>
        <dsp:cNvSpPr/>
      </dsp:nvSpPr>
      <dsp:spPr>
        <a:xfrm>
          <a:off x="130675" y="4035451"/>
          <a:ext cx="3281441" cy="864771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/>
              </a:solidFill>
            </a:rPr>
            <a:t>POWIADOMIENIA O POWIERZENIU WYKONYWANIA PRACY CUDZOZIEMCOWI</a:t>
          </a:r>
        </a:p>
      </dsp:txBody>
      <dsp:txXfrm>
        <a:off x="172890" y="4077666"/>
        <a:ext cx="3197011" cy="780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0.42857</cdr:x>
      <cdr:y>0.19965</cdr:y>
    </cdr:from>
    <cdr:to>
      <cdr:x>0.47899</cdr:x>
      <cdr:y>0.3326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2491A5ED-1180-1D79-6C5A-2FE0D0576E41}"/>
            </a:ext>
          </a:extLst>
        </cdr:cNvPr>
        <cdr:cNvSpPr/>
      </cdr:nvSpPr>
      <cdr:spPr>
        <a:xfrm xmlns:a="http://schemas.openxmlformats.org/drawingml/2006/main">
          <a:off x="3672408" y="963233"/>
          <a:ext cx="432048" cy="641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57,7</a:t>
          </a:r>
          <a:r>
            <a:rPr lang="pl-PL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0.15966</cdr:x>
      <cdr:y>0.59021</cdr:y>
    </cdr:from>
    <cdr:to>
      <cdr:x>0.21008</cdr:x>
      <cdr:y>0.72316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13935195-B6D8-FB44-B7CD-34DE9E62F85C}"/>
            </a:ext>
          </a:extLst>
        </cdr:cNvPr>
        <cdr:cNvSpPr/>
      </cdr:nvSpPr>
      <cdr:spPr>
        <a:xfrm xmlns:a="http://schemas.openxmlformats.org/drawingml/2006/main">
          <a:off x="1368152" y="2847503"/>
          <a:ext cx="432048" cy="641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16,4</a:t>
          </a:r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0.69748</cdr:x>
      <cdr:y>0.52374</cdr:y>
    </cdr:from>
    <cdr:to>
      <cdr:x>0.7395</cdr:x>
      <cdr:y>0.65669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1C5E8804-D6A8-33AD-6F5B-155E3B5BD0CC}"/>
            </a:ext>
          </a:extLst>
        </cdr:cNvPr>
        <cdr:cNvSpPr/>
      </cdr:nvSpPr>
      <cdr:spPr>
        <a:xfrm xmlns:a="http://schemas.openxmlformats.org/drawingml/2006/main">
          <a:off x="5976664" y="2526788"/>
          <a:ext cx="360040" cy="641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25,9</a:t>
          </a:r>
          <a:r>
            <a:rPr lang="pl-PL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</cdr:x>
      <cdr:y>0.19541</cdr:y>
    </cdr:from>
    <cdr:to>
      <cdr:x>0.48</cdr:x>
      <cdr:y>0.32836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F15454EC-F867-7DA8-E795-AC56904571A3}"/>
            </a:ext>
          </a:extLst>
        </cdr:cNvPr>
        <cdr:cNvSpPr/>
      </cdr:nvSpPr>
      <cdr:spPr>
        <a:xfrm xmlns:a="http://schemas.openxmlformats.org/drawingml/2006/main">
          <a:off x="3960440" y="942746"/>
          <a:ext cx="360040" cy="641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pl-PL" sz="1200" dirty="0">
              <a:solidFill>
                <a:schemeClr val="bg2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0.176</cdr:x>
      <cdr:y>0.58209</cdr:y>
    </cdr:from>
    <cdr:to>
      <cdr:x>0.224</cdr:x>
      <cdr:y>0.71504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9601CBCD-53ED-F762-B83B-7C1E5E8C355C}"/>
            </a:ext>
          </a:extLst>
        </cdr:cNvPr>
        <cdr:cNvSpPr/>
      </cdr:nvSpPr>
      <cdr:spPr>
        <a:xfrm xmlns:a="http://schemas.openxmlformats.org/drawingml/2006/main">
          <a:off x="1584176" y="2808312"/>
          <a:ext cx="432048" cy="641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18,9%</a:t>
          </a:r>
        </a:p>
      </cdr:txBody>
    </cdr:sp>
  </cdr:relSizeAnchor>
  <cdr:relSizeAnchor xmlns:cdr="http://schemas.openxmlformats.org/drawingml/2006/chartDrawing">
    <cdr:from>
      <cdr:x>0.704</cdr:x>
      <cdr:y>0.55224</cdr:y>
    </cdr:from>
    <cdr:to>
      <cdr:x>0.744</cdr:x>
      <cdr:y>0.68519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35A4BF18-5A7D-D121-2F76-7FEB98F95465}"/>
            </a:ext>
          </a:extLst>
        </cdr:cNvPr>
        <cdr:cNvSpPr/>
      </cdr:nvSpPr>
      <cdr:spPr>
        <a:xfrm xmlns:a="http://schemas.openxmlformats.org/drawingml/2006/main">
          <a:off x="6336704" y="2664296"/>
          <a:ext cx="360040" cy="6414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21,1%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0.09649</cdr:x>
      <cdr:y>0.58209</cdr:y>
    </cdr:from>
    <cdr:to>
      <cdr:x>0.20788</cdr:x>
      <cdr:y>0.77162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CFED6B1-4DCD-A898-C480-8384CBE8ACA1}"/>
            </a:ext>
          </a:extLst>
        </cdr:cNvPr>
        <cdr:cNvSpPr txBox="1"/>
      </cdr:nvSpPr>
      <cdr:spPr>
        <a:xfrm xmlns:a="http://schemas.openxmlformats.org/drawingml/2006/main">
          <a:off x="79208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0.08261</cdr:x>
      <cdr:y>0.54487</cdr:y>
    </cdr:from>
    <cdr:to>
      <cdr:x>0.1087</cdr:x>
      <cdr:y>0.65754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D9BAB65B-F9C6-5C6F-BE90-67695837AEC0}"/>
            </a:ext>
          </a:extLst>
        </cdr:cNvPr>
        <cdr:cNvSpPr/>
      </cdr:nvSpPr>
      <cdr:spPr>
        <a:xfrm xmlns:a="http://schemas.openxmlformats.org/drawingml/2006/main">
          <a:off x="684076" y="2672410"/>
          <a:ext cx="216049" cy="5526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11,2%</a:t>
          </a:r>
        </a:p>
      </cdr:txBody>
    </cdr:sp>
  </cdr:relSizeAnchor>
  <cdr:relSizeAnchor xmlns:cdr="http://schemas.openxmlformats.org/drawingml/2006/chartDrawing">
    <cdr:from>
      <cdr:x>0.39565</cdr:x>
      <cdr:y>0.12808</cdr:y>
    </cdr:from>
    <cdr:to>
      <cdr:x>0.43043</cdr:x>
      <cdr:y>0.28301</cdr:y>
    </cdr:to>
    <cdr:sp macro="" textlink="">
      <cdr:nvSpPr>
        <cdr:cNvPr id="4" name="Prostokąt: zaokrąglone rogi 3">
          <a:extLst xmlns:a="http://schemas.openxmlformats.org/drawingml/2006/main">
            <a:ext uri="{FF2B5EF4-FFF2-40B4-BE49-F238E27FC236}">
              <a16:creationId xmlns:a16="http://schemas.microsoft.com/office/drawing/2014/main" id="{1B5ECFD6-3459-AF98-BC9F-306C7C3E7E62}"/>
            </a:ext>
          </a:extLst>
        </cdr:cNvPr>
        <cdr:cNvSpPr/>
      </cdr:nvSpPr>
      <cdr:spPr>
        <a:xfrm xmlns:a="http://schemas.openxmlformats.org/drawingml/2006/main">
          <a:off x="3276364" y="628172"/>
          <a:ext cx="288010" cy="75987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26,4%</a:t>
          </a:r>
        </a:p>
      </cdr:txBody>
    </cdr:sp>
  </cdr:relSizeAnchor>
  <cdr:relSizeAnchor xmlns:cdr="http://schemas.openxmlformats.org/drawingml/2006/chartDrawing">
    <cdr:from>
      <cdr:x>0.55217</cdr:x>
      <cdr:y>0.2806</cdr:y>
    </cdr:from>
    <cdr:to>
      <cdr:x>0.58695</cdr:x>
      <cdr:y>0.41441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6975906A-9772-F7F6-E2E7-E8E534F5D968}"/>
            </a:ext>
          </a:extLst>
        </cdr:cNvPr>
        <cdr:cNvSpPr/>
      </cdr:nvSpPr>
      <cdr:spPr>
        <a:xfrm xmlns:a="http://schemas.openxmlformats.org/drawingml/2006/main">
          <a:off x="4572508" y="1376266"/>
          <a:ext cx="288010" cy="656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19,7%</a:t>
          </a:r>
        </a:p>
      </cdr:txBody>
    </cdr:sp>
  </cdr:relSizeAnchor>
  <cdr:relSizeAnchor xmlns:cdr="http://schemas.openxmlformats.org/drawingml/2006/chartDrawing">
    <cdr:from>
      <cdr:x>0.86522</cdr:x>
      <cdr:y>0.66356</cdr:y>
    </cdr:from>
    <cdr:to>
      <cdr:x>0.9</cdr:x>
      <cdr:y>0.75315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0959DB8F-1298-0B2A-CBD0-ABA04612D22C}"/>
            </a:ext>
          </a:extLst>
        </cdr:cNvPr>
        <cdr:cNvSpPr/>
      </cdr:nvSpPr>
      <cdr:spPr>
        <a:xfrm xmlns:a="http://schemas.openxmlformats.org/drawingml/2006/main">
          <a:off x="7164796" y="3392490"/>
          <a:ext cx="288010" cy="458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6,8%</a:t>
          </a:r>
        </a:p>
      </cdr:txBody>
    </cdr:sp>
  </cdr:relSizeAnchor>
  <cdr:relSizeAnchor xmlns:cdr="http://schemas.openxmlformats.org/drawingml/2006/chartDrawing">
    <cdr:from>
      <cdr:x>0.7</cdr:x>
      <cdr:y>0.55955</cdr:y>
    </cdr:from>
    <cdr:to>
      <cdr:x>0.74348</cdr:x>
      <cdr:y>0.67223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CE77E176-3E2A-3282-1F82-314CF6CCF8AC}"/>
            </a:ext>
          </a:extLst>
        </cdr:cNvPr>
        <cdr:cNvSpPr/>
      </cdr:nvSpPr>
      <cdr:spPr>
        <a:xfrm xmlns:a="http://schemas.openxmlformats.org/drawingml/2006/main">
          <a:off x="5796644" y="2744418"/>
          <a:ext cx="360054" cy="5526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10,2%</a:t>
          </a:r>
        </a:p>
      </cdr:txBody>
    </cdr:sp>
  </cdr:relSizeAnchor>
  <cdr:relSizeAnchor xmlns:cdr="http://schemas.openxmlformats.org/drawingml/2006/chartDrawing">
    <cdr:from>
      <cdr:x>0.13478</cdr:x>
      <cdr:y>0.51551</cdr:y>
    </cdr:from>
    <cdr:to>
      <cdr:x>0.16956</cdr:x>
      <cdr:y>0.65839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851A6C4B-9633-5B85-DCC0-957B78154185}"/>
            </a:ext>
          </a:extLst>
        </cdr:cNvPr>
        <cdr:cNvSpPr/>
      </cdr:nvSpPr>
      <cdr:spPr>
        <a:xfrm xmlns:a="http://schemas.openxmlformats.org/drawingml/2006/main">
          <a:off x="1116124" y="2528394"/>
          <a:ext cx="288011" cy="7007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11,1%</a:t>
          </a:r>
        </a:p>
      </cdr:txBody>
    </cdr:sp>
  </cdr:relSizeAnchor>
  <cdr:relSizeAnchor xmlns:cdr="http://schemas.openxmlformats.org/drawingml/2006/chartDrawing">
    <cdr:from>
      <cdr:x>0.29565</cdr:x>
      <cdr:y>0.12808</cdr:y>
    </cdr:from>
    <cdr:to>
      <cdr:x>0.33043</cdr:x>
      <cdr:y>0.28301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9CF87365-B6C3-DA49-0C19-0E555193EBAB}"/>
            </a:ext>
          </a:extLst>
        </cdr:cNvPr>
        <cdr:cNvSpPr/>
      </cdr:nvSpPr>
      <cdr:spPr>
        <a:xfrm xmlns:a="http://schemas.openxmlformats.org/drawingml/2006/main">
          <a:off x="2448283" y="628173"/>
          <a:ext cx="288010" cy="7598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26,3%</a:t>
          </a:r>
        </a:p>
      </cdr:txBody>
    </cdr:sp>
  </cdr:relSizeAnchor>
  <cdr:relSizeAnchor xmlns:cdr="http://schemas.openxmlformats.org/drawingml/2006/chartDrawing">
    <cdr:from>
      <cdr:x>0.45441</cdr:x>
      <cdr:y>0.16584</cdr:y>
    </cdr:from>
    <cdr:to>
      <cdr:x>0.4892</cdr:x>
      <cdr:y>0.2926</cdr:y>
    </cdr:to>
    <cdr:sp macro="" textlink="">
      <cdr:nvSpPr>
        <cdr:cNvPr id="10" name="Prostokąt 9">
          <a:extLst xmlns:a="http://schemas.openxmlformats.org/drawingml/2006/main">
            <a:ext uri="{FF2B5EF4-FFF2-40B4-BE49-F238E27FC236}">
              <a16:creationId xmlns:a16="http://schemas.microsoft.com/office/drawing/2014/main" id="{9EE3FEE3-F8D1-455A-BE69-C6D17B4F165D}"/>
            </a:ext>
          </a:extLst>
        </cdr:cNvPr>
        <cdr:cNvSpPr/>
      </cdr:nvSpPr>
      <cdr:spPr>
        <a:xfrm xmlns:a="http://schemas.openxmlformats.org/drawingml/2006/main">
          <a:off x="3762915" y="813381"/>
          <a:ext cx="288093" cy="6217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26%</a:t>
          </a:r>
        </a:p>
      </cdr:txBody>
    </cdr:sp>
  </cdr:relSizeAnchor>
  <cdr:relSizeAnchor xmlns:cdr="http://schemas.openxmlformats.org/drawingml/2006/chartDrawing">
    <cdr:from>
      <cdr:x>0.60435</cdr:x>
      <cdr:y>0.35401</cdr:y>
    </cdr:from>
    <cdr:to>
      <cdr:x>0.63913</cdr:x>
      <cdr:y>0.47373</cdr:y>
    </cdr:to>
    <cdr:sp macro="" textlink="">
      <cdr:nvSpPr>
        <cdr:cNvPr id="11" name="Prostokąt 10">
          <a:extLst xmlns:a="http://schemas.openxmlformats.org/drawingml/2006/main">
            <a:ext uri="{FF2B5EF4-FFF2-40B4-BE49-F238E27FC236}">
              <a16:creationId xmlns:a16="http://schemas.microsoft.com/office/drawing/2014/main" id="{17387FE6-606D-5F12-F8F4-2DD444BEA8A4}"/>
            </a:ext>
          </a:extLst>
        </cdr:cNvPr>
        <cdr:cNvSpPr/>
      </cdr:nvSpPr>
      <cdr:spPr>
        <a:xfrm xmlns:a="http://schemas.openxmlformats.org/drawingml/2006/main">
          <a:off x="5004556" y="1736306"/>
          <a:ext cx="288011" cy="587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18,1%</a:t>
          </a:r>
        </a:p>
      </cdr:txBody>
    </cdr:sp>
  </cdr:relSizeAnchor>
  <cdr:relSizeAnchor xmlns:cdr="http://schemas.openxmlformats.org/drawingml/2006/chartDrawing">
    <cdr:from>
      <cdr:x>0.76087</cdr:x>
      <cdr:y>0.51551</cdr:y>
    </cdr:from>
    <cdr:to>
      <cdr:x>0.81305</cdr:x>
      <cdr:y>0.65636</cdr:y>
    </cdr:to>
    <cdr:sp macro="" textlink="">
      <cdr:nvSpPr>
        <cdr:cNvPr id="12" name="Prostokąt 11">
          <a:extLst xmlns:a="http://schemas.openxmlformats.org/drawingml/2006/main">
            <a:ext uri="{FF2B5EF4-FFF2-40B4-BE49-F238E27FC236}">
              <a16:creationId xmlns:a16="http://schemas.microsoft.com/office/drawing/2014/main" id="{C7A7402D-641F-33DE-C45A-B140C97A0836}"/>
            </a:ext>
          </a:extLst>
        </cdr:cNvPr>
        <cdr:cNvSpPr/>
      </cdr:nvSpPr>
      <cdr:spPr>
        <a:xfrm xmlns:a="http://schemas.openxmlformats.org/drawingml/2006/main">
          <a:off x="6300700" y="2528394"/>
          <a:ext cx="432098" cy="690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11,2%</a:t>
          </a:r>
        </a:p>
      </cdr:txBody>
    </cdr:sp>
  </cdr:relSizeAnchor>
  <cdr:relSizeAnchor xmlns:cdr="http://schemas.openxmlformats.org/drawingml/2006/chartDrawing">
    <cdr:from>
      <cdr:x>0.91739</cdr:x>
      <cdr:y>0.60722</cdr:y>
    </cdr:from>
    <cdr:to>
      <cdr:x>0.96087</cdr:x>
      <cdr:y>0.7199</cdr:y>
    </cdr:to>
    <cdr:sp macro="" textlink="">
      <cdr:nvSpPr>
        <cdr:cNvPr id="13" name="Prostokąt 12">
          <a:extLst xmlns:a="http://schemas.openxmlformats.org/drawingml/2006/main">
            <a:ext uri="{FF2B5EF4-FFF2-40B4-BE49-F238E27FC236}">
              <a16:creationId xmlns:a16="http://schemas.microsoft.com/office/drawing/2014/main" id="{A1F21B25-C94F-A2B5-2674-159D5B9E9AD5}"/>
            </a:ext>
          </a:extLst>
        </cdr:cNvPr>
        <cdr:cNvSpPr/>
      </cdr:nvSpPr>
      <cdr:spPr>
        <a:xfrm xmlns:a="http://schemas.openxmlformats.org/drawingml/2006/main">
          <a:off x="7596844" y="3104458"/>
          <a:ext cx="36004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7,3%</a:t>
          </a:r>
        </a:p>
      </cdr:txBody>
    </cdr:sp>
  </cdr:relSizeAnchor>
  <cdr:relSizeAnchor xmlns:cdr="http://schemas.openxmlformats.org/drawingml/2006/chartDrawing">
    <cdr:from>
      <cdr:x>0.3087</cdr:x>
      <cdr:y>0.91191</cdr:y>
    </cdr:from>
    <cdr:to>
      <cdr:x>0.37826</cdr:x>
      <cdr:y>0.98233</cdr:y>
    </cdr:to>
    <cdr:sp macro="" textlink="">
      <cdr:nvSpPr>
        <cdr:cNvPr id="14" name="Prostokąt 13">
          <a:extLst xmlns:a="http://schemas.openxmlformats.org/drawingml/2006/main">
            <a:ext uri="{FF2B5EF4-FFF2-40B4-BE49-F238E27FC236}">
              <a16:creationId xmlns:a16="http://schemas.microsoft.com/office/drawing/2014/main" id="{252F7483-6A70-8718-9E57-50CE03ABF88B}"/>
            </a:ext>
          </a:extLst>
        </cdr:cNvPr>
        <cdr:cNvSpPr/>
      </cdr:nvSpPr>
      <cdr:spPr>
        <a:xfrm xmlns:a="http://schemas.openxmlformats.org/drawingml/2006/main">
          <a:off x="2556284" y="4472610"/>
          <a:ext cx="576064" cy="3453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0.42463</cdr:x>
      <cdr:y>0.91191</cdr:y>
    </cdr:from>
    <cdr:to>
      <cdr:x>0.49419</cdr:x>
      <cdr:y>0.98233</cdr:y>
    </cdr:to>
    <cdr:sp macro="" textlink="">
      <cdr:nvSpPr>
        <cdr:cNvPr id="15" name="Prostokąt 14">
          <a:extLst xmlns:a="http://schemas.openxmlformats.org/drawingml/2006/main">
            <a:ext uri="{FF2B5EF4-FFF2-40B4-BE49-F238E27FC236}">
              <a16:creationId xmlns:a16="http://schemas.microsoft.com/office/drawing/2014/main" id="{7B373530-67B3-B7E8-DEB2-64707641E7B3}"/>
            </a:ext>
          </a:extLst>
        </cdr:cNvPr>
        <cdr:cNvSpPr/>
      </cdr:nvSpPr>
      <cdr:spPr>
        <a:xfrm xmlns:a="http://schemas.openxmlformats.org/drawingml/2006/main">
          <a:off x="3516323" y="4472610"/>
          <a:ext cx="576064" cy="3453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0.09649</cdr:x>
      <cdr:y>0.58209</cdr:y>
    </cdr:from>
    <cdr:to>
      <cdr:x>0.20788</cdr:x>
      <cdr:y>0.77162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CFED6B1-4DCD-A898-C480-8384CBE8ACA1}"/>
            </a:ext>
          </a:extLst>
        </cdr:cNvPr>
        <cdr:cNvSpPr txBox="1"/>
      </cdr:nvSpPr>
      <cdr:spPr>
        <a:xfrm xmlns:a="http://schemas.openxmlformats.org/drawingml/2006/main">
          <a:off x="79208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0.20513</cdr:x>
      <cdr:y>0.13889</cdr:y>
    </cdr:from>
    <cdr:to>
      <cdr:x>0.23932</cdr:x>
      <cdr:y>0.27778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B5197FFB-720F-5CF9-EA96-870FAF402C28}"/>
            </a:ext>
          </a:extLst>
        </cdr:cNvPr>
        <cdr:cNvSpPr/>
      </cdr:nvSpPr>
      <cdr:spPr>
        <a:xfrm xmlns:a="http://schemas.openxmlformats.org/drawingml/2006/main">
          <a:off x="1728192" y="720077"/>
          <a:ext cx="288049" cy="720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28,9%</a:t>
          </a:r>
        </a:p>
      </cdr:txBody>
    </cdr:sp>
  </cdr:relSizeAnchor>
  <cdr:relSizeAnchor xmlns:cdr="http://schemas.openxmlformats.org/drawingml/2006/chartDrawing">
    <cdr:from>
      <cdr:x>0.35043</cdr:x>
      <cdr:y>0.4427</cdr:y>
    </cdr:from>
    <cdr:to>
      <cdr:x>0.38462</cdr:x>
      <cdr:y>0.55382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4D2A69D6-C699-8A4A-B823-5AC8360BF9FD}"/>
            </a:ext>
          </a:extLst>
        </cdr:cNvPr>
        <cdr:cNvSpPr/>
      </cdr:nvSpPr>
      <cdr:spPr>
        <a:xfrm xmlns:a="http://schemas.openxmlformats.org/drawingml/2006/main">
          <a:off x="2952328" y="2199591"/>
          <a:ext cx="288049" cy="552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16%</a:t>
          </a:r>
        </a:p>
      </cdr:txBody>
    </cdr:sp>
  </cdr:relSizeAnchor>
  <cdr:relSizeAnchor xmlns:cdr="http://schemas.openxmlformats.org/drawingml/2006/chartDrawing">
    <cdr:from>
      <cdr:x>0.61538</cdr:x>
      <cdr:y>0.62319</cdr:y>
    </cdr:from>
    <cdr:to>
      <cdr:x>0.64957</cdr:x>
      <cdr:y>0.72656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3E2D0EC7-9227-114F-D7C1-958D06B26896}"/>
            </a:ext>
          </a:extLst>
        </cdr:cNvPr>
        <cdr:cNvSpPr/>
      </cdr:nvSpPr>
      <cdr:spPr>
        <a:xfrm xmlns:a="http://schemas.openxmlformats.org/drawingml/2006/main">
          <a:off x="5184576" y="3096344"/>
          <a:ext cx="288049" cy="513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0.75214</cdr:x>
      <cdr:y>0.68116</cdr:y>
    </cdr:from>
    <cdr:to>
      <cdr:x>0.78633</cdr:x>
      <cdr:y>0.77118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7116033B-5C20-8226-7980-05E2E0741477}"/>
            </a:ext>
          </a:extLst>
        </cdr:cNvPr>
        <cdr:cNvSpPr/>
      </cdr:nvSpPr>
      <cdr:spPr>
        <a:xfrm xmlns:a="http://schemas.openxmlformats.org/drawingml/2006/main">
          <a:off x="6336704" y="3384376"/>
          <a:ext cx="288049" cy="447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1,7%</a:t>
          </a:r>
        </a:p>
      </cdr:txBody>
    </cdr:sp>
  </cdr:relSizeAnchor>
  <cdr:relSizeAnchor xmlns:cdr="http://schemas.openxmlformats.org/drawingml/2006/chartDrawing">
    <cdr:from>
      <cdr:x>0.88889</cdr:x>
      <cdr:y>0.52174</cdr:y>
    </cdr:from>
    <cdr:to>
      <cdr:x>0.92308</cdr:x>
      <cdr:y>0.64674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BC145EDF-E628-353B-C1DE-AC183DEF78A9}"/>
            </a:ext>
          </a:extLst>
        </cdr:cNvPr>
        <cdr:cNvSpPr/>
      </cdr:nvSpPr>
      <cdr:spPr>
        <a:xfrm xmlns:a="http://schemas.openxmlformats.org/drawingml/2006/main">
          <a:off x="7488832" y="2592288"/>
          <a:ext cx="288049" cy="621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10,9%</a:t>
          </a:r>
        </a:p>
      </cdr:txBody>
    </cdr:sp>
  </cdr:relSizeAnchor>
  <cdr:relSizeAnchor xmlns:cdr="http://schemas.openxmlformats.org/drawingml/2006/chartDrawing">
    <cdr:from>
      <cdr:x>0.12821</cdr:x>
      <cdr:y>0.30435</cdr:y>
    </cdr:from>
    <cdr:to>
      <cdr:x>0.16239</cdr:x>
      <cdr:y>0.44324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5F2CC0CC-8A99-57D7-9594-3910630DA28F}"/>
            </a:ext>
          </a:extLst>
        </cdr:cNvPr>
        <cdr:cNvSpPr/>
      </cdr:nvSpPr>
      <cdr:spPr>
        <a:xfrm xmlns:a="http://schemas.openxmlformats.org/drawingml/2006/main">
          <a:off x="1080120" y="1512168"/>
          <a:ext cx="287964" cy="690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21,5%</a:t>
          </a:r>
        </a:p>
      </cdr:txBody>
    </cdr:sp>
  </cdr:relSizeAnchor>
  <cdr:relSizeAnchor xmlns:cdr="http://schemas.openxmlformats.org/drawingml/2006/chartDrawing">
    <cdr:from>
      <cdr:x>0.25641</cdr:x>
      <cdr:y>0.16546</cdr:y>
    </cdr:from>
    <cdr:to>
      <cdr:x>0.2906</cdr:x>
      <cdr:y>0.30435</cdr:y>
    </cdr:to>
    <cdr:sp macro="" textlink="">
      <cdr:nvSpPr>
        <cdr:cNvPr id="10" name="Prostokąt 9">
          <a:extLst xmlns:a="http://schemas.openxmlformats.org/drawingml/2006/main">
            <a:ext uri="{FF2B5EF4-FFF2-40B4-BE49-F238E27FC236}">
              <a16:creationId xmlns:a16="http://schemas.microsoft.com/office/drawing/2014/main" id="{8FB2A8C2-75B6-5339-B2ED-AFCAA7BAF11B}"/>
            </a:ext>
          </a:extLst>
        </cdr:cNvPr>
        <cdr:cNvSpPr/>
      </cdr:nvSpPr>
      <cdr:spPr>
        <a:xfrm xmlns:a="http://schemas.openxmlformats.org/drawingml/2006/main">
          <a:off x="2160240" y="822086"/>
          <a:ext cx="288048" cy="69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28%</a:t>
          </a:r>
        </a:p>
      </cdr:txBody>
    </cdr:sp>
  </cdr:relSizeAnchor>
  <cdr:relSizeAnchor xmlns:cdr="http://schemas.openxmlformats.org/drawingml/2006/chartDrawing">
    <cdr:from>
      <cdr:x>0.39316</cdr:x>
      <cdr:y>0.43055</cdr:y>
    </cdr:from>
    <cdr:to>
      <cdr:x>0.42735</cdr:x>
      <cdr:y>0.56944</cdr:y>
    </cdr:to>
    <cdr:sp macro="" textlink="">
      <cdr:nvSpPr>
        <cdr:cNvPr id="11" name="Prostokąt 10">
          <a:extLst xmlns:a="http://schemas.openxmlformats.org/drawingml/2006/main">
            <a:ext uri="{FF2B5EF4-FFF2-40B4-BE49-F238E27FC236}">
              <a16:creationId xmlns:a16="http://schemas.microsoft.com/office/drawing/2014/main" id="{5A40520F-F6FA-0C60-79DF-95E5E638DABE}"/>
            </a:ext>
          </a:extLst>
        </cdr:cNvPr>
        <cdr:cNvSpPr/>
      </cdr:nvSpPr>
      <cdr:spPr>
        <a:xfrm xmlns:a="http://schemas.openxmlformats.org/drawingml/2006/main">
          <a:off x="3312368" y="2139234"/>
          <a:ext cx="288049" cy="690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15,5%</a:t>
          </a:r>
        </a:p>
      </cdr:txBody>
    </cdr:sp>
  </cdr:relSizeAnchor>
  <cdr:relSizeAnchor xmlns:cdr="http://schemas.openxmlformats.org/drawingml/2006/chartDrawing">
    <cdr:from>
      <cdr:x>0.53419</cdr:x>
      <cdr:y>0.42361</cdr:y>
    </cdr:from>
    <cdr:to>
      <cdr:x>0.57693</cdr:x>
      <cdr:y>0.57639</cdr:y>
    </cdr:to>
    <cdr:sp macro="" textlink="">
      <cdr:nvSpPr>
        <cdr:cNvPr id="12" name="Prostokąt 11">
          <a:extLst xmlns:a="http://schemas.openxmlformats.org/drawingml/2006/main">
            <a:ext uri="{FF2B5EF4-FFF2-40B4-BE49-F238E27FC236}">
              <a16:creationId xmlns:a16="http://schemas.microsoft.com/office/drawing/2014/main" id="{A2367294-162E-73D6-BC1B-EA407EE57C39}"/>
            </a:ext>
          </a:extLst>
        </cdr:cNvPr>
        <cdr:cNvSpPr/>
      </cdr:nvSpPr>
      <cdr:spPr>
        <a:xfrm xmlns:a="http://schemas.openxmlformats.org/drawingml/2006/main">
          <a:off x="4500479" y="2104728"/>
          <a:ext cx="360082" cy="759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14,8%</a:t>
          </a:r>
        </a:p>
      </cdr:txBody>
    </cdr:sp>
  </cdr:relSizeAnchor>
  <cdr:relSizeAnchor xmlns:cdr="http://schemas.openxmlformats.org/drawingml/2006/chartDrawing">
    <cdr:from>
      <cdr:x>0.66667</cdr:x>
      <cdr:y>0.5942</cdr:y>
    </cdr:from>
    <cdr:to>
      <cdr:x>0.7094</cdr:x>
      <cdr:y>0.7192</cdr:y>
    </cdr:to>
    <cdr:sp macro="" textlink="">
      <cdr:nvSpPr>
        <cdr:cNvPr id="13" name="Prostokąt 12">
          <a:extLst xmlns:a="http://schemas.openxmlformats.org/drawingml/2006/main">
            <a:ext uri="{FF2B5EF4-FFF2-40B4-BE49-F238E27FC236}">
              <a16:creationId xmlns:a16="http://schemas.microsoft.com/office/drawing/2014/main" id="{C367104B-9E03-2740-BED7-C1ECC5F23151}"/>
            </a:ext>
          </a:extLst>
        </cdr:cNvPr>
        <cdr:cNvSpPr/>
      </cdr:nvSpPr>
      <cdr:spPr>
        <a:xfrm xmlns:a="http://schemas.openxmlformats.org/drawingml/2006/main">
          <a:off x="5616624" y="2952328"/>
          <a:ext cx="359998" cy="621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6,4%</a:t>
          </a:r>
        </a:p>
      </cdr:txBody>
    </cdr:sp>
  </cdr:relSizeAnchor>
  <cdr:relSizeAnchor xmlns:cdr="http://schemas.openxmlformats.org/drawingml/2006/chartDrawing">
    <cdr:from>
      <cdr:x>0.80342</cdr:x>
      <cdr:y>0.68116</cdr:y>
    </cdr:from>
    <cdr:to>
      <cdr:x>0.83761</cdr:x>
      <cdr:y>0.76449</cdr:y>
    </cdr:to>
    <cdr:sp macro="" textlink="">
      <cdr:nvSpPr>
        <cdr:cNvPr id="14" name="Prostokąt 13">
          <a:extLst xmlns:a="http://schemas.openxmlformats.org/drawingml/2006/main">
            <a:ext uri="{FF2B5EF4-FFF2-40B4-BE49-F238E27FC236}">
              <a16:creationId xmlns:a16="http://schemas.microsoft.com/office/drawing/2014/main" id="{8BB3EDF9-4FA6-E595-4D7B-2A69DE981CEA}"/>
            </a:ext>
          </a:extLst>
        </cdr:cNvPr>
        <cdr:cNvSpPr/>
      </cdr:nvSpPr>
      <cdr:spPr>
        <a:xfrm xmlns:a="http://schemas.openxmlformats.org/drawingml/2006/main">
          <a:off x="6768752" y="3384376"/>
          <a:ext cx="288049" cy="414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2%</a:t>
          </a:r>
        </a:p>
      </cdr:txBody>
    </cdr:sp>
  </cdr:relSizeAnchor>
  <cdr:relSizeAnchor xmlns:cdr="http://schemas.openxmlformats.org/drawingml/2006/chartDrawing">
    <cdr:from>
      <cdr:x>0.94017</cdr:x>
      <cdr:y>0.52174</cdr:y>
    </cdr:from>
    <cdr:to>
      <cdr:x>0.99145</cdr:x>
      <cdr:y>0.63768</cdr:y>
    </cdr:to>
    <cdr:sp macro="" textlink="">
      <cdr:nvSpPr>
        <cdr:cNvPr id="15" name="Prostokąt 14">
          <a:extLst xmlns:a="http://schemas.openxmlformats.org/drawingml/2006/main">
            <a:ext uri="{FF2B5EF4-FFF2-40B4-BE49-F238E27FC236}">
              <a16:creationId xmlns:a16="http://schemas.microsoft.com/office/drawing/2014/main" id="{383B1D0E-F3B3-D594-772F-1E30BAA261F3}"/>
            </a:ext>
          </a:extLst>
        </cdr:cNvPr>
        <cdr:cNvSpPr/>
      </cdr:nvSpPr>
      <cdr:spPr>
        <a:xfrm xmlns:a="http://schemas.openxmlformats.org/drawingml/2006/main">
          <a:off x="7920880" y="2592288"/>
          <a:ext cx="43204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11,8%</a:t>
          </a:r>
        </a:p>
      </cdr:txBody>
    </cdr:sp>
  </cdr:relSizeAnchor>
  <cdr:relSizeAnchor xmlns:cdr="http://schemas.openxmlformats.org/drawingml/2006/chartDrawing">
    <cdr:from>
      <cdr:x>0.47863</cdr:x>
      <cdr:y>0.41829</cdr:y>
    </cdr:from>
    <cdr:to>
      <cdr:x>0.52137</cdr:x>
      <cdr:y>0.55718</cdr:y>
    </cdr:to>
    <cdr:sp macro="" textlink="">
      <cdr:nvSpPr>
        <cdr:cNvPr id="17" name="Prostokąt 16">
          <a:extLst xmlns:a="http://schemas.openxmlformats.org/drawingml/2006/main">
            <a:ext uri="{FF2B5EF4-FFF2-40B4-BE49-F238E27FC236}">
              <a16:creationId xmlns:a16="http://schemas.microsoft.com/office/drawing/2014/main" id="{28061414-4349-0D09-0C4A-CA4B67B728A4}"/>
            </a:ext>
          </a:extLst>
        </cdr:cNvPr>
        <cdr:cNvSpPr/>
      </cdr:nvSpPr>
      <cdr:spPr>
        <a:xfrm xmlns:a="http://schemas.openxmlformats.org/drawingml/2006/main">
          <a:off x="4032427" y="2078293"/>
          <a:ext cx="360082" cy="690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15,1%</a:t>
          </a:r>
        </a:p>
      </cdr:txBody>
    </cdr:sp>
  </cdr:relSizeAnchor>
  <cdr:relSizeAnchor xmlns:cdr="http://schemas.openxmlformats.org/drawingml/2006/chartDrawing">
    <cdr:from>
      <cdr:x>0.31624</cdr:x>
      <cdr:y>0.86957</cdr:y>
    </cdr:from>
    <cdr:to>
      <cdr:x>0.38462</cdr:x>
      <cdr:y>0.94203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D1C605D2-DF1C-26FB-5134-4F81544F6750}"/>
            </a:ext>
          </a:extLst>
        </cdr:cNvPr>
        <cdr:cNvSpPr/>
      </cdr:nvSpPr>
      <cdr:spPr>
        <a:xfrm xmlns:a="http://schemas.openxmlformats.org/drawingml/2006/main">
          <a:off x="2664296" y="4320480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0.45299</cdr:x>
      <cdr:y>0.86957</cdr:y>
    </cdr:from>
    <cdr:to>
      <cdr:x>0.52137</cdr:x>
      <cdr:y>0.94203</cdr:y>
    </cdr:to>
    <cdr:sp macro="" textlink="">
      <cdr:nvSpPr>
        <cdr:cNvPr id="16" name="Prostokąt 15">
          <a:extLst xmlns:a="http://schemas.openxmlformats.org/drawingml/2006/main">
            <a:ext uri="{FF2B5EF4-FFF2-40B4-BE49-F238E27FC236}">
              <a16:creationId xmlns:a16="http://schemas.microsoft.com/office/drawing/2014/main" id="{7BE4A5B9-6947-A9E4-9465-EDA8ED1333CD}"/>
            </a:ext>
          </a:extLst>
        </cdr:cNvPr>
        <cdr:cNvSpPr/>
      </cdr:nvSpPr>
      <cdr:spPr>
        <a:xfrm xmlns:a="http://schemas.openxmlformats.org/drawingml/2006/main">
          <a:off x="3816424" y="4320480"/>
          <a:ext cx="576064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0.09649</cdr:x>
      <cdr:y>0.58209</cdr:y>
    </cdr:from>
    <cdr:to>
      <cdr:x>0.20788</cdr:x>
      <cdr:y>0.77162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CFED6B1-4DCD-A898-C480-8384CBE8ACA1}"/>
            </a:ext>
          </a:extLst>
        </cdr:cNvPr>
        <cdr:cNvSpPr txBox="1"/>
      </cdr:nvSpPr>
      <cdr:spPr>
        <a:xfrm xmlns:a="http://schemas.openxmlformats.org/drawingml/2006/main">
          <a:off x="79208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0.09276</cdr:x>
      <cdr:y>0.56944</cdr:y>
    </cdr:from>
    <cdr:to>
      <cdr:x>0.12725</cdr:x>
      <cdr:y>0.7361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1D7442A8-4453-4CCE-1B68-4BFFF28E7824}"/>
            </a:ext>
          </a:extLst>
        </cdr:cNvPr>
        <cdr:cNvSpPr/>
      </cdr:nvSpPr>
      <cdr:spPr>
        <a:xfrm xmlns:a="http://schemas.openxmlformats.org/drawingml/2006/main">
          <a:off x="774847" y="2952328"/>
          <a:ext cx="288092" cy="8640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0.28242</cdr:x>
      <cdr:y>0.40972</cdr:y>
    </cdr:from>
    <cdr:to>
      <cdr:x>0.32553</cdr:x>
      <cdr:y>0.59028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DC5198E3-36CD-D03D-6A28-1D4A2036DE8F}"/>
            </a:ext>
          </a:extLst>
        </cdr:cNvPr>
        <cdr:cNvSpPr/>
      </cdr:nvSpPr>
      <cdr:spPr>
        <a:xfrm xmlns:a="http://schemas.openxmlformats.org/drawingml/2006/main">
          <a:off x="2359023" y="2124224"/>
          <a:ext cx="360095" cy="9361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15,6%</a:t>
          </a:r>
        </a:p>
      </cdr:txBody>
    </cdr:sp>
  </cdr:relSizeAnchor>
  <cdr:relSizeAnchor xmlns:cdr="http://schemas.openxmlformats.org/drawingml/2006/chartDrawing">
    <cdr:from>
      <cdr:x>0.47845</cdr:x>
      <cdr:y>0.5</cdr:y>
    </cdr:from>
    <cdr:to>
      <cdr:x>0.52155</cdr:x>
      <cdr:y>0.65278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8E236149-1E5B-D34A-F6DA-67FAF7065EC7}"/>
            </a:ext>
          </a:extLst>
        </cdr:cNvPr>
        <cdr:cNvSpPr/>
      </cdr:nvSpPr>
      <cdr:spPr>
        <a:xfrm xmlns:a="http://schemas.openxmlformats.org/drawingml/2006/main">
          <a:off x="3996458" y="2592288"/>
          <a:ext cx="360012" cy="79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12,5%</a:t>
          </a:r>
        </a:p>
      </cdr:txBody>
    </cdr:sp>
  </cdr:relSizeAnchor>
  <cdr:relSizeAnchor xmlns:cdr="http://schemas.openxmlformats.org/drawingml/2006/chartDrawing">
    <cdr:from>
      <cdr:x>0.66173</cdr:x>
      <cdr:y>0.23612</cdr:y>
    </cdr:from>
    <cdr:to>
      <cdr:x>0.70484</cdr:x>
      <cdr:y>0.40278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7402D5BC-6277-5340-9FDE-411F49676604}"/>
            </a:ext>
          </a:extLst>
        </cdr:cNvPr>
        <cdr:cNvSpPr/>
      </cdr:nvSpPr>
      <cdr:spPr>
        <a:xfrm xmlns:a="http://schemas.openxmlformats.org/drawingml/2006/main">
          <a:off x="5527375" y="1224170"/>
          <a:ext cx="360095" cy="864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29%</a:t>
          </a:r>
        </a:p>
      </cdr:txBody>
    </cdr:sp>
  </cdr:relSizeAnchor>
  <cdr:relSizeAnchor xmlns:cdr="http://schemas.openxmlformats.org/drawingml/2006/chartDrawing">
    <cdr:from>
      <cdr:x>0.85345</cdr:x>
      <cdr:y>0.09722</cdr:y>
    </cdr:from>
    <cdr:to>
      <cdr:x>0.89655</cdr:x>
      <cdr:y>0.25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461D7DBE-71D5-B2B0-41FB-0F65873D9F75}"/>
            </a:ext>
          </a:extLst>
        </cdr:cNvPr>
        <cdr:cNvSpPr/>
      </cdr:nvSpPr>
      <cdr:spPr>
        <a:xfrm xmlns:a="http://schemas.openxmlformats.org/drawingml/2006/main">
          <a:off x="7128792" y="504056"/>
          <a:ext cx="360040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36,8%</a:t>
          </a:r>
        </a:p>
      </cdr:txBody>
    </cdr:sp>
  </cdr:relSizeAnchor>
  <cdr:relSizeAnchor xmlns:cdr="http://schemas.openxmlformats.org/drawingml/2006/chartDrawing">
    <cdr:from>
      <cdr:x>0.15311</cdr:x>
      <cdr:y>0.56944</cdr:y>
    </cdr:from>
    <cdr:to>
      <cdr:x>0.19621</cdr:x>
      <cdr:y>0.72222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CC6A757D-8192-4647-E8AE-019425A06E70}"/>
            </a:ext>
          </a:extLst>
        </cdr:cNvPr>
        <cdr:cNvSpPr/>
      </cdr:nvSpPr>
      <cdr:spPr>
        <a:xfrm xmlns:a="http://schemas.openxmlformats.org/drawingml/2006/main">
          <a:off x="1278903" y="2952328"/>
          <a:ext cx="360011" cy="79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7,2%</a:t>
          </a:r>
        </a:p>
      </cdr:txBody>
    </cdr:sp>
  </cdr:relSizeAnchor>
  <cdr:relSizeAnchor xmlns:cdr="http://schemas.openxmlformats.org/drawingml/2006/chartDrawing">
    <cdr:from>
      <cdr:x>0.34276</cdr:x>
      <cdr:y>0.43056</cdr:y>
    </cdr:from>
    <cdr:to>
      <cdr:x>0.38586</cdr:x>
      <cdr:y>0.61112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837E844F-0F6C-0ABC-3C61-F323039853D5}"/>
            </a:ext>
          </a:extLst>
        </cdr:cNvPr>
        <cdr:cNvSpPr/>
      </cdr:nvSpPr>
      <cdr:spPr>
        <a:xfrm xmlns:a="http://schemas.openxmlformats.org/drawingml/2006/main">
          <a:off x="2863079" y="2232248"/>
          <a:ext cx="360011" cy="9361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14,6%</a:t>
          </a:r>
        </a:p>
      </cdr:txBody>
    </cdr:sp>
  </cdr:relSizeAnchor>
  <cdr:relSizeAnchor xmlns:cdr="http://schemas.openxmlformats.org/drawingml/2006/chartDrawing">
    <cdr:from>
      <cdr:x>0.53242</cdr:x>
      <cdr:y>0.51389</cdr:y>
    </cdr:from>
    <cdr:to>
      <cdr:x>0.5669</cdr:x>
      <cdr:y>0.65278</cdr:y>
    </cdr:to>
    <cdr:sp macro="" textlink="">
      <cdr:nvSpPr>
        <cdr:cNvPr id="10" name="Prostokąt 9">
          <a:extLst xmlns:a="http://schemas.openxmlformats.org/drawingml/2006/main">
            <a:ext uri="{FF2B5EF4-FFF2-40B4-BE49-F238E27FC236}">
              <a16:creationId xmlns:a16="http://schemas.microsoft.com/office/drawing/2014/main" id="{BBE6B3B1-0575-3A91-09A3-F21FA226612B}"/>
            </a:ext>
          </a:extLst>
        </cdr:cNvPr>
        <cdr:cNvSpPr/>
      </cdr:nvSpPr>
      <cdr:spPr>
        <a:xfrm xmlns:a="http://schemas.openxmlformats.org/drawingml/2006/main">
          <a:off x="4447255" y="2664296"/>
          <a:ext cx="288009" cy="720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12,3%</a:t>
          </a:r>
        </a:p>
      </cdr:txBody>
    </cdr:sp>
  </cdr:relSizeAnchor>
  <cdr:relSizeAnchor xmlns:cdr="http://schemas.openxmlformats.org/drawingml/2006/chartDrawing">
    <cdr:from>
      <cdr:x>0.72207</cdr:x>
      <cdr:y>0.29167</cdr:y>
    </cdr:from>
    <cdr:to>
      <cdr:x>0.76517</cdr:x>
      <cdr:y>0.44445</cdr:y>
    </cdr:to>
    <cdr:sp macro="" textlink="">
      <cdr:nvSpPr>
        <cdr:cNvPr id="11" name="Prostokąt 10">
          <a:extLst xmlns:a="http://schemas.openxmlformats.org/drawingml/2006/main">
            <a:ext uri="{FF2B5EF4-FFF2-40B4-BE49-F238E27FC236}">
              <a16:creationId xmlns:a16="http://schemas.microsoft.com/office/drawing/2014/main" id="{12A4C575-2ED5-B5D7-9F30-13692503FF45}"/>
            </a:ext>
          </a:extLst>
        </cdr:cNvPr>
        <cdr:cNvSpPr/>
      </cdr:nvSpPr>
      <cdr:spPr>
        <a:xfrm xmlns:a="http://schemas.openxmlformats.org/drawingml/2006/main">
          <a:off x="6031431" y="1512168"/>
          <a:ext cx="360011" cy="792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27,4%</a:t>
          </a:r>
        </a:p>
      </cdr:txBody>
    </cdr:sp>
  </cdr:relSizeAnchor>
  <cdr:relSizeAnchor xmlns:cdr="http://schemas.openxmlformats.org/drawingml/2006/chartDrawing">
    <cdr:from>
      <cdr:x>0.91173</cdr:x>
      <cdr:y>0.06944</cdr:y>
    </cdr:from>
    <cdr:to>
      <cdr:x>0.95484</cdr:x>
      <cdr:y>0.26389</cdr:y>
    </cdr:to>
    <cdr:sp macro="" textlink="">
      <cdr:nvSpPr>
        <cdr:cNvPr id="12" name="Prostokąt 11">
          <a:extLst xmlns:a="http://schemas.openxmlformats.org/drawingml/2006/main">
            <a:ext uri="{FF2B5EF4-FFF2-40B4-BE49-F238E27FC236}">
              <a16:creationId xmlns:a16="http://schemas.microsoft.com/office/drawing/2014/main" id="{BB2BE830-9070-AA0F-2920-CD9648CDEFE8}"/>
            </a:ext>
          </a:extLst>
        </cdr:cNvPr>
        <cdr:cNvSpPr/>
      </cdr:nvSpPr>
      <cdr:spPr>
        <a:xfrm xmlns:a="http://schemas.openxmlformats.org/drawingml/2006/main">
          <a:off x="7615607" y="360040"/>
          <a:ext cx="360095" cy="1008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38,5%</a:t>
          </a:r>
        </a:p>
      </cdr:txBody>
    </cdr:sp>
  </cdr:relSizeAnchor>
  <cdr:relSizeAnchor xmlns:cdr="http://schemas.openxmlformats.org/drawingml/2006/chartDrawing">
    <cdr:from>
      <cdr:x>0.31212</cdr:x>
      <cdr:y>0.87247</cdr:y>
    </cdr:from>
    <cdr:to>
      <cdr:x>0.38108</cdr:x>
      <cdr:y>0.93909</cdr:y>
    </cdr:to>
    <cdr:sp macro="" textlink="">
      <cdr:nvSpPr>
        <cdr:cNvPr id="13" name="Prostokąt 12">
          <a:extLst xmlns:a="http://schemas.openxmlformats.org/drawingml/2006/main">
            <a:ext uri="{FF2B5EF4-FFF2-40B4-BE49-F238E27FC236}">
              <a16:creationId xmlns:a16="http://schemas.microsoft.com/office/drawing/2014/main" id="{08776B67-F80B-119A-5FA4-4017402E9F38}"/>
            </a:ext>
          </a:extLst>
        </cdr:cNvPr>
        <cdr:cNvSpPr/>
      </cdr:nvSpPr>
      <cdr:spPr>
        <a:xfrm xmlns:a="http://schemas.openxmlformats.org/drawingml/2006/main">
          <a:off x="2607084" y="4523410"/>
          <a:ext cx="576064" cy="3453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0.42705</cdr:x>
      <cdr:y>0.87247</cdr:y>
    </cdr:from>
    <cdr:to>
      <cdr:x>0.49602</cdr:x>
      <cdr:y>0.93909</cdr:y>
    </cdr:to>
    <cdr:sp macro="" textlink="">
      <cdr:nvSpPr>
        <cdr:cNvPr id="14" name="Prostokąt 13">
          <a:extLst xmlns:a="http://schemas.openxmlformats.org/drawingml/2006/main">
            <a:ext uri="{FF2B5EF4-FFF2-40B4-BE49-F238E27FC236}">
              <a16:creationId xmlns:a16="http://schemas.microsoft.com/office/drawing/2014/main" id="{49931820-3906-3A68-502C-25E69DAF02D6}"/>
            </a:ext>
          </a:extLst>
        </cdr:cNvPr>
        <cdr:cNvSpPr/>
      </cdr:nvSpPr>
      <cdr:spPr>
        <a:xfrm xmlns:a="http://schemas.openxmlformats.org/drawingml/2006/main">
          <a:off x="3567123" y="4523410"/>
          <a:ext cx="576064" cy="3453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0.09649</cdr:x>
      <cdr:y>0.58209</cdr:y>
    </cdr:from>
    <cdr:to>
      <cdr:x>0.20788</cdr:x>
      <cdr:y>0.77162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CFED6B1-4DCD-A898-C480-8384CBE8ACA1}"/>
            </a:ext>
          </a:extLst>
        </cdr:cNvPr>
        <cdr:cNvSpPr txBox="1"/>
      </cdr:nvSpPr>
      <cdr:spPr>
        <a:xfrm xmlns:a="http://schemas.openxmlformats.org/drawingml/2006/main">
          <a:off x="79208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0.07851</cdr:x>
      <cdr:y>0.56944</cdr:y>
    </cdr:from>
    <cdr:to>
      <cdr:x>0.11157</cdr:x>
      <cdr:y>0.69444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BF93E87D-B263-86B4-A39E-792755DC267C}"/>
            </a:ext>
          </a:extLst>
        </cdr:cNvPr>
        <cdr:cNvSpPr/>
      </cdr:nvSpPr>
      <cdr:spPr>
        <a:xfrm xmlns:a="http://schemas.openxmlformats.org/drawingml/2006/main">
          <a:off x="684076" y="2952328"/>
          <a:ext cx="288051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8,5%</a:t>
          </a:r>
        </a:p>
      </cdr:txBody>
    </cdr:sp>
  </cdr:relSizeAnchor>
  <cdr:relSizeAnchor xmlns:cdr="http://schemas.openxmlformats.org/drawingml/2006/chartDrawing">
    <cdr:from>
      <cdr:x>0.22727</cdr:x>
      <cdr:y>0.48611</cdr:y>
    </cdr:from>
    <cdr:to>
      <cdr:x>0.26859</cdr:x>
      <cdr:y>0.65278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99DE7C53-3C05-8470-9CA9-47DC304CE2D2}"/>
            </a:ext>
          </a:extLst>
        </cdr:cNvPr>
        <cdr:cNvSpPr/>
      </cdr:nvSpPr>
      <cdr:spPr>
        <a:xfrm xmlns:a="http://schemas.openxmlformats.org/drawingml/2006/main">
          <a:off x="1980220" y="2520280"/>
          <a:ext cx="360020" cy="864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11,8%</a:t>
          </a:r>
        </a:p>
      </cdr:txBody>
    </cdr:sp>
  </cdr:relSizeAnchor>
  <cdr:relSizeAnchor xmlns:cdr="http://schemas.openxmlformats.org/drawingml/2006/chartDrawing">
    <cdr:from>
      <cdr:x>0.39256</cdr:x>
      <cdr:y>0.33333</cdr:y>
    </cdr:from>
    <cdr:to>
      <cdr:x>0.43388</cdr:x>
      <cdr:y>0.5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C25BEA8E-398E-D43A-94F7-3C3587684277}"/>
            </a:ext>
          </a:extLst>
        </cdr:cNvPr>
        <cdr:cNvSpPr/>
      </cdr:nvSpPr>
      <cdr:spPr>
        <a:xfrm xmlns:a="http://schemas.openxmlformats.org/drawingml/2006/main">
          <a:off x="3420380" y="1728174"/>
          <a:ext cx="360020" cy="8641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17,7%</a:t>
          </a:r>
        </a:p>
      </cdr:txBody>
    </cdr:sp>
  </cdr:relSizeAnchor>
  <cdr:relSizeAnchor xmlns:cdr="http://schemas.openxmlformats.org/drawingml/2006/chartDrawing">
    <cdr:from>
      <cdr:x>0.54959</cdr:x>
      <cdr:y>0.26389</cdr:y>
    </cdr:from>
    <cdr:to>
      <cdr:x>0.59091</cdr:x>
      <cdr:y>0.40278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A75C8C73-F8DD-DA99-AA20-A292B885A389}"/>
            </a:ext>
          </a:extLst>
        </cdr:cNvPr>
        <cdr:cNvSpPr/>
      </cdr:nvSpPr>
      <cdr:spPr>
        <a:xfrm xmlns:a="http://schemas.openxmlformats.org/drawingml/2006/main">
          <a:off x="4788532" y="1368146"/>
          <a:ext cx="360020" cy="720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21%</a:t>
          </a:r>
        </a:p>
      </cdr:txBody>
    </cdr:sp>
  </cdr:relSizeAnchor>
  <cdr:relSizeAnchor xmlns:cdr="http://schemas.openxmlformats.org/drawingml/2006/chartDrawing">
    <cdr:from>
      <cdr:x>0.70661</cdr:x>
      <cdr:y>0.35416</cdr:y>
    </cdr:from>
    <cdr:to>
      <cdr:x>0.74793</cdr:x>
      <cdr:y>0.50694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19401819-636C-BAEC-FC83-2DFF0C5A077F}"/>
            </a:ext>
          </a:extLst>
        </cdr:cNvPr>
        <cdr:cNvSpPr/>
      </cdr:nvSpPr>
      <cdr:spPr>
        <a:xfrm xmlns:a="http://schemas.openxmlformats.org/drawingml/2006/main">
          <a:off x="6156684" y="1836192"/>
          <a:ext cx="360020" cy="79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16%</a:t>
          </a:r>
        </a:p>
      </cdr:txBody>
    </cdr:sp>
  </cdr:relSizeAnchor>
  <cdr:relSizeAnchor xmlns:cdr="http://schemas.openxmlformats.org/drawingml/2006/chartDrawing">
    <cdr:from>
      <cdr:x>0.86364</cdr:x>
      <cdr:y>0.23611</cdr:y>
    </cdr:from>
    <cdr:to>
      <cdr:x>0.90496</cdr:x>
      <cdr:y>0.375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6796FBA9-A15D-41FA-362A-F332744102AE}"/>
            </a:ext>
          </a:extLst>
        </cdr:cNvPr>
        <cdr:cNvSpPr/>
      </cdr:nvSpPr>
      <cdr:spPr>
        <a:xfrm xmlns:a="http://schemas.openxmlformats.org/drawingml/2006/main">
          <a:off x="7524836" y="1224136"/>
          <a:ext cx="360020" cy="720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25%</a:t>
          </a:r>
        </a:p>
      </cdr:txBody>
    </cdr:sp>
  </cdr:relSizeAnchor>
  <cdr:relSizeAnchor xmlns:cdr="http://schemas.openxmlformats.org/drawingml/2006/chartDrawing">
    <cdr:from>
      <cdr:x>0.13636</cdr:x>
      <cdr:y>0.55556</cdr:y>
    </cdr:from>
    <cdr:to>
      <cdr:x>0.17768</cdr:x>
      <cdr:y>0.69444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8BCB6D95-0AD4-1208-3223-48C142269F5C}"/>
            </a:ext>
          </a:extLst>
        </cdr:cNvPr>
        <cdr:cNvSpPr/>
      </cdr:nvSpPr>
      <cdr:spPr>
        <a:xfrm xmlns:a="http://schemas.openxmlformats.org/drawingml/2006/main">
          <a:off x="1188132" y="2880320"/>
          <a:ext cx="360020" cy="720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8,5%</a:t>
          </a:r>
        </a:p>
      </cdr:txBody>
    </cdr:sp>
  </cdr:relSizeAnchor>
  <cdr:relSizeAnchor xmlns:cdr="http://schemas.openxmlformats.org/drawingml/2006/chartDrawing">
    <cdr:from>
      <cdr:x>0.28512</cdr:x>
      <cdr:y>0.42604</cdr:y>
    </cdr:from>
    <cdr:to>
      <cdr:x>0.32644</cdr:x>
      <cdr:y>0.5927</cdr:y>
    </cdr:to>
    <cdr:sp macro="" textlink="">
      <cdr:nvSpPr>
        <cdr:cNvPr id="10" name="Prostokąt 9">
          <a:extLst xmlns:a="http://schemas.openxmlformats.org/drawingml/2006/main">
            <a:ext uri="{FF2B5EF4-FFF2-40B4-BE49-F238E27FC236}">
              <a16:creationId xmlns:a16="http://schemas.microsoft.com/office/drawing/2014/main" id="{97192ED4-2EB2-1A95-FB39-76C86E5E8C4A}"/>
            </a:ext>
          </a:extLst>
        </cdr:cNvPr>
        <cdr:cNvSpPr/>
      </cdr:nvSpPr>
      <cdr:spPr>
        <a:xfrm xmlns:a="http://schemas.openxmlformats.org/drawingml/2006/main">
          <a:off x="2484276" y="2208811"/>
          <a:ext cx="360020" cy="864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13,3%</a:t>
          </a:r>
        </a:p>
      </cdr:txBody>
    </cdr:sp>
  </cdr:relSizeAnchor>
  <cdr:relSizeAnchor xmlns:cdr="http://schemas.openxmlformats.org/drawingml/2006/chartDrawing">
    <cdr:from>
      <cdr:x>0.45041</cdr:x>
      <cdr:y>0.45833</cdr:y>
    </cdr:from>
    <cdr:to>
      <cdr:x>0.49174</cdr:x>
      <cdr:y>0.61111</cdr:y>
    </cdr:to>
    <cdr:sp macro="" textlink="">
      <cdr:nvSpPr>
        <cdr:cNvPr id="11" name="Prostokąt 10">
          <a:extLst xmlns:a="http://schemas.openxmlformats.org/drawingml/2006/main">
            <a:ext uri="{FF2B5EF4-FFF2-40B4-BE49-F238E27FC236}">
              <a16:creationId xmlns:a16="http://schemas.microsoft.com/office/drawing/2014/main" id="{474A461F-393D-5E31-BFF1-6302EB2D98CC}"/>
            </a:ext>
          </a:extLst>
        </cdr:cNvPr>
        <cdr:cNvSpPr/>
      </cdr:nvSpPr>
      <cdr:spPr>
        <a:xfrm xmlns:a="http://schemas.openxmlformats.org/drawingml/2006/main">
          <a:off x="3924436" y="2376264"/>
          <a:ext cx="360107" cy="79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12,4%</a:t>
          </a:r>
        </a:p>
      </cdr:txBody>
    </cdr:sp>
  </cdr:relSizeAnchor>
  <cdr:relSizeAnchor xmlns:cdr="http://schemas.openxmlformats.org/drawingml/2006/chartDrawing">
    <cdr:from>
      <cdr:x>0.60744</cdr:x>
      <cdr:y>0.32639</cdr:y>
    </cdr:from>
    <cdr:to>
      <cdr:x>0.64876</cdr:x>
      <cdr:y>0.47917</cdr:y>
    </cdr:to>
    <cdr:sp macro="" textlink="">
      <cdr:nvSpPr>
        <cdr:cNvPr id="12" name="Prostokąt 11">
          <a:extLst xmlns:a="http://schemas.openxmlformats.org/drawingml/2006/main">
            <a:ext uri="{FF2B5EF4-FFF2-40B4-BE49-F238E27FC236}">
              <a16:creationId xmlns:a16="http://schemas.microsoft.com/office/drawing/2014/main" id="{1699B5F4-EFA8-ADF3-62FE-E8B4F49EB6D2}"/>
            </a:ext>
          </a:extLst>
        </cdr:cNvPr>
        <cdr:cNvSpPr/>
      </cdr:nvSpPr>
      <cdr:spPr>
        <a:xfrm xmlns:a="http://schemas.openxmlformats.org/drawingml/2006/main">
          <a:off x="5292588" y="1692182"/>
          <a:ext cx="360020" cy="792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19%</a:t>
          </a:r>
        </a:p>
      </cdr:txBody>
    </cdr:sp>
  </cdr:relSizeAnchor>
  <cdr:relSizeAnchor xmlns:cdr="http://schemas.openxmlformats.org/drawingml/2006/chartDrawing">
    <cdr:from>
      <cdr:x>0.76446</cdr:x>
      <cdr:y>0.39832</cdr:y>
    </cdr:from>
    <cdr:to>
      <cdr:x>0.81405</cdr:x>
      <cdr:y>0.52332</cdr:y>
    </cdr:to>
    <cdr:sp macro="" textlink="">
      <cdr:nvSpPr>
        <cdr:cNvPr id="13" name="Prostokąt 12">
          <a:extLst xmlns:a="http://schemas.openxmlformats.org/drawingml/2006/main">
            <a:ext uri="{FF2B5EF4-FFF2-40B4-BE49-F238E27FC236}">
              <a16:creationId xmlns:a16="http://schemas.microsoft.com/office/drawing/2014/main" id="{C631B843-59A5-7A6F-7044-EFDA72026F0F}"/>
            </a:ext>
          </a:extLst>
        </cdr:cNvPr>
        <cdr:cNvSpPr/>
      </cdr:nvSpPr>
      <cdr:spPr>
        <a:xfrm xmlns:a="http://schemas.openxmlformats.org/drawingml/2006/main">
          <a:off x="6660740" y="2065108"/>
          <a:ext cx="43207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16,8%</a:t>
          </a:r>
        </a:p>
      </cdr:txBody>
    </cdr:sp>
  </cdr:relSizeAnchor>
  <cdr:relSizeAnchor xmlns:cdr="http://schemas.openxmlformats.org/drawingml/2006/chartDrawing">
    <cdr:from>
      <cdr:x>0.92149</cdr:x>
      <cdr:y>0.09722</cdr:y>
    </cdr:from>
    <cdr:to>
      <cdr:x>0.96281</cdr:x>
      <cdr:y>0.26388</cdr:y>
    </cdr:to>
    <cdr:sp macro="" textlink="">
      <cdr:nvSpPr>
        <cdr:cNvPr id="14" name="Prostokąt 13">
          <a:extLst xmlns:a="http://schemas.openxmlformats.org/drawingml/2006/main">
            <a:ext uri="{FF2B5EF4-FFF2-40B4-BE49-F238E27FC236}">
              <a16:creationId xmlns:a16="http://schemas.microsoft.com/office/drawing/2014/main" id="{E94B93ED-2047-4B1B-43E7-2CB1243AA11A}"/>
            </a:ext>
          </a:extLst>
        </cdr:cNvPr>
        <cdr:cNvSpPr/>
      </cdr:nvSpPr>
      <cdr:spPr>
        <a:xfrm xmlns:a="http://schemas.openxmlformats.org/drawingml/2006/main">
          <a:off x="8028892" y="504056"/>
          <a:ext cx="360020" cy="864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30%</a:t>
          </a:r>
        </a:p>
      </cdr:txBody>
    </cdr:sp>
  </cdr:relSizeAnchor>
  <cdr:relSizeAnchor xmlns:cdr="http://schemas.openxmlformats.org/drawingml/2006/chartDrawing">
    <cdr:from>
      <cdr:x>0.29922</cdr:x>
      <cdr:y>0.87247</cdr:y>
    </cdr:from>
    <cdr:to>
      <cdr:x>0.36533</cdr:x>
      <cdr:y>0.93909</cdr:y>
    </cdr:to>
    <cdr:sp macro="" textlink="">
      <cdr:nvSpPr>
        <cdr:cNvPr id="15" name="Prostokąt 14">
          <a:extLst xmlns:a="http://schemas.openxmlformats.org/drawingml/2006/main">
            <a:ext uri="{FF2B5EF4-FFF2-40B4-BE49-F238E27FC236}">
              <a16:creationId xmlns:a16="http://schemas.microsoft.com/office/drawing/2014/main" id="{8A1931B9-C471-60BF-A922-E0BAFC1107BB}"/>
            </a:ext>
          </a:extLst>
        </cdr:cNvPr>
        <cdr:cNvSpPr/>
      </cdr:nvSpPr>
      <cdr:spPr>
        <a:xfrm xmlns:a="http://schemas.openxmlformats.org/drawingml/2006/main">
          <a:off x="2607084" y="4523410"/>
          <a:ext cx="576064" cy="3453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</a:p>
      </cdr:txBody>
    </cdr:sp>
  </cdr:relSizeAnchor>
  <cdr:relSizeAnchor xmlns:cdr="http://schemas.openxmlformats.org/drawingml/2006/chartDrawing">
    <cdr:from>
      <cdr:x>0.4094</cdr:x>
      <cdr:y>0.87247</cdr:y>
    </cdr:from>
    <cdr:to>
      <cdr:x>0.47552</cdr:x>
      <cdr:y>0.93909</cdr:y>
    </cdr:to>
    <cdr:sp macro="" textlink="">
      <cdr:nvSpPr>
        <cdr:cNvPr id="16" name="Prostokąt 15">
          <a:extLst xmlns:a="http://schemas.openxmlformats.org/drawingml/2006/main">
            <a:ext uri="{FF2B5EF4-FFF2-40B4-BE49-F238E27FC236}">
              <a16:creationId xmlns:a16="http://schemas.microsoft.com/office/drawing/2014/main" id="{E2644F95-4B43-4DDF-1315-AB11F8955554}"/>
            </a:ext>
          </a:extLst>
        </cdr:cNvPr>
        <cdr:cNvSpPr/>
      </cdr:nvSpPr>
      <cdr:spPr>
        <a:xfrm xmlns:a="http://schemas.openxmlformats.org/drawingml/2006/main">
          <a:off x="3567123" y="4523410"/>
          <a:ext cx="576064" cy="3453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0.81731</cdr:x>
      <cdr:y>0.2</cdr:y>
    </cdr:from>
    <cdr:to>
      <cdr:x>0.90385</cdr:x>
      <cdr:y>0.3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072230" y="571504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0.31731</cdr:x>
      <cdr:y>0.225</cdr:y>
    </cdr:from>
    <cdr:to>
      <cdr:x>0.40385</cdr:x>
      <cdr:y>0.37802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2393090" y="546408"/>
          <a:ext cx="652668" cy="371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0.43697</cdr:x>
      <cdr:y>0.03429</cdr:y>
    </cdr:from>
    <cdr:to>
      <cdr:x>0.55462</cdr:x>
      <cdr:y>0.17144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F4F59BD-F075-FAFB-1FD6-47795DEF9532}"/>
            </a:ext>
          </a:extLst>
        </cdr:cNvPr>
        <cdr:cNvSpPr txBox="1"/>
      </cdr:nvSpPr>
      <cdr:spPr>
        <a:xfrm xmlns:a="http://schemas.openxmlformats.org/drawingml/2006/main">
          <a:off x="3744416" y="7200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0.80769</cdr:x>
      <cdr:y>0</cdr:y>
    </cdr:from>
    <cdr:to>
      <cdr:x>0.89423</cdr:x>
      <cdr:y>0.11111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6000792" y="-214290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0.31731</cdr:x>
      <cdr:y>9.3321E-6</cdr:y>
    </cdr:from>
    <cdr:to>
      <cdr:x>0.40385</cdr:x>
      <cdr:y>0.11112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2357454" y="24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62" y="2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9E282-9D25-4975-9323-E1D478C966E5}" type="datetimeFigureOut">
              <a:rPr lang="pl-PL" smtClean="0"/>
              <a:pPr/>
              <a:t>26.09.2023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81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62" y="9429781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6210-76C2-4D40-8288-512D99E708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08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2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81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81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76D327-F02A-49E7-9D97-E1DB95BB7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FA93D-ADE9-4C95-B5EE-122EDCA5FC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284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1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9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1638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684124-1180-4076-8913-A8920706D080}" type="slidenum">
              <a:rPr lang="pl-PL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3379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2A39E-1965-47B3-ADE7-F458D285D5AD}" type="slidenum">
              <a:rPr lang="pl-PL"/>
              <a:pPr/>
              <a:t>23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6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D327-F02A-49E7-9D97-E1DB95BB71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7C1-B6C7-40CE-B1BC-945F1F545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2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10D0-1257-4879-98AE-25F52C5E3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4236-7C8B-4B1C-ADA2-46122F2C0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DE9A-3E4F-4E43-9C26-8F0F31862B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14A3-2FFB-4DDB-B743-15E65F0D1E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2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778-4077-47AF-B061-848C9A092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2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D25-8F9D-4117-B5C9-A8F2B51B5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09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03A-0481-49FD-A67C-413AF6C7B8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DD45-B237-482F-8A3E-84ACF4099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5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FB20-4B46-412B-AB30-87BD4C1BC0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8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E9DB-20E2-473A-A481-3621E7DB8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FCAAD25-8F9D-4117-B5C9-A8F2B51B5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3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1338" y="-29818"/>
            <a:ext cx="9225338" cy="6858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Rynek pracy w      POWIECIE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ElbląSKIM</a:t>
            </a:r>
            <a:b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w i PÓŁROCZU 2023 ROKU </a:t>
            </a:r>
            <a:endParaRPr lang="pl-PL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7DFA430-497B-5F4F-2B5B-AC21600C8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1208"/>
            <a:ext cx="1792654" cy="1121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16" y="116632"/>
            <a:ext cx="8707372" cy="1296144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STOPA bezrobocia w Elblągu      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STAN NA 30.06.2022 I 30.06.2023 R.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768876464"/>
              </p:ext>
            </p:extLst>
          </p:nvPr>
        </p:nvGraphicFramePr>
        <p:xfrm>
          <a:off x="395960" y="1628800"/>
          <a:ext cx="8429684" cy="465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DF43DD8-EB08-37FA-9BA3-3775B6722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695021"/>
              </p:ext>
            </p:extLst>
          </p:nvPr>
        </p:nvGraphicFramePr>
        <p:xfrm>
          <a:off x="179512" y="2060849"/>
          <a:ext cx="85072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16" y="116632"/>
            <a:ext cx="8707372" cy="1296144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STOPA bezrobocia w powiecie elbląskim STAN NA 30.06.2022 I 30.06.2023 R.</a:t>
            </a:r>
          </a:p>
        </p:txBody>
      </p:sp>
      <p:graphicFrame>
        <p:nvGraphicFramePr>
          <p:cNvPr id="8" name="Wykres 7"/>
          <p:cNvGraphicFramePr/>
          <p:nvPr/>
        </p:nvGraphicFramePr>
        <p:xfrm>
          <a:off x="357158" y="1700808"/>
          <a:ext cx="8429684" cy="465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DF43DD8-EB08-37FA-9BA3-3775B6722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99765"/>
              </p:ext>
            </p:extLst>
          </p:nvPr>
        </p:nvGraphicFramePr>
        <p:xfrm>
          <a:off x="179512" y="1976015"/>
          <a:ext cx="85072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07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Płynność bezrobocia W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Półroczu 2022 i 2023 R</a:t>
            </a:r>
            <a:r>
              <a:rPr lang="pl-PL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4884618"/>
              </p:ext>
            </p:extLst>
          </p:nvPr>
        </p:nvGraphicFramePr>
        <p:xfrm>
          <a:off x="251520" y="1412776"/>
          <a:ext cx="8892480" cy="53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9D282-7098-414D-337C-F6F676C1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1008112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marL="177800" algn="l">
              <a:lnSpc>
                <a:spcPct val="100000"/>
              </a:lnSpc>
            </a:pPr>
            <a:br>
              <a:rPr lang="pl-PL" sz="3100" cap="none" spc="0" dirty="0">
                <a:solidFill>
                  <a:schemeClr val="accent4">
                    <a:lumMod val="75000"/>
                  </a:schemeClr>
                </a:solidFill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</a:br>
            <a:r>
              <a:rPr lang="pl-PL" sz="2700" cap="none" spc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PRZYCZYNY WYŁĄCZEŃ Z EWIDENCJI OSÓB BEZROBOTNYCH Z ELBLĄGA W I PÓŁROCZU 2023 R.</a:t>
            </a:r>
            <a:br>
              <a:rPr kumimoji="0" lang="pl-PL" sz="27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DC6D053-D0A6-058A-7F94-163D021DE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498649"/>
              </p:ext>
            </p:extLst>
          </p:nvPr>
        </p:nvGraphicFramePr>
        <p:xfrm>
          <a:off x="251520" y="1340768"/>
          <a:ext cx="88831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6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C5B3A-9DC1-328C-0671-33302FDD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marL="177800" algn="l"/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b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pl-PL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PRZYCZYNY WYŁĄCZEŃ Z EWIDENCJI OSÓB BEZROBOTNYCH Z POWIATU ELBLĄSKIEGO W                 I PÓŁROCZU 2023 R.</a:t>
            </a:r>
            <a:b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</a:br>
            <a:endParaRPr lang="pl-PL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397D065-2447-1B1B-97BE-08501B08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637150"/>
              </p:ext>
            </p:extLst>
          </p:nvPr>
        </p:nvGraphicFramePr>
        <p:xfrm>
          <a:off x="395536" y="1340768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38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7ED10-1307-0107-2EFD-AE25E360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4" y="200687"/>
            <a:ext cx="8856712" cy="996065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>
              <a:tabLst>
                <a:tab pos="9366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Wybrane GRUPY bezrobotnych w Elblągu STAN NA 30.06.2022 I 30.06.2023 R.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D34246A-30EB-D2C2-93F7-43E8E0D75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772867"/>
              </p:ext>
            </p:extLst>
          </p:nvPr>
        </p:nvGraphicFramePr>
        <p:xfrm>
          <a:off x="108134" y="1196752"/>
          <a:ext cx="889222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46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7ED10-1307-0107-2EFD-AE25E360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4" y="200687"/>
            <a:ext cx="8856712" cy="996065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>
              <a:tabLst>
                <a:tab pos="9366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Wybrane GRUPY bezrobotnych POWIECIE ELBLĄSKIM STAN NA 30.06.2022 I 30.06 2023 R.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D34246A-30EB-D2C2-93F7-43E8E0D75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903734"/>
              </p:ext>
            </p:extLst>
          </p:nvPr>
        </p:nvGraphicFramePr>
        <p:xfrm>
          <a:off x="108134" y="1397000"/>
          <a:ext cx="8892221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2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22D87A8-20F5-314F-8CB3-B06001E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073008" cy="1008112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>
              <a:lnSpc>
                <a:spcPct val="100000"/>
              </a:lnSpc>
              <a:tabLst>
                <a:tab pos="93663" algn="l"/>
              </a:tabLst>
            </a:pPr>
            <a:r>
              <a:rPr lang="pl-PL" sz="2400" cap="none" spc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BEZROBOTNI WEDŁUG WIEKU W POWIECIE ELBLĄSKIM STAN NA  30.06.2023 I 30.06.2022 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94426FE-B818-2E8D-5DA1-67C611DF6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81907"/>
              </p:ext>
            </p:extLst>
          </p:nvPr>
        </p:nvGraphicFramePr>
        <p:xfrm>
          <a:off x="503548" y="1260646"/>
          <a:ext cx="8280920" cy="490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EEE30A6D-9CEB-E745-8651-2C2A5F39CE6B}"/>
              </a:ext>
            </a:extLst>
          </p:cNvPr>
          <p:cNvSpPr/>
          <p:nvPr/>
        </p:nvSpPr>
        <p:spPr>
          <a:xfrm>
            <a:off x="2411760" y="1988840"/>
            <a:ext cx="2880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25,7%</a:t>
            </a:r>
          </a:p>
        </p:txBody>
      </p:sp>
    </p:spTree>
    <p:extLst>
      <p:ext uri="{BB962C8B-B14F-4D97-AF65-F5344CB8AC3E}">
        <p14:creationId xmlns:p14="http://schemas.microsoft.com/office/powerpoint/2010/main" val="276548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22D87A8-20F5-314F-8CB3-B06001E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>
              <a:lnSpc>
                <a:spcPct val="100000"/>
              </a:lnSpc>
            </a:pPr>
            <a:r>
              <a:rPr lang="pl-PL" sz="2400" cap="none" spc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BEZROBOTNI WEDŁUG STAŻU PRACY W POWIECIE ELBLĄSKIM STAN NA 30.06.2023 I 30.06.2022 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94426FE-B818-2E8D-5DA1-67C611DF6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553078"/>
              </p:ext>
            </p:extLst>
          </p:nvPr>
        </p:nvGraphicFramePr>
        <p:xfrm>
          <a:off x="467544" y="1412776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70DCE563-A9AD-9D6F-E429-5174A0D01597}"/>
              </a:ext>
            </a:extLst>
          </p:cNvPr>
          <p:cNvSpPr/>
          <p:nvPr/>
        </p:nvSpPr>
        <p:spPr>
          <a:xfrm>
            <a:off x="1115616" y="2924944"/>
            <a:ext cx="2880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21,3%</a:t>
            </a:r>
          </a:p>
        </p:txBody>
      </p:sp>
    </p:spTree>
    <p:extLst>
      <p:ext uri="{BB962C8B-B14F-4D97-AF65-F5344CB8AC3E}">
        <p14:creationId xmlns:p14="http://schemas.microsoft.com/office/powerpoint/2010/main" val="8247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22D87A8-20F5-314F-8CB3-B06001E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80120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>
              <a:lnSpc>
                <a:spcPct val="100000"/>
              </a:lnSpc>
            </a:pPr>
            <a:r>
              <a:rPr lang="pl-PL" sz="2400" cap="none" spc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BEZROBOTNI WEDŁUG WYKSZTAŁCENIA W POWIECIE ELBLĄSKIM STAN NA 30.06.2023 I 30.06.2022 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94426FE-B818-2E8D-5DA1-67C611DF6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725861"/>
              </p:ext>
            </p:extLst>
          </p:nvPr>
        </p:nvGraphicFramePr>
        <p:xfrm>
          <a:off x="556793" y="1340768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6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28203-26EE-560F-35A2-D75B6C343E61}"/>
              </a:ext>
            </a:extLst>
          </p:cNvPr>
          <p:cNvSpPr txBox="1">
            <a:spLocks/>
          </p:cNvSpPr>
          <p:nvPr/>
        </p:nvSpPr>
        <p:spPr>
          <a:xfrm>
            <a:off x="35496" y="289793"/>
            <a:ext cx="9108504" cy="879772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Pracujący w Elblągu stan na 31.12.2022 roku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5E1FCC8-EEC6-F0D4-252C-7981C642D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750365"/>
              </p:ext>
            </p:extLst>
          </p:nvPr>
        </p:nvGraphicFramePr>
        <p:xfrm>
          <a:off x="35496" y="1844824"/>
          <a:ext cx="856895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upa 10">
            <a:extLst>
              <a:ext uri="{FF2B5EF4-FFF2-40B4-BE49-F238E27FC236}">
                <a16:creationId xmlns:a16="http://schemas.microsoft.com/office/drawing/2014/main" id="{AB5A92A9-C112-C4BF-671E-5DFE6A4AD434}"/>
              </a:ext>
            </a:extLst>
          </p:cNvPr>
          <p:cNvGrpSpPr/>
          <p:nvPr/>
        </p:nvGrpSpPr>
        <p:grpSpPr>
          <a:xfrm>
            <a:off x="251518" y="1169565"/>
            <a:ext cx="8856986" cy="675394"/>
            <a:chOff x="-35588" y="0"/>
            <a:chExt cx="2442849" cy="1499331"/>
          </a:xfrm>
          <a:noFill/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81457A19-2B6F-01FA-237A-0472EDCE6FBE}"/>
                </a:ext>
              </a:extLst>
            </p:cNvPr>
            <p:cNvSpPr/>
            <p:nvPr/>
          </p:nvSpPr>
          <p:spPr>
            <a:xfrm>
              <a:off x="0" y="0"/>
              <a:ext cx="2268237" cy="149933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184AF5F1-001D-A4A1-9F4F-A276AE430B6A}"/>
                </a:ext>
              </a:extLst>
            </p:cNvPr>
            <p:cNvSpPr txBox="1"/>
            <p:nvPr/>
          </p:nvSpPr>
          <p:spPr>
            <a:xfrm>
              <a:off x="-35588" y="75398"/>
              <a:ext cx="2442849" cy="14239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marL="0" lvl="0" indent="0" defTabSz="6667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Zgodnie z danymi GUS liczba mieszkańców Elbląga wyniosła 113.567 </a:t>
              </a:r>
              <a:r>
                <a:rPr lang="pl-PL" sz="2000" dirty="0">
                  <a:latin typeface="Arial" panose="020B0604020202020204" pitchFamily="34" charset="0"/>
                  <a:cs typeface="Arial" panose="020B0604020202020204" pitchFamily="34" charset="0"/>
                </a:rPr>
                <a:t>osób</a:t>
              </a:r>
              <a:r>
                <a:rPr lang="pl-PL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23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22D87A8-20F5-314F-8CB3-B06001E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88640"/>
            <a:ext cx="9505056" cy="1224136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marL="93663" algn="l">
              <a:lnSpc>
                <a:spcPct val="100000"/>
              </a:lnSpc>
            </a:pPr>
            <a:r>
              <a:rPr lang="pl-PL" sz="2400" cap="none" spc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BEZROBOTNI WEDŁUG CZASU POZOSTAWANIA BEZ PRACY W POWIECIE ELBLĄSKIM STAN NA 30.06.2023 I 30.06.2022 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94426FE-B818-2E8D-5DA1-67C611DF6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501295"/>
              </p:ext>
            </p:extLst>
          </p:nvPr>
        </p:nvGraphicFramePr>
        <p:xfrm>
          <a:off x="215516" y="1340768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28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22274"/>
            <a:ext cx="8640960" cy="796908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marL="177800" algn="l">
              <a:tabLst>
                <a:tab pos="177800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Oferty pracy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940736609"/>
              </p:ext>
            </p:extLst>
          </p:nvPr>
        </p:nvGraphicFramePr>
        <p:xfrm>
          <a:off x="107504" y="1124744"/>
          <a:ext cx="8568952" cy="21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573404148"/>
              </p:ext>
            </p:extLst>
          </p:nvPr>
        </p:nvGraphicFramePr>
        <p:xfrm>
          <a:off x="431540" y="3330354"/>
          <a:ext cx="8280920" cy="290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6BA2F94-F4B9-1A27-3AFF-5FC4B56E68FF}"/>
              </a:ext>
            </a:extLst>
          </p:cNvPr>
          <p:cNvSpPr txBox="1"/>
          <p:nvPr/>
        </p:nvSpPr>
        <p:spPr>
          <a:xfrm>
            <a:off x="3779912" y="101918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Elbląg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16E61E-BEE8-B24E-EA43-B2D39976FC6B}"/>
              </a:ext>
            </a:extLst>
          </p:cNvPr>
          <p:cNvSpPr txBox="1"/>
          <p:nvPr/>
        </p:nvSpPr>
        <p:spPr>
          <a:xfrm>
            <a:off x="3419872" y="309290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Powiat elbląski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409C1-E5E1-4AC8-8542-80FA4B9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52128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wolne miejsca pracy zgłoszone przez pracodawców NA 30.06.2023 R.</a:t>
            </a:r>
          </a:p>
        </p:txBody>
      </p:sp>
      <p:graphicFrame>
        <p:nvGraphicFramePr>
          <p:cNvPr id="5" name="Symbol zastępczy zawartości 9">
            <a:extLst>
              <a:ext uri="{FF2B5EF4-FFF2-40B4-BE49-F238E27FC236}">
                <a16:creationId xmlns:a16="http://schemas.microsoft.com/office/drawing/2014/main" id="{E2E133C7-1CB0-4608-A929-F42A38915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00863"/>
              </p:ext>
            </p:extLst>
          </p:nvPr>
        </p:nvGraphicFramePr>
        <p:xfrm>
          <a:off x="539552" y="1484785"/>
          <a:ext cx="8280920" cy="512738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129">
                <a:tc>
                  <a:txBody>
                    <a:bodyPr/>
                    <a:lstStyle/>
                    <a:p>
                      <a:pPr algn="ctr"/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Z Elbląga :</a:t>
                      </a:r>
                      <a:endParaRPr lang="pl-PL" sz="16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Z powiatu elbląskiego :</a:t>
                      </a:r>
                      <a:endParaRPr lang="pl-PL" sz="16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8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biurowy – 43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- 65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1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- 36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Operator maszyn - 28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gospodarczy - 34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utrzymania czystości - 27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Monter - 33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Technik prac biurowych - 23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Mechanik pojazdów samochodowych, maszyn - 22 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- 20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Kucharz - 21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Pomocniczy robotnik budowlany - 18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Operator maszyn - 21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Stolarz - 16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6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Kierowca - 20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Mechanik - 16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597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Referent ds. administracyjno-biurowych - 17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Kierowca - 14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4013"/>
            <a:ext cx="8640961" cy="1052739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Bezrobotni według zawodów 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 30.06.2023 r.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488707"/>
              </p:ext>
            </p:extLst>
          </p:nvPr>
        </p:nvGraphicFramePr>
        <p:xfrm>
          <a:off x="611561" y="1268760"/>
          <a:ext cx="8136904" cy="541065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46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Spośród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2618</a:t>
                      </a:r>
                      <a:r>
                        <a:rPr lang="pl-PL" sz="1600" b="0" u="none" baseline="0" dirty="0">
                          <a:solidFill>
                            <a:schemeClr val="tx1"/>
                          </a:solidFill>
                        </a:rPr>
                        <a:t> bezrobotnych 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</a:rPr>
                        <a:t> z 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  <a:effectLst/>
                        </a:rPr>
                        <a:t>Elbląga 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</a:rPr>
                        <a:t>najwięcej osób zarejestrowanych jest w zawodach: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Spośród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2280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bezrobotnych z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powiatu elbląskiego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najwięcej osób zarejestrowanych jest w zawodach: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0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Bez zawodu – 274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Bez zawodu – 236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4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– 201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– 155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4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Stolarz - 84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Stolarz - 85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7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Kucharz - 63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Kucharz - 51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– 54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- 47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budowlany - 53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Pomocniczy robotnik budowlany - 32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Ekonomista - 50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Fryzjer - 28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6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Magazynier - 42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Cukiernik - 23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51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Mechanik pojazdów samochodowych, maszyn – 38 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Magazynier - 22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61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Fryzjer - 37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Technik ekonomista - 21</a:t>
                      </a:r>
                      <a:endParaRPr lang="pl-P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211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 marL="93663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Pośrednictwo pracy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9255211"/>
              </p:ext>
            </p:extLst>
          </p:nvPr>
        </p:nvGraphicFramePr>
        <p:xfrm>
          <a:off x="395536" y="1268760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FF0C8CEE-18AD-7BA2-1676-F779D38A1043}"/>
              </a:ext>
            </a:extLst>
          </p:cNvPr>
          <p:cNvSpPr/>
          <p:nvPr/>
        </p:nvSpPr>
        <p:spPr>
          <a:xfrm>
            <a:off x="3508663" y="4653136"/>
            <a:ext cx="55081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Opracowano 3.524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IPD ( w I połowie 2022 r. – 3.464), z tego: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Elbląg – 2.104 IPD (w I połowie 2022 r. – 1.921 IPD</a:t>
            </a:r>
            <a:r>
              <a:rPr lang="pl-PL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 elbląski – 1.420 IPD (w I połowie 2022 r. – 1.543 IPD)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5F546CE-9CFA-BF2C-248C-452D5102B657}"/>
              </a:ext>
            </a:extLst>
          </p:cNvPr>
          <p:cNvSpPr txBox="1"/>
          <p:nvPr/>
        </p:nvSpPr>
        <p:spPr>
          <a:xfrm>
            <a:off x="395536" y="4766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POŚREDNICTWO PRACY</a:t>
            </a:r>
            <a:endParaRPr lang="pl-PL" sz="24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0656301-2FAF-4EC9-6E49-80F8F27E9562}"/>
              </a:ext>
            </a:extLst>
          </p:cNvPr>
          <p:cNvGrpSpPr/>
          <p:nvPr/>
        </p:nvGrpSpPr>
        <p:grpSpPr>
          <a:xfrm>
            <a:off x="295200" y="1772816"/>
            <a:ext cx="3136668" cy="3312368"/>
            <a:chOff x="70261" y="41597"/>
            <a:chExt cx="3136668" cy="1460826"/>
          </a:xfrm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C5AD0818-AB50-6E12-34EC-251E809C5785}"/>
                </a:ext>
              </a:extLst>
            </p:cNvPr>
            <p:cNvSpPr/>
            <p:nvPr/>
          </p:nvSpPr>
          <p:spPr>
            <a:xfrm>
              <a:off x="70261" y="41597"/>
              <a:ext cx="3136668" cy="146082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Prostokąt: zaokrąglone rogi 4">
              <a:extLst>
                <a:ext uri="{FF2B5EF4-FFF2-40B4-BE49-F238E27FC236}">
                  <a16:creationId xmlns:a16="http://schemas.microsoft.com/office/drawing/2014/main" id="{E8341AAB-8A21-4529-D4EF-F6F4D6A79E02}"/>
                </a:ext>
              </a:extLst>
            </p:cNvPr>
            <p:cNvSpPr txBox="1"/>
            <p:nvPr/>
          </p:nvSpPr>
          <p:spPr>
            <a:xfrm>
              <a:off x="141573" y="112908"/>
              <a:ext cx="2994044" cy="1318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SPOTKANIA Z PRACODAWCAMI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DCB517FD-D417-80C7-441E-78F6B92C9A1F}"/>
              </a:ext>
            </a:extLst>
          </p:cNvPr>
          <p:cNvGrpSpPr/>
          <p:nvPr/>
        </p:nvGrpSpPr>
        <p:grpSpPr>
          <a:xfrm>
            <a:off x="3347864" y="1371267"/>
            <a:ext cx="5576299" cy="1543844"/>
            <a:chOff x="3035510" y="105355"/>
            <a:chExt cx="5576299" cy="1543844"/>
          </a:xfrm>
        </p:grpSpPr>
        <p:sp>
          <p:nvSpPr>
            <p:cNvPr id="9" name="Prostokąt: zaokrąglone rogi u góry 8">
              <a:extLst>
                <a:ext uri="{FF2B5EF4-FFF2-40B4-BE49-F238E27FC236}">
                  <a16:creationId xmlns:a16="http://schemas.microsoft.com/office/drawing/2014/main" id="{41EFC38C-782C-A13C-AFCE-7B5BC7B03DAA}"/>
                </a:ext>
              </a:extLst>
            </p:cNvPr>
            <p:cNvSpPr/>
            <p:nvPr/>
          </p:nvSpPr>
          <p:spPr>
            <a:xfrm rot="5400000">
              <a:off x="5051738" y="-1910873"/>
              <a:ext cx="1543844" cy="5576299"/>
            </a:xfrm>
            <a:prstGeom prst="round2SameRect">
              <a:avLst/>
            </a:prstGeom>
            <a:noFill/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Prostokąt: zaokrąglone rogi u góry 4">
              <a:extLst>
                <a:ext uri="{FF2B5EF4-FFF2-40B4-BE49-F238E27FC236}">
                  <a16:creationId xmlns:a16="http://schemas.microsoft.com/office/drawing/2014/main" id="{2DC686C4-9761-D832-7619-AA8833290C0F}"/>
                </a:ext>
              </a:extLst>
            </p:cNvPr>
            <p:cNvSpPr txBox="1"/>
            <p:nvPr/>
          </p:nvSpPr>
          <p:spPr>
            <a:xfrm>
              <a:off x="3035511" y="180718"/>
              <a:ext cx="5500935" cy="139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l-PL" sz="16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376BA85-813A-0184-1512-DF61C83092E8}"/>
              </a:ext>
            </a:extLst>
          </p:cNvPr>
          <p:cNvSpPr txBox="1"/>
          <p:nvPr/>
        </p:nvSpPr>
        <p:spPr>
          <a:xfrm>
            <a:off x="3622100" y="1759431"/>
            <a:ext cx="4952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lutego 2023 r. PUP </a:t>
            </a: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zorganizował </a:t>
            </a:r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potkanie informacyjne z przedstawicielami Aresztu Śledczego w Elblągu</a:t>
            </a: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bezrobotnych zainteresowanych podjęciem pracy w służbie więziennej. Zaproszono 29 osób bezrobotnych, uczestniczyło 18 osób;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oraz 13 lutego 2023 r. PUP zorganizował spotkania promujące Wojska Obrony Terytorialnej;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lutego oraz 15 czerwca 2023 r. uruchomiono w PUP punkt informacyjny Wojskowego Centrum Rekrutacji promujący służbę wojskową zawodową.</a:t>
            </a:r>
          </a:p>
        </p:txBody>
      </p:sp>
    </p:spTree>
    <p:extLst>
      <p:ext uri="{BB962C8B-B14F-4D97-AF65-F5344CB8AC3E}">
        <p14:creationId xmlns:p14="http://schemas.microsoft.com/office/powerpoint/2010/main" val="174983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70A792A-491A-30B1-2294-296CF79B2C6F}"/>
              </a:ext>
            </a:extLst>
          </p:cNvPr>
          <p:cNvSpPr txBox="1"/>
          <p:nvPr/>
        </p:nvSpPr>
        <p:spPr>
          <a:xfrm>
            <a:off x="395536" y="4766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POŚREDNICTWO PRACY</a:t>
            </a:r>
            <a:endParaRPr lang="pl-PL" sz="24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07745AC-60AE-0B58-CE8C-6A50B9C79795}"/>
              </a:ext>
            </a:extLst>
          </p:cNvPr>
          <p:cNvGrpSpPr/>
          <p:nvPr/>
        </p:nvGrpSpPr>
        <p:grpSpPr>
          <a:xfrm>
            <a:off x="295200" y="1772816"/>
            <a:ext cx="3136668" cy="3312368"/>
            <a:chOff x="70261" y="41597"/>
            <a:chExt cx="3136668" cy="1460826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D893189D-CA8C-F2EA-A563-E08D64B2220C}"/>
                </a:ext>
              </a:extLst>
            </p:cNvPr>
            <p:cNvSpPr/>
            <p:nvPr/>
          </p:nvSpPr>
          <p:spPr>
            <a:xfrm>
              <a:off x="70261" y="41597"/>
              <a:ext cx="3136668" cy="146082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520FC346-F1E2-6800-FF57-9C06CE6D964A}"/>
                </a:ext>
              </a:extLst>
            </p:cNvPr>
            <p:cNvSpPr txBox="1"/>
            <p:nvPr/>
          </p:nvSpPr>
          <p:spPr>
            <a:xfrm>
              <a:off x="141573" y="112908"/>
              <a:ext cx="2994044" cy="1318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SPOTKANIA Z PRACODAWCAMI</a:t>
              </a:r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8E24C67-310A-4B66-78C2-5D1D9EE5E832}"/>
              </a:ext>
            </a:extLst>
          </p:cNvPr>
          <p:cNvSpPr txBox="1"/>
          <p:nvPr/>
        </p:nvSpPr>
        <p:spPr>
          <a:xfrm>
            <a:off x="3506222" y="1743404"/>
            <a:ext cx="53142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kwietnia 2023 r. pracownicy PUP w Elblągu uczestniczyli w </a:t>
            </a: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XVI Malborskich Targach. PUP Elbląg przedstawił zainteresowanym 180 ofert pracy będących w dyspozycji. Dodatkowo udzielano informacji na temat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 wsparcia świadczonych przez Urząd w Elblągu oraz sieci EURES, a także na temat charakterystyki elbląskiego rynku pracy;</a:t>
            </a:r>
          </a:p>
          <a:p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kwietnia 2023 r. pracownicy PUP w Elblągu uczestniczyli w</a:t>
            </a: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 Nowodworskich Targach Pracy i Edukacji. PUP </a:t>
            </a:r>
            <a:r>
              <a:rPr lang="pl-PL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Elbląg</a:t>
            </a: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przedstawił zainteresowanym 157 ofert pracy. Udzielano informacji na temat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wsparcia świadczonych przez Urząd w Elblągu  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sieci EURES, a także na temat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charakterystyki elbląskiego rynku pracy.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2459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041E55AC-810F-0F7D-2E1E-479E63EDF82E}"/>
              </a:ext>
            </a:extLst>
          </p:cNvPr>
          <p:cNvGrpSpPr/>
          <p:nvPr/>
        </p:nvGrpSpPr>
        <p:grpSpPr>
          <a:xfrm>
            <a:off x="323528" y="1628800"/>
            <a:ext cx="3136668" cy="3384376"/>
            <a:chOff x="70261" y="1728205"/>
            <a:chExt cx="3136668" cy="1639947"/>
          </a:xfrm>
        </p:grpSpPr>
        <p:sp>
          <p:nvSpPr>
            <p:cNvPr id="4" name="Prostokąt: zaokrąglone rogi 3">
              <a:extLst>
                <a:ext uri="{FF2B5EF4-FFF2-40B4-BE49-F238E27FC236}">
                  <a16:creationId xmlns:a16="http://schemas.microsoft.com/office/drawing/2014/main" id="{7C721EC7-5C3D-3F6E-3D8B-14EF5DA0C5FA}"/>
                </a:ext>
              </a:extLst>
            </p:cNvPr>
            <p:cNvSpPr/>
            <p:nvPr/>
          </p:nvSpPr>
          <p:spPr>
            <a:xfrm>
              <a:off x="70261" y="1728205"/>
              <a:ext cx="3136668" cy="163994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shade val="80000"/>
                <a:hueOff val="-17207"/>
                <a:satOff val="25344"/>
                <a:lumOff val="59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2F416264-E767-AFAF-AD7F-E2D648D7BA13}"/>
                </a:ext>
              </a:extLst>
            </p:cNvPr>
            <p:cNvSpPr txBox="1"/>
            <p:nvPr/>
          </p:nvSpPr>
          <p:spPr>
            <a:xfrm>
              <a:off x="150317" y="1808261"/>
              <a:ext cx="2976556" cy="147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EUROPEJSKI ROK UMIEJĘTNOŚCI</a:t>
              </a:r>
              <a:endParaRPr lang="pl-PL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Prostokąt: zaokrąglone rogi u góry 4">
            <a:extLst>
              <a:ext uri="{FF2B5EF4-FFF2-40B4-BE49-F238E27FC236}">
                <a16:creationId xmlns:a16="http://schemas.microsoft.com/office/drawing/2014/main" id="{F61CD01F-CD41-AC44-39F0-BB0F5792BEEC}"/>
              </a:ext>
            </a:extLst>
          </p:cNvPr>
          <p:cNvSpPr txBox="1"/>
          <p:nvPr/>
        </p:nvSpPr>
        <p:spPr>
          <a:xfrm>
            <a:off x="3380140" y="2470955"/>
            <a:ext cx="5500935" cy="1393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l-PL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3FE3AA-4616-30B3-9F03-F452089E08A3}"/>
              </a:ext>
            </a:extLst>
          </p:cNvPr>
          <p:cNvSpPr txBox="1"/>
          <p:nvPr/>
        </p:nvSpPr>
        <p:spPr>
          <a:xfrm>
            <a:off x="403584" y="42857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POŚREDNICTWO PRACY</a:t>
            </a: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CEF9861-DB7D-96B3-3CA9-04BF854BE06B}"/>
              </a:ext>
            </a:extLst>
          </p:cNvPr>
          <p:cNvSpPr txBox="1"/>
          <p:nvPr/>
        </p:nvSpPr>
        <p:spPr>
          <a:xfrm>
            <a:off x="3540252" y="1315502"/>
            <a:ext cx="50239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5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pl-PL" sz="1600" kern="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maja 2023 roku PUP w Elblągu zorganizował spotkanie informacyjne dla 8 osób bezrobotnych z udziałem doradcy zawodowego z firmy „IDEA 365”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specjalizującej  się  w szkoleniach, sesjach </a:t>
            </a:r>
            <a:r>
              <a:rPr lang="pl-P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coachingowych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oraz pozyskiwaniu środków w ramach projektów unijnych.</a:t>
            </a:r>
            <a:r>
              <a:rPr lang="pl-PL" sz="16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rzedstawiła program realizujący szkolenia  w różnych branżach, staże oraz wsparcie  w poszukiwaniu pracy. Zachęcono do udziału w zewnętrznych projektach unijnych  umożliwiających nabycie kwalifikacji zawodowych  oraz doświadczenia.</a:t>
            </a:r>
          </a:p>
          <a:p>
            <a:endParaRPr lang="pl-PL" sz="1600" kern="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czerwca 2023 roku PUP w Elblągu we współpracy z Elbląskim Parkiem Technologicznym zorganizował poradę grupową dotyczącą możliwości aktywizacji zawodowej </a:t>
            </a:r>
            <a:r>
              <a:rPr lang="pl-PL" sz="1600" kern="5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l-PL" sz="1600" kern="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„Bądź przedsiębiorczy - postaw na siebie - podejmij samozatrudnienie”. W ramach porady oprócz organizatorów, informacje przekazali przedstawiciele Urząd Skarbowy oraz Zakład Ubezpieczeń Społecznych.</a:t>
            </a:r>
            <a:endParaRPr lang="pl-PL" sz="1600" kern="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4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AF559C9-A609-F5AE-CE1A-3FAE6007FF27}"/>
              </a:ext>
            </a:extLst>
          </p:cNvPr>
          <p:cNvSpPr txBox="1"/>
          <p:nvPr/>
        </p:nvSpPr>
        <p:spPr>
          <a:xfrm>
            <a:off x="395536" y="4766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POŚREDNICTWO PRACY</a:t>
            </a:r>
            <a:endParaRPr lang="pl-PL" sz="2400" dirty="0">
              <a:solidFill>
                <a:schemeClr val="tx2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F197AECC-60DF-61A4-A45C-54C3648DB61E}"/>
              </a:ext>
            </a:extLst>
          </p:cNvPr>
          <p:cNvGrpSpPr/>
          <p:nvPr/>
        </p:nvGrpSpPr>
        <p:grpSpPr>
          <a:xfrm>
            <a:off x="323528" y="1484784"/>
            <a:ext cx="3136668" cy="3384376"/>
            <a:chOff x="70261" y="1728205"/>
            <a:chExt cx="3136668" cy="1639947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4887F848-BE5E-2A5A-CB8E-E7DE8D450BCA}"/>
                </a:ext>
              </a:extLst>
            </p:cNvPr>
            <p:cNvSpPr/>
            <p:nvPr/>
          </p:nvSpPr>
          <p:spPr>
            <a:xfrm>
              <a:off x="70261" y="1728205"/>
              <a:ext cx="3136668" cy="163994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shade val="80000"/>
                <a:hueOff val="-17207"/>
                <a:satOff val="25344"/>
                <a:lumOff val="59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E627F4DA-0BED-8514-24CF-AFE3B19EB237}"/>
                </a:ext>
              </a:extLst>
            </p:cNvPr>
            <p:cNvSpPr txBox="1"/>
            <p:nvPr/>
          </p:nvSpPr>
          <p:spPr>
            <a:xfrm>
              <a:off x="150317" y="1808261"/>
              <a:ext cx="2976556" cy="147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EUROPEJSKI ROK UMIEJĘTNOŚCI</a:t>
              </a:r>
              <a:endParaRPr lang="pl-PL" sz="2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BBAAADA-C8D0-9FDB-02D6-CDBBD015BFE8}"/>
              </a:ext>
            </a:extLst>
          </p:cNvPr>
          <p:cNvSpPr txBox="1"/>
          <p:nvPr/>
        </p:nvSpPr>
        <p:spPr>
          <a:xfrm>
            <a:off x="3481896" y="1634454"/>
            <a:ext cx="53760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czerwca 2023 roku PUP w Elblągu zorganizował spotkanie informacyjne dla 13 osób bezrobotnych na temat Kwalifikacyjnych Kursów Zawodowych połączone z wizytą studyjną w siedzibie Centrum Kształcenia Zawodowego i Ustawicznego – Elbląskiego Centrum Edukacji Zawodowej w Elblągu;</a:t>
            </a:r>
          </a:p>
          <a:p>
            <a:endParaRPr lang="pl-PL" sz="1600" kern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 czerwca 2023 roku PUP w Elblągu zorganizował dla 6 osób bezrobotnych poradę grupową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nt. „Poznaj swoje możliwości”.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czestnicy wymieniali się swoimi doświadczeniami z zakresu poszukiwania pracy.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Omawiano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bilans kompetencji oraz badania predyspozycji zawodowych i osobowościowych.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nalizowano obszary wymagające poprawy oraz planowanie strategii rozwoju osobistego.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68013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D76BA86-3849-8D4C-8D89-0347E99D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2114"/>
          </a:xfrm>
          <a:noFill/>
          <a:ln w="9525">
            <a:noFill/>
          </a:ln>
        </p:spPr>
        <p:txBody>
          <a:bodyPr>
            <a:normAutofit/>
          </a:bodyPr>
          <a:lstStyle/>
          <a:p>
            <a:pPr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Pośrednictwo pracy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F0A2105-2954-810A-685E-ACD5B2639D9C}"/>
              </a:ext>
            </a:extLst>
          </p:cNvPr>
          <p:cNvSpPr txBox="1"/>
          <p:nvPr/>
        </p:nvSpPr>
        <p:spPr>
          <a:xfrm>
            <a:off x="323528" y="1449920"/>
            <a:ext cx="856895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Dnia 26 kwietnia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roku odbyły się Elbląskie Targi Pracy. Organizatorem targów był Powiatowy Urząd Pracy w Elblągu. Patronat honorowy nad wydarzeniem objął Prezydent Miasta Elbląg Witold Wróblewski. W Targach udział wzięło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 wystawców z tego: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pracodawców;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agencje zatrudnienia;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szkoły;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jednostek w tym: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PUP w Braniewie, PUP w Nowym Dworze Gdańskim, PUP w Malborku, Ośrodek Aktywizacji Zawodowej w Olsztynie oraz Centrum Edukacji i Pracy Młodzieży OHP w Elblągu.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Obecni byli również przedstawiciele jednostek szkoleniowych, którzy przedstawili aktualną ofertę kursów i szkoleń podnoszących kwalifikację. Swoje działania zaprezentowały instytucje zajmujące się wsparciem osób niepełnosprawnych.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Przedstawiono łącznie 850 wolnych miejsc pracy w różnych branżach oraz zawodach. Pracodawcy przedstawili 510 ofert pracy. Agencje zatrudnienia zaprezentowały 30 miejsc pracy w kraju i za granicą, inne jednostki zadeklarowały 20 miejsc pracy, Urzędy Pracy przedstawiły 290 miejsc pracy.</a:t>
            </a:r>
          </a:p>
          <a:p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Elbląskie Targi Pracy odwiedziło ok. 900 bezrobotnych i poszukujących pracy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BE047D3-CD5D-C4F2-1A74-3E32B6D70080}"/>
              </a:ext>
            </a:extLst>
          </p:cNvPr>
          <p:cNvGrpSpPr/>
          <p:nvPr/>
        </p:nvGrpSpPr>
        <p:grpSpPr>
          <a:xfrm>
            <a:off x="395536" y="980728"/>
            <a:ext cx="3456384" cy="447354"/>
            <a:chOff x="0" y="1476"/>
            <a:chExt cx="3456384" cy="1171536"/>
          </a:xfrm>
        </p:grpSpPr>
        <p:sp>
          <p:nvSpPr>
            <p:cNvPr id="3" name="Prostokąt: zaokrąglone rogi 2">
              <a:extLst>
                <a:ext uri="{FF2B5EF4-FFF2-40B4-BE49-F238E27FC236}">
                  <a16:creationId xmlns:a16="http://schemas.microsoft.com/office/drawing/2014/main" id="{2925D83E-5095-C392-C896-C70A63F26E5F}"/>
                </a:ext>
              </a:extLst>
            </p:cNvPr>
            <p:cNvSpPr/>
            <p:nvPr/>
          </p:nvSpPr>
          <p:spPr>
            <a:xfrm>
              <a:off x="0" y="1476"/>
              <a:ext cx="3456384" cy="1171536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A874242C-3854-4279-C97E-948BBDED473A}"/>
                </a:ext>
              </a:extLst>
            </p:cNvPr>
            <p:cNvSpPr txBox="1"/>
            <p:nvPr/>
          </p:nvSpPr>
          <p:spPr>
            <a:xfrm>
              <a:off x="57190" y="58666"/>
              <a:ext cx="3342004" cy="88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TARGI PRACY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25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28203-26EE-560F-35A2-D75B6C343E61}"/>
              </a:ext>
            </a:extLst>
          </p:cNvPr>
          <p:cNvSpPr txBox="1">
            <a:spLocks/>
          </p:cNvSpPr>
          <p:nvPr/>
        </p:nvSpPr>
        <p:spPr>
          <a:xfrm>
            <a:off x="0" y="289793"/>
            <a:ext cx="9144000" cy="690935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algn="l">
              <a:tabLst>
                <a:tab pos="269875" algn="l"/>
              </a:tabLst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Pracujący w powiecie elbląskim stan na 31.12.2022 roku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5E1FCC8-EEC6-F0D4-252C-7981C642D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699185"/>
              </p:ext>
            </p:extLst>
          </p:nvPr>
        </p:nvGraphicFramePr>
        <p:xfrm>
          <a:off x="-36512" y="1844824"/>
          <a:ext cx="900100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upa 10">
            <a:extLst>
              <a:ext uri="{FF2B5EF4-FFF2-40B4-BE49-F238E27FC236}">
                <a16:creationId xmlns:a16="http://schemas.microsoft.com/office/drawing/2014/main" id="{AB5A92A9-C112-C4BF-671E-5DFE6A4AD434}"/>
              </a:ext>
            </a:extLst>
          </p:cNvPr>
          <p:cNvGrpSpPr/>
          <p:nvPr/>
        </p:nvGrpSpPr>
        <p:grpSpPr>
          <a:xfrm>
            <a:off x="309654" y="1169565"/>
            <a:ext cx="8294794" cy="864230"/>
            <a:chOff x="0" y="0"/>
            <a:chExt cx="2268237" cy="1918535"/>
          </a:xfrm>
          <a:noFill/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81457A19-2B6F-01FA-237A-0472EDCE6FBE}"/>
                </a:ext>
              </a:extLst>
            </p:cNvPr>
            <p:cNvSpPr/>
            <p:nvPr/>
          </p:nvSpPr>
          <p:spPr>
            <a:xfrm>
              <a:off x="0" y="0"/>
              <a:ext cx="2268237" cy="149933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184AF5F1-001D-A4A1-9F4F-A276AE430B6A}"/>
                </a:ext>
              </a:extLst>
            </p:cNvPr>
            <p:cNvSpPr txBox="1"/>
            <p:nvPr/>
          </p:nvSpPr>
          <p:spPr>
            <a:xfrm>
              <a:off x="0" y="75396"/>
              <a:ext cx="2268237" cy="1843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marL="93663" lvl="0" algn="just" defTabSz="6667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Zgodnie z danymi GUS liczba mieszkańców powiatu elbląskiego wyniosła 54.615 osób.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516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Pośrednictwo pracy - cudzoziemcy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0909B8D4-7F72-2591-0CC0-FAB1DF01B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124147"/>
              </p:ext>
            </p:extLst>
          </p:nvPr>
        </p:nvGraphicFramePr>
        <p:xfrm>
          <a:off x="179512" y="1268760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A5C6FF4-CA71-4E0B-AEEC-F2B0469C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Pośrednictwo pracy - cudzoziemcy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5674CBC-DA34-7772-CFCA-7F798511F1D4}"/>
              </a:ext>
            </a:extLst>
          </p:cNvPr>
          <p:cNvGrpSpPr/>
          <p:nvPr/>
        </p:nvGrpSpPr>
        <p:grpSpPr>
          <a:xfrm>
            <a:off x="205687" y="1903763"/>
            <a:ext cx="3024336" cy="4680520"/>
            <a:chOff x="0" y="3856041"/>
            <a:chExt cx="3456384" cy="1171536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8A2E0D39-FF59-6D58-FE94-21F596DBA354}"/>
                </a:ext>
              </a:extLst>
            </p:cNvPr>
            <p:cNvSpPr/>
            <p:nvPr/>
          </p:nvSpPr>
          <p:spPr>
            <a:xfrm>
              <a:off x="0" y="3856041"/>
              <a:ext cx="3456384" cy="1171536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Prostokąt: zaokrąglone rogi 4">
              <a:extLst>
                <a:ext uri="{FF2B5EF4-FFF2-40B4-BE49-F238E27FC236}">
                  <a16:creationId xmlns:a16="http://schemas.microsoft.com/office/drawing/2014/main" id="{4B051931-2ACE-151B-CBCF-86745A7B6C0D}"/>
                </a:ext>
              </a:extLst>
            </p:cNvPr>
            <p:cNvSpPr txBox="1"/>
            <p:nvPr/>
          </p:nvSpPr>
          <p:spPr>
            <a:xfrm>
              <a:off x="57190" y="3913231"/>
              <a:ext cx="3342004" cy="1057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bg2"/>
                  </a:solidFill>
                </a:rPr>
                <a:t>UCHODŹCY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chemeClr val="bg2"/>
                  </a:solidFill>
                </a:rPr>
                <a:t>Z UKRAINY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189A64D7-5E92-C13E-D304-141B8062141C}"/>
              </a:ext>
            </a:extLst>
          </p:cNvPr>
          <p:cNvGrpSpPr/>
          <p:nvPr/>
        </p:nvGrpSpPr>
        <p:grpSpPr>
          <a:xfrm>
            <a:off x="3280065" y="2132247"/>
            <a:ext cx="5756432" cy="3961049"/>
            <a:chOff x="2884528" y="3797806"/>
            <a:chExt cx="5863935" cy="2247165"/>
          </a:xfrm>
        </p:grpSpPr>
        <p:sp>
          <p:nvSpPr>
            <p:cNvPr id="11" name="Strzałka: w prawo 10">
              <a:extLst>
                <a:ext uri="{FF2B5EF4-FFF2-40B4-BE49-F238E27FC236}">
                  <a16:creationId xmlns:a16="http://schemas.microsoft.com/office/drawing/2014/main" id="{9BE6FB8F-24DD-FDDB-79E9-B639DC130CD4}"/>
                </a:ext>
              </a:extLst>
            </p:cNvPr>
            <p:cNvSpPr/>
            <p:nvPr/>
          </p:nvSpPr>
          <p:spPr>
            <a:xfrm>
              <a:off x="3456384" y="3867546"/>
              <a:ext cx="5184576" cy="1171536"/>
            </a:xfrm>
            <a:prstGeom prst="rightArrow">
              <a:avLst>
                <a:gd name="adj1" fmla="val 75000"/>
                <a:gd name="adj2" fmla="val 5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Strzałka: w prawo 4">
              <a:extLst>
                <a:ext uri="{FF2B5EF4-FFF2-40B4-BE49-F238E27FC236}">
                  <a16:creationId xmlns:a16="http://schemas.microsoft.com/office/drawing/2014/main" id="{E102754D-0DCF-0EF1-A765-212FC15DD89C}"/>
                </a:ext>
              </a:extLst>
            </p:cNvPr>
            <p:cNvSpPr txBox="1"/>
            <p:nvPr/>
          </p:nvSpPr>
          <p:spPr>
            <a:xfrm>
              <a:off x="2884528" y="3797806"/>
              <a:ext cx="5863935" cy="2247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269875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l-PL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 I połowie 2023 r. 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w ramach środków FP zaktywizowano  17 obywateli Ukrainy poprzez: 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staż – 8 osób,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refundacje stanowisk pracy – 6 osób,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prace interwencyjne – 2 osoby,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Courier New" panose="02070309020205020404" pitchFamily="49" charset="0"/>
                <a:buChar char="o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dofinansowanie DPS – 1 osoba.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W I połowie 2022 r. – zaktywizowano 50 obywateli Ukrainy;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l-PL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 omawianym okresie zarejestrowało się w PUP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w Elblągu 47 obywateli Ukrainy;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W I połowie 2022 r. – zarejestrowało się 144 obywateli  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Ukrainy;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Do końca czerwca br. zgłoszono 25 ofert pracy skierowanych do obywateli Ukrainy.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      W I połowie 2022 r. zgłoszono 347 ofert pracy.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3D14E50-DF4D-283D-6187-C5A78C1F2218}"/>
              </a:ext>
            </a:extLst>
          </p:cNvPr>
          <p:cNvGrpSpPr/>
          <p:nvPr/>
        </p:nvGrpSpPr>
        <p:grpSpPr>
          <a:xfrm>
            <a:off x="395535" y="1251255"/>
            <a:ext cx="8542777" cy="2177745"/>
            <a:chOff x="1872207" y="-301811"/>
            <a:chExt cx="8542777" cy="2763513"/>
          </a:xfrm>
        </p:grpSpPr>
        <p:sp>
          <p:nvSpPr>
            <p:cNvPr id="14" name="Strzałka: w prawo 13">
              <a:extLst>
                <a:ext uri="{FF2B5EF4-FFF2-40B4-BE49-F238E27FC236}">
                  <a16:creationId xmlns:a16="http://schemas.microsoft.com/office/drawing/2014/main" id="{3C46FE4F-5376-CAA7-761A-DD7D50D9E6D5}"/>
                </a:ext>
              </a:extLst>
            </p:cNvPr>
            <p:cNvSpPr/>
            <p:nvPr/>
          </p:nvSpPr>
          <p:spPr>
            <a:xfrm>
              <a:off x="3456384" y="1290166"/>
              <a:ext cx="5184576" cy="1171536"/>
            </a:xfrm>
            <a:prstGeom prst="rightArrow">
              <a:avLst>
                <a:gd name="adj1" fmla="val 75000"/>
                <a:gd name="adj2" fmla="val 5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Strzałka: w prawo 4">
              <a:extLst>
                <a:ext uri="{FF2B5EF4-FFF2-40B4-BE49-F238E27FC236}">
                  <a16:creationId xmlns:a16="http://schemas.microsoft.com/office/drawing/2014/main" id="{1AEA71D5-F5C5-481D-9F88-21A86B630D99}"/>
                </a:ext>
              </a:extLst>
            </p:cNvPr>
            <p:cNvSpPr txBox="1"/>
            <p:nvPr/>
          </p:nvSpPr>
          <p:spPr>
            <a:xfrm>
              <a:off x="1872207" y="-301811"/>
              <a:ext cx="8542777" cy="828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kern="1200" dirty="0">
                  <a:latin typeface="Arial" panose="020B0604020202020204" pitchFamily="34" charset="0"/>
                  <a:cs typeface="Arial" panose="020B0604020202020204" pitchFamily="34" charset="0"/>
                </a:rPr>
                <a:t>Na 30 czerwca 2023 r. zarejestrowanych było</a:t>
              </a:r>
              <a:r>
                <a:rPr lang="pl-PL" kern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lang="pl-PL" kern="1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l-PL" kern="1200" dirty="0">
                  <a:latin typeface="Arial" panose="020B0604020202020204" pitchFamily="34" charset="0"/>
                  <a:cs typeface="Arial" panose="020B0604020202020204" pitchFamily="34" charset="0"/>
                </a:rPr>
                <a:t>bywateli Ukrainy</a:t>
              </a:r>
              <a:r>
                <a:rPr lang="pl-PL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4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A69F6A-A5D8-E920-5666-7E227733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792088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PORADNICTWO ZAWODOWE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E3E1719-119C-0CC6-80E7-C61D81746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81375"/>
              </p:ext>
            </p:extLst>
          </p:nvPr>
        </p:nvGraphicFramePr>
        <p:xfrm>
          <a:off x="539552" y="1340768"/>
          <a:ext cx="8064897" cy="411087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688311">
                  <a:extLst>
                    <a:ext uri="{9D8B030D-6E8A-4147-A177-3AD203B41FA5}">
                      <a16:colId xmlns:a16="http://schemas.microsoft.com/office/drawing/2014/main" val="725145612"/>
                    </a:ext>
                  </a:extLst>
                </a:gridCol>
                <a:gridCol w="1152864">
                  <a:extLst>
                    <a:ext uri="{9D8B030D-6E8A-4147-A177-3AD203B41FA5}">
                      <a16:colId xmlns:a16="http://schemas.microsoft.com/office/drawing/2014/main" val="2699567443"/>
                    </a:ext>
                  </a:extLst>
                </a:gridCol>
                <a:gridCol w="1076007">
                  <a:extLst>
                    <a:ext uri="{9D8B030D-6E8A-4147-A177-3AD203B41FA5}">
                      <a16:colId xmlns:a16="http://schemas.microsoft.com/office/drawing/2014/main" val="2451643664"/>
                    </a:ext>
                  </a:extLst>
                </a:gridCol>
                <a:gridCol w="1147715">
                  <a:extLst>
                    <a:ext uri="{9D8B030D-6E8A-4147-A177-3AD203B41FA5}">
                      <a16:colId xmlns:a16="http://schemas.microsoft.com/office/drawing/2014/main" val="706473973"/>
                    </a:ext>
                  </a:extLst>
                </a:gridCol>
              </a:tblGrid>
              <a:tr h="937819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Wyszczególnienie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 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Elbląg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elbląski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991191"/>
                  </a:ext>
                </a:extLst>
              </a:tr>
              <a:tr h="934389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Udzielanie porad indywidualnych i przeprowadzanie rozmów doradczych z bezrobotnymi</a:t>
                      </a:r>
                      <a:endParaRPr lang="pl-PL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73052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osób, które skorzystały z indywidualnej informacji zawodowej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01982"/>
                  </a:ext>
                </a:extLst>
              </a:tr>
              <a:tr h="542767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 uczestniczących w poradach grupowych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090148"/>
                  </a:ext>
                </a:extLst>
              </a:tr>
              <a:tr h="542767">
                <a:tc>
                  <a:txBody>
                    <a:bodyPr/>
                    <a:lstStyle/>
                    <a:p>
                      <a:pPr algn="l"/>
                      <a:r>
                        <a:rPr lang="pl-PL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 uczestniczących w grupowych spotkaniach informacyjnych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353473"/>
                  </a:ext>
                </a:extLst>
              </a:tr>
              <a:tr h="432357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68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46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935FE5E6-B8A7-43FA-C871-CA5B82E1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792088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177800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PORADNICTWO ZAWODOWE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9A4C17-6919-37BF-00C8-243DFF194AEB}"/>
              </a:ext>
            </a:extLst>
          </p:cNvPr>
          <p:cNvSpPr txBox="1"/>
          <p:nvPr/>
        </p:nvSpPr>
        <p:spPr>
          <a:xfrm>
            <a:off x="323530" y="980728"/>
            <a:ext cx="849694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marca 2023 roku w zespole Szkół Gospodarczych zorganizowano spotkanie doradców zawodowych PUP z uczniami III klasy szkoły branżowej I stopnia w zawodzie cukiernik. Podczas spotkania zapoznano uczniów z działalnością Urzędu Pracy. </a:t>
            </a:r>
          </a:p>
          <a:p>
            <a:endParaRPr lang="pl-PL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kwietnia 2023 r. w siedzibie Zespołu Szkół Inżynierii Środowiska i Usług w Elblągu, odbyło się spotkanie z uczestnikami projektu realizowanym przez Centrum Edukacji i Pracy Młodzieży OHP w Elblągu. W wydarzeniu udział wzięło 15 uczniów kl. II kierunek – stolarz.</a:t>
            </a:r>
            <a:r>
              <a:rPr lang="pl-PL" sz="1600" kern="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Uczestnikom spotkania udzielono informacji na temat</a:t>
            </a: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podstawowych usług i instrumentów rynku oraz ogólnej sytuacji na rynku pracy.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maja 2023 roku PUP zorganizował spotkanie dla 12 bezrobotnych obywateli Ukrainy pn. "Moc jest w nas! Jak zadbać o swoje zdrowie psychiczne?„ Spotkanie prowadziła psycholog z Elbląskiego Centrum Usług Społecznych. </a:t>
            </a:r>
          </a:p>
          <a:p>
            <a:endParaRPr lang="pl-PL" sz="16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maja 2023 roku PUP w Elblągu zorganizował spotkanie informacyjne dla 12 osób bezrobotnych, zainteresowanych podnoszeniem kwalifikacji zawodowych.</a:t>
            </a:r>
            <a:r>
              <a:rPr lang="pl-PL" sz="1600" kern="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spotkaniu informacyjnym w urzędzie, uczestnicy zapoznali się z ofertą edukacyjną w siedzibie Szkoły Policealnej im. Jadwigi Romanowskiej „Medyk” w Elblągu. Osoby zainteresowane podjęciem nauki w szkole policealnej otrzymały formularze celem zapisania się do szkoły. </a:t>
            </a:r>
            <a:endParaRPr lang="pl-PL" sz="1600" kern="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kern="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64473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792088"/>
          </a:xfrm>
          <a:noFill/>
          <a:ln w="9525">
            <a:noFill/>
          </a:ln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B050"/>
                </a:solidFill>
                <a:latin typeface="Calibri" pitchFamily="34" charset="0"/>
              </a:rPr>
              <a:t>  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Zwolnienia grupowe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23527" y="1340768"/>
            <a:ext cx="8496945" cy="40324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Powiatowy Urząd  Pracy w Elblągu w I półroczu 2023 r. otrzymał                 2 zawiadomienia o zwolnieniach grupowych: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Elbląga na 127 osób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powiatu elbląskiego na 29 osób.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30.06.2023 r. w Elblągu zostało zwolnionych 127 osób w związku z całkowitą likwidacją pracodawcy.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Zwolnienia pracowników z powiatu elbląskiego dokonają się 31.08.2023 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F88AB-89A3-8463-1D8E-51010698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38" y="188640"/>
            <a:ext cx="8577942" cy="864096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marL="177800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6532DC7-C7D4-0D8F-36DC-3266CA2BEAA4}"/>
              </a:ext>
            </a:extLst>
          </p:cNvPr>
          <p:cNvSpPr txBox="1"/>
          <p:nvPr/>
        </p:nvSpPr>
        <p:spPr>
          <a:xfrm>
            <a:off x="607065" y="1484784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Środki finansowe na aktywizację rynku pracy w 2023 roku stanowią kwotę 21.310.642,59 zł. </a:t>
            </a:r>
          </a:p>
          <a:p>
            <a:pPr algn="just"/>
            <a:r>
              <a:rPr lang="pl-PL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(Limit w 2022 r. wynosił 23.890.415,29 zł, spadek o 10,8%).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DC645580-F6EA-3951-C9BA-39410E9F7226}"/>
              </a:ext>
            </a:extLst>
          </p:cNvPr>
          <p:cNvSpPr txBox="1">
            <a:spLocks/>
          </p:cNvSpPr>
          <p:nvPr/>
        </p:nvSpPr>
        <p:spPr>
          <a:xfrm>
            <a:off x="157269" y="2852936"/>
            <a:ext cx="8829462" cy="19459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latin typeface="Arial" panose="020B0604020202020204" pitchFamily="34" charset="0"/>
                <a:cs typeface="Arial" pitchFamily="34" charset="0"/>
              </a:rPr>
              <a:t>Fundusz Pracy </a:t>
            </a:r>
            <a:r>
              <a:rPr lang="pl-PL" sz="1800" i="1" dirty="0">
                <a:latin typeface="Arial" panose="020B0604020202020204" pitchFamily="34" charset="0"/>
                <a:cs typeface="Arial" pitchFamily="34" charset="0"/>
              </a:rPr>
              <a:t>algorytm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–</a:t>
            </a:r>
            <a:r>
              <a:rPr lang="pl-PL" sz="1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7.104.046,58 zł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Fundusz Pracy </a:t>
            </a:r>
            <a:r>
              <a:rPr lang="pl-PL" sz="1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rezerwa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300.000,00 zł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Europejski Fundusz Społeczny Plus (EFS+) – 10.534.182,71 zł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Krajowy Fundusz Szkoleniowy – </a:t>
            </a:r>
            <a:r>
              <a:rPr lang="pl-PL" sz="1800" dirty="0">
                <a:latin typeface="Arial" panose="020B0604020202020204" pitchFamily="34" charset="0"/>
                <a:cs typeface="Arial" pitchFamily="34" charset="0"/>
              </a:rPr>
              <a:t>1.592.413,30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zł</a:t>
            </a:r>
          </a:p>
          <a:p>
            <a:pPr lvl="2">
              <a:buClrTx/>
              <a:buFont typeface="Wingdings" panose="05000000000000000000" pitchFamily="2" charset="2"/>
              <a:buChar char="q"/>
            </a:pPr>
            <a:r>
              <a:rPr lang="pl-PL" sz="1800" dirty="0">
                <a:latin typeface="Arial" panose="020B0604020202020204" pitchFamily="34" charset="0"/>
                <a:cs typeface="Arial" pitchFamily="34" charset="0"/>
              </a:rPr>
              <a:t>PFRON – 1.780.000,00 zł:</a:t>
            </a:r>
          </a:p>
          <a:p>
            <a:pPr marL="457200" lvl="2" indent="0">
              <a:buClrTx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- miasto Elbląg – 850.000,00 zł</a:t>
            </a:r>
          </a:p>
          <a:p>
            <a:pPr marL="457200" lvl="2" indent="0">
              <a:buClrTx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- powiat elbląski – 930.000,00 zł</a:t>
            </a:r>
          </a:p>
        </p:txBody>
      </p:sp>
    </p:spTree>
    <p:extLst>
      <p:ext uri="{BB962C8B-B14F-4D97-AF65-F5344CB8AC3E}">
        <p14:creationId xmlns:p14="http://schemas.microsoft.com/office/powerpoint/2010/main" val="397404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228" y="167324"/>
            <a:ext cx="8822214" cy="780454"/>
          </a:xfr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Fundusz Pracy- algorytm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6655756"/>
              </p:ext>
            </p:extLst>
          </p:nvPr>
        </p:nvGraphicFramePr>
        <p:xfrm>
          <a:off x="195241" y="1556792"/>
          <a:ext cx="4376759" cy="48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87088516"/>
              </p:ext>
            </p:extLst>
          </p:nvPr>
        </p:nvGraphicFramePr>
        <p:xfrm>
          <a:off x="4647162" y="1625523"/>
          <a:ext cx="4286280" cy="480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Prostokąt 4"/>
          <p:cNvSpPr/>
          <p:nvPr/>
        </p:nvSpPr>
        <p:spPr>
          <a:xfrm>
            <a:off x="111228" y="928670"/>
            <a:ext cx="870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Na realizację zadań ustawowych w I połowie 2023 r. PUP w Elblągu wydatkował kwotę 4.202.070,34 zł.</a:t>
            </a:r>
          </a:p>
          <a:p>
            <a:pPr marL="0" indent="0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Zaktywizowano łącznie 378 osób bezrobotnych (w tym 225 osób z Elbląga oraz 153 z powiatu elbląskiego).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40E2A8-58A1-ADA9-D506-4613D529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8" y="167324"/>
            <a:ext cx="8822214" cy="780454"/>
          </a:xfr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Fundusz Pracy- REZERWA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D99478-C905-85BF-64D3-983752653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911349"/>
              </p:ext>
            </p:extLst>
          </p:nvPr>
        </p:nvGraphicFramePr>
        <p:xfrm>
          <a:off x="395536" y="2204864"/>
          <a:ext cx="8424936" cy="41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6B531176-0809-EF6E-9216-499B618C88E8}"/>
              </a:ext>
            </a:extLst>
          </p:cNvPr>
          <p:cNvSpPr txBox="1"/>
          <p:nvPr/>
        </p:nvSpPr>
        <p:spPr>
          <a:xfrm>
            <a:off x="323528" y="764704"/>
            <a:ext cx="86099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dniu 9.03.2023 r. PUP w Elblągu wystąpił z wnioskiem do MRiPS o przyznanie środków rezerwy Funduszu Pracy. W ramach złożonego wniosku pozyskano kwotę 300.000,00 zł na realizację  programu przeznaczonego na aktywizację zawodową osób bezrobotnych zamieszkałych na wsi.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pierwszej połowie 2023 r. w ramach wskazanego programu zaangażowano kwotę 264.359,42 zł, na aktywizację 27 osób bezrobotnych z powiatu elbląskiego w ramach niżej wymienionych form wsparcia:</a:t>
            </a:r>
          </a:p>
        </p:txBody>
      </p:sp>
    </p:spTree>
    <p:extLst>
      <p:ext uri="{BB962C8B-B14F-4D97-AF65-F5344CB8AC3E}">
        <p14:creationId xmlns:p14="http://schemas.microsoft.com/office/powerpoint/2010/main" val="3258968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48951EE-23E7-63E6-AD11-9692D63CEC0E}"/>
              </a:ext>
            </a:extLst>
          </p:cNvPr>
          <p:cNvSpPr txBox="1">
            <a:spLocks/>
          </p:cNvSpPr>
          <p:nvPr/>
        </p:nvSpPr>
        <p:spPr bwMode="black">
          <a:xfrm>
            <a:off x="111228" y="260648"/>
            <a:ext cx="9032772" cy="780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EUROPEJSKI FUNDUSZ SPOŁECZNY PLUS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efs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Powiatowy Urząd Pracy w Elblągu realizuje projekt dofinansowany z Funduszy Europejskich pn. „Aktywizacja zawodowa osób bezrobotnych w mieście Elblągu i powiecie elbląskim (I)” w ramach programu regionalnego Fundusze Europejskie dla Warmii i Mazur 2021-2027, Priorytet 7 Rynek pracy, Działanie 7.1 Aktywizacja zawodowa osób bezrobotnych – PUP współfinansowany ze środków Europejskiego Funduszu Społecznego Plus (EFS+)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projektu: 22.05.2023 r. – 31.12.2023 r.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Cel projektu: zwiększenie możliwości zatrudnienia 585 osób bezrobotnych z miasta Elbląga i powiatu elbląskiego.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osób objętych wsparciem – 585 osób</a:t>
            </a:r>
          </a:p>
          <a:p>
            <a:pPr algn="just">
              <a:spcBef>
                <a:spcPts val="0"/>
              </a:spcBef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Wartość projektu: 10.534.182,71 zł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projektu: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• ze środków UE – 8.954.055,36 zł,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• z  wkładu krajowego – 1.580.127,35 zł.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64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8208912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Grupa docelowa: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Osoby bezrobotne i poszukujące pracy zarejestrowane w PUP, zwłaszcza te znajdujące się w szczególnie trudnej sytuacji na rynku pracy, w tym: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a) osoby młode w wieku 18-29 lat, w tym w szczególności te, które nie uczestniczą w kształceniu i szkoleniu – tzw. osoby z kategorii NEET,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b) osoby w wieku 30 lat i więcej, należące do jednej z następujących grup: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osoby w wieku 50 lat i więcej,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kobiety,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osoby z niepełnosprawnościami,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osoby długotrwale bezrobotne,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osoby o niskich kwalifikacjach.</a:t>
            </a:r>
          </a:p>
          <a:p>
            <a:pPr>
              <a:spcBef>
                <a:spcPts val="0"/>
              </a:spcBef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Formy wsparcia: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pośrednictwo pracy/poradnictwo zawodowe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staże – 311 osób,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szkolenia – 40 osób,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bon na zasiedlenie – 27 osób,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jednorazowe środki na podjęcie działalności gospodarczej – 100 osób,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refundacja kosztów wyposażenia lub doposażenia stanowisk pracy – 77 osób,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• prace interwencyjne – 30 osób.</a:t>
            </a:r>
          </a:p>
          <a:p>
            <a:pPr>
              <a:spcBef>
                <a:spcPts val="0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48951EE-23E7-63E6-AD11-9692D63CEC0E}"/>
              </a:ext>
            </a:extLst>
          </p:cNvPr>
          <p:cNvSpPr txBox="1">
            <a:spLocks/>
          </p:cNvSpPr>
          <p:nvPr/>
        </p:nvSpPr>
        <p:spPr bwMode="black">
          <a:xfrm>
            <a:off x="102346" y="277453"/>
            <a:ext cx="9032772" cy="780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EUROPEJSKI FUNDUSZ SPOŁECZNY PLUS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efs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</p:txBody>
      </p:sp>
    </p:spTree>
    <p:extLst>
      <p:ext uri="{BB962C8B-B14F-4D97-AF65-F5344CB8AC3E}">
        <p14:creationId xmlns:p14="http://schemas.microsoft.com/office/powerpoint/2010/main" val="68500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28203-26EE-560F-35A2-D75B6C343E61}"/>
              </a:ext>
            </a:extLst>
          </p:cNvPr>
          <p:cNvSpPr txBox="1">
            <a:spLocks/>
          </p:cNvSpPr>
          <p:nvPr/>
        </p:nvSpPr>
        <p:spPr>
          <a:xfrm>
            <a:off x="107504" y="289793"/>
            <a:ext cx="9001000" cy="1050975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GOSPODARKI NARODOWEJ ZAREJESTROWANE W ELBLĄGU </a:t>
            </a:r>
          </a:p>
          <a:p>
            <a:pPr marL="177800"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na 30.06.2023 i 30.06.2022 r.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17EA8B99-04D3-498A-1DB6-A987C2078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380768"/>
              </p:ext>
            </p:extLst>
          </p:nvPr>
        </p:nvGraphicFramePr>
        <p:xfrm>
          <a:off x="179512" y="1916832"/>
          <a:ext cx="8784976" cy="447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311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48951EE-23E7-63E6-AD11-9692D63C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8" y="167324"/>
            <a:ext cx="9032772" cy="780454"/>
          </a:xfr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EUROPEJSKI FUNDUSZ SPOŁECZNY PLUS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efs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366F44-270E-EA5E-9C37-5978554FD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32165"/>
              </p:ext>
            </p:extLst>
          </p:nvPr>
        </p:nvGraphicFramePr>
        <p:xfrm>
          <a:off x="495848" y="1557862"/>
          <a:ext cx="6408711" cy="372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16D03923-8083-BDB0-1B39-F8BC84DAADB0}"/>
              </a:ext>
            </a:extLst>
          </p:cNvPr>
          <p:cNvSpPr txBox="1"/>
          <p:nvPr/>
        </p:nvSpPr>
        <p:spPr>
          <a:xfrm>
            <a:off x="182867" y="836786"/>
            <a:ext cx="88499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realizację zadań w projekcie w I połowie 2023 r. PUP w Elblągu zaangażował kwotę 5.054.390,84 zł. Zaktywizowano łącznie 248 osób bezrobotnych (w tym 167 osób z Elbląga oraz 81 osób z powiatu elbląskiego).</a:t>
            </a:r>
            <a:endParaRPr lang="pl-PL" sz="1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D03923-8083-BDB0-1B39-F8BC84DAADB0}"/>
              </a:ext>
            </a:extLst>
          </p:cNvPr>
          <p:cNvSpPr txBox="1"/>
          <p:nvPr/>
        </p:nvSpPr>
        <p:spPr>
          <a:xfrm>
            <a:off x="395536" y="6174482"/>
            <a:ext cx="7992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Wydatki w projekcie na koniec czerwca 2023 r. wyniosły 18.417,00 zł.</a:t>
            </a:r>
            <a:endParaRPr lang="pl-PL" sz="1400" dirty="0"/>
          </a:p>
        </p:txBody>
      </p:sp>
      <p:grpSp>
        <p:nvGrpSpPr>
          <p:cNvPr id="8" name="Grupa 7"/>
          <p:cNvGrpSpPr/>
          <p:nvPr/>
        </p:nvGrpSpPr>
        <p:grpSpPr>
          <a:xfrm>
            <a:off x="467544" y="5322231"/>
            <a:ext cx="3236907" cy="724933"/>
            <a:chOff x="1852" y="3504550"/>
            <a:chExt cx="3236907" cy="724933"/>
          </a:xfrm>
          <a:solidFill>
            <a:srgbClr val="EAE3F1"/>
          </a:solidFill>
        </p:grpSpPr>
        <p:sp>
          <p:nvSpPr>
            <p:cNvPr id="9" name="Prostokąt zaokrąglony 8"/>
            <p:cNvSpPr/>
            <p:nvPr/>
          </p:nvSpPr>
          <p:spPr>
            <a:xfrm>
              <a:off x="1852" y="3504550"/>
              <a:ext cx="3236907" cy="72493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37240" y="3539938"/>
              <a:ext cx="3166131" cy="6541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PRACE INTERWENCYJNE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3700208" y="5404771"/>
            <a:ext cx="3223897" cy="638545"/>
            <a:chOff x="1652857" y="2703218"/>
            <a:chExt cx="3203486" cy="638545"/>
          </a:xfrm>
          <a:solidFill>
            <a:srgbClr val="EAE3F1"/>
          </a:solidFill>
        </p:grpSpPr>
        <p:sp>
          <p:nvSpPr>
            <p:cNvPr id="12" name="Strzałka w prawo 11"/>
            <p:cNvSpPr/>
            <p:nvPr/>
          </p:nvSpPr>
          <p:spPr>
            <a:xfrm>
              <a:off x="1688245" y="2703218"/>
              <a:ext cx="3168098" cy="638545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Strzałka w prawo 4"/>
            <p:cNvSpPr txBox="1"/>
            <p:nvPr/>
          </p:nvSpPr>
          <p:spPr>
            <a:xfrm>
              <a:off x="1652857" y="2758513"/>
              <a:ext cx="2928644" cy="478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osób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64.389,78 zł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693155" y="3284984"/>
            <a:ext cx="3230951" cy="638545"/>
            <a:chOff x="3177759" y="2417899"/>
            <a:chExt cx="3230951" cy="638545"/>
          </a:xfrm>
        </p:grpSpPr>
        <p:sp>
          <p:nvSpPr>
            <p:cNvPr id="16" name="Strzałka w prawo 15"/>
            <p:cNvSpPr/>
            <p:nvPr/>
          </p:nvSpPr>
          <p:spPr>
            <a:xfrm>
              <a:off x="3220627" y="2417899"/>
              <a:ext cx="3188083" cy="638545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4"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Strzałka w prawo 4"/>
            <p:cNvSpPr txBox="1"/>
            <p:nvPr/>
          </p:nvSpPr>
          <p:spPr>
            <a:xfrm>
              <a:off x="3177759" y="2480409"/>
              <a:ext cx="2948629" cy="478909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400" b="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51 osób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400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1.519.950,13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366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2742E-434F-033A-D17C-78C8ECAB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7486"/>
            <a:ext cx="8785924" cy="887258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Struktura udziału w aktywnych programach rynku pracy (FP,EFS+,PFRON)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8046E93-0E26-AE00-17D7-ACFA5E572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057092"/>
              </p:ext>
            </p:extLst>
          </p:nvPr>
        </p:nvGraphicFramePr>
        <p:xfrm>
          <a:off x="179512" y="1680812"/>
          <a:ext cx="8785924" cy="448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B3E73B5-1247-1E6E-1A5B-E8216329BB2C}"/>
              </a:ext>
            </a:extLst>
          </p:cNvPr>
          <p:cNvSpPr txBox="1"/>
          <p:nvPr/>
        </p:nvSpPr>
        <p:spPr>
          <a:xfrm>
            <a:off x="395536" y="1311480"/>
            <a:ext cx="8424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I półroczu 2023 roku w aktywizacji zawodowej uczestniczyły </a:t>
            </a:r>
            <a:r>
              <a:rPr lang="pl-P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</a:t>
            </a:r>
            <a:r>
              <a:rPr lang="pl-PL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osoby, z czego;</a:t>
            </a:r>
          </a:p>
        </p:txBody>
      </p:sp>
    </p:spTree>
    <p:extLst>
      <p:ext uri="{BB962C8B-B14F-4D97-AF65-F5344CB8AC3E}">
        <p14:creationId xmlns:p14="http://schemas.microsoft.com/office/powerpoint/2010/main" val="257587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628FDCD-2044-415C-9846-B5A7D9C7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936104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Krajowy Fundusz Szkoleniowy (KFS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9542774-869F-F71E-1F71-58D4EBAA7446}"/>
              </a:ext>
            </a:extLst>
          </p:cNvPr>
          <p:cNvSpPr/>
          <p:nvPr/>
        </p:nvSpPr>
        <p:spPr>
          <a:xfrm>
            <a:off x="179512" y="836712"/>
            <a:ext cx="8784976" cy="4896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 środków KFS na 2023 rok wynosi 1.592.413,30 zł, w tym:</a:t>
            </a:r>
          </a:p>
          <a:p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994 200,00 zł to środki z limitu podstawowego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598 213,30 zł to środki z rezerwy KFS</a:t>
            </a:r>
          </a:p>
          <a:p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powyższego limitu w I półroczu 2023 r. zawarto 104 umowy z 92 pracodawcami (z tego 82 z Elbląga i 10 z powiatu elbląskiego) dla 300 osób, w tym dla 46 pracodawców i 254 pracowników (z tego 269 z Elbląga oraz 31 z powiatu elbląskiego) na łączna kwotę 1.416.807,03 zł.</a:t>
            </a:r>
          </a:p>
          <a:p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dzień 30.06.2023 r. wydatkowano kwotę 689.834,23 zł.</a:t>
            </a:r>
          </a:p>
        </p:txBody>
      </p:sp>
    </p:spTree>
    <p:extLst>
      <p:ext uri="{BB962C8B-B14F-4D97-AF65-F5344CB8AC3E}">
        <p14:creationId xmlns:p14="http://schemas.microsoft.com/office/powerpoint/2010/main" val="2660313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7F80E6C-56F9-2B3E-719A-77139D20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936104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Krajowy Fundusz Szkoleniowy (KFS)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4575C6-D931-289B-13E5-D66724F016E9}"/>
              </a:ext>
            </a:extLst>
          </p:cNvPr>
          <p:cNvSpPr txBox="1"/>
          <p:nvPr/>
        </p:nvSpPr>
        <p:spPr>
          <a:xfrm>
            <a:off x="575556" y="1076102"/>
            <a:ext cx="7992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 i="1" u="sng" strike="noStrike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Wydatkowanie środków KFS wg priorytetów ministra właściwego ds. pracy w 2023 r.</a:t>
            </a:r>
            <a:endParaRPr lang="pl-PL" sz="1600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F2A63D0-87AA-CC59-8542-EE526D929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0590"/>
              </p:ext>
            </p:extLst>
          </p:nvPr>
        </p:nvGraphicFramePr>
        <p:xfrm>
          <a:off x="503039" y="1632560"/>
          <a:ext cx="8389441" cy="486060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30542">
                  <a:extLst>
                    <a:ext uri="{9D8B030D-6E8A-4147-A177-3AD203B41FA5}">
                      <a16:colId xmlns:a16="http://schemas.microsoft.com/office/drawing/2014/main" val="3597395286"/>
                    </a:ext>
                  </a:extLst>
                </a:gridCol>
                <a:gridCol w="5263469">
                  <a:extLst>
                    <a:ext uri="{9D8B030D-6E8A-4147-A177-3AD203B41FA5}">
                      <a16:colId xmlns:a16="http://schemas.microsoft.com/office/drawing/2014/main" val="1665938626"/>
                    </a:ext>
                  </a:extLst>
                </a:gridCol>
                <a:gridCol w="1397715">
                  <a:extLst>
                    <a:ext uri="{9D8B030D-6E8A-4147-A177-3AD203B41FA5}">
                      <a16:colId xmlns:a16="http://schemas.microsoft.com/office/drawing/2014/main" val="305115809"/>
                    </a:ext>
                  </a:extLst>
                </a:gridCol>
                <a:gridCol w="1397715">
                  <a:extLst>
                    <a:ext uri="{9D8B030D-6E8A-4147-A177-3AD203B41FA5}">
                      <a16:colId xmlns:a16="http://schemas.microsoft.com/office/drawing/2014/main" val="3915091147"/>
                    </a:ext>
                  </a:extLst>
                </a:gridCol>
              </a:tblGrid>
              <a:tr h="4088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Priorytety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Wydatkowana kwota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1939333924"/>
                  </a:ext>
                </a:extLst>
              </a:tr>
              <a:tr h="66618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kształcenia ustawicznego skierowane do pracodawców zatrudniających cudzoziemców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3 880,00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4146676137"/>
                  </a:ext>
                </a:extLst>
              </a:tr>
              <a:tr h="4088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kształcenia ustawicznego w związku z zastosowaniem w firmach nowych procesów, technologii i narzędzi pracy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87 160,00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4038510822"/>
                  </a:ext>
                </a:extLst>
              </a:tr>
              <a:tr h="40880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kształcenia ustawicznego w zidentyfikowanych w danym powiecie lub województwie zawodach deficytowych.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542 915,83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4261726449"/>
                  </a:ext>
                </a:extLst>
              </a:tr>
              <a:tr h="5316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kształcenia ustawicznego dla nowozatrudnionych osób (lub osób, którym zmieniono zakres obowiązków) powyżej 50 roku życia.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11 100,00 zł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2452076904"/>
                  </a:ext>
                </a:extLst>
              </a:tr>
              <a:tr h="6107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kształcenia ustawicznego osób powracających na rynek pracy po przerwie związanej ze sprawowaniem opieki nad dzieckiem oraz osób będących członkami rodzin wielodzietnych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14 218,40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1647499440"/>
                  </a:ext>
                </a:extLst>
              </a:tr>
              <a:tr h="6107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kształcenia ustawicznego osób poniżej 30 roku życia w zakresie umiejętności cyfrowych oraz umiejętności związanych z branżą energetyczną i gospodarką odpadami.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25 910,00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1674888752"/>
                  </a:ext>
                </a:extLst>
              </a:tr>
              <a:tr h="5316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rezerwa KFS - wsparcie kształcenia ustawicznego osób z orzeczonym stopniem niepełnosprawności.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4 650,00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39" marR="5539" marT="5539" marB="0" anchor="ctr"/>
                </a:tc>
                <a:extLst>
                  <a:ext uri="{0D108BD9-81ED-4DB2-BD59-A6C34878D82A}">
                    <a16:rowId xmlns:a16="http://schemas.microsoft.com/office/drawing/2014/main" val="1160489231"/>
                  </a:ext>
                </a:extLst>
              </a:tr>
              <a:tr h="4310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Ogółem: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689.834,23 zł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3" marR="5213" marT="5213" marB="0" anchor="ctr"/>
                </a:tc>
                <a:extLst>
                  <a:ext uri="{0D108BD9-81ED-4DB2-BD59-A6C34878D82A}">
                    <a16:rowId xmlns:a16="http://schemas.microsoft.com/office/drawing/2014/main" val="321007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625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9FE0F-8FD9-4C12-B2CF-975910A3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0016"/>
            <a:ext cx="8640960" cy="1028744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zadań ze środków PFRON w        I półroczu 2023 r.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9B8487A6-505A-5A71-B472-F8C81879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24" y="1369541"/>
            <a:ext cx="8543956" cy="52149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I połowie 2023 roku ze środków PFRON w zakresie rehabilitacji zawodowej osób niepełnosprawnych z miasta Elbląga i powiatu elbląskiego wsparto aktywizacją </a:t>
            </a:r>
            <a:r>
              <a:rPr lang="pl-P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osób na łączną kwotę 1.395.132,63 zł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,:</a:t>
            </a:r>
          </a:p>
          <a:p>
            <a:pPr marL="371475" lvl="1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Dotacje na podjęcie własnej działalności gospodarczej otrzymały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osoby z miasta Elbląga –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200.000,00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zł;</a:t>
            </a:r>
          </a:p>
          <a:p>
            <a:pPr marL="371475" lvl="1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Refundacja kosztów wyposażenia stanowiska dotyczyła 14 stanowisk pracy – umowy zawarto na kwotę 1.179.012,00 zł (z Elbląga 8 osób – 630,000,00 zł, z powiatu elbląskiego  6 osób – 549,012,00 zł);</a:t>
            </a:r>
          </a:p>
          <a:p>
            <a:pPr marL="371475" lvl="1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sfinansowano dla 1 osoby z Elbląga – 3.702,60 zł;</a:t>
            </a:r>
          </a:p>
          <a:p>
            <a:pPr marL="371475" lvl="1" indent="-28575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Staż sfinansowano dla 1 osoby z Elbląga – 12.418,03 zł.</a:t>
            </a:r>
          </a:p>
          <a:p>
            <a:pPr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90201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19" y="116632"/>
            <a:ext cx="869056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PROJEKTY PARTNERSKIE</a:t>
            </a:r>
            <a:endParaRPr lang="pl-PL" sz="24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446155" y="927263"/>
            <a:ext cx="849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Kontynuowano 7 projektów partnerskich dofinansowanych przez Unię Europejską ze środków Europejskiego Funduszu Społecznego w ramach Działania 11.1, Poddziałania 11.1.1 RPO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WiM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we współpracy z:</a:t>
            </a:r>
          </a:p>
        </p:txBody>
      </p:sp>
      <p:sp>
        <p:nvSpPr>
          <p:cNvPr id="10" name="Prostokąt 7"/>
          <p:cNvSpPr>
            <a:spLocks noChangeArrowheads="1"/>
          </p:cNvSpPr>
          <p:nvPr/>
        </p:nvSpPr>
        <p:spPr bwMode="auto">
          <a:xfrm>
            <a:off x="674068" y="1916832"/>
            <a:ext cx="804009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 Fundacją Elbląg – Fundusz Lokalny Regionu Elbląskiego – 4 projekty: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pn. „Z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Aflatounem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w przyszłość II edycja ” (okres realizacji: 01.06.2020 – 31.07.2023)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pn. „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Aflatoun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szansą na rozwój” (okres realizacji: 01.06.2020 – 31.07.2023)</a:t>
            </a:r>
          </a:p>
          <a:p>
            <a:pPr algn="just">
              <a:defRPr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pn. „Aktywność to podstawa, praca to równowaga II edycja” (okres realizacji 01.05.2022 – 31.08.2023)</a:t>
            </a:r>
          </a:p>
          <a:p>
            <a:pPr algn="just">
              <a:defRPr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pn. „Drogowskazy do pracy” (okres realizacji: 01.05.2022 – 31.07.2022)</a:t>
            </a:r>
          </a:p>
          <a:p>
            <a:pPr algn="just">
              <a:defRPr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 Elbląską Rada Konsultacyjną Osób Niepełnosprawnych Elbląg</a:t>
            </a:r>
          </a:p>
          <a:p>
            <a:pPr algn="just"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pn. </a:t>
            </a: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Centrum Integracji Społecznej ERKON – Kontynuacja” (okres realizacji: 01.07.2020 –      </a:t>
            </a:r>
          </a:p>
          <a:p>
            <a:pPr algn="just"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30.09.2023)</a:t>
            </a:r>
          </a:p>
          <a:p>
            <a:pPr algn="just">
              <a:defRPr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 Elbląskim Stowarzyszeniem Wspierania Inicjatyw Pozarządowych Elbląg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pn. „Elbląskie Centrum Integracji Społecznej 3” (okres realizacji: 01.05.2020 – 31.07.2023)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1400" dirty="0">
              <a:latin typeface="Cambria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Instytutem Wiedzy i Rozwoju w Słupsku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pn. „Wykluczamy Wykluczenie” (okres realizacji: 01.05.2022 – 30.06.2023)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noFill/>
          <a:ln w="9525">
            <a:noFill/>
          </a:ln>
        </p:spPr>
        <p:txBody>
          <a:bodyPr/>
          <a:lstStyle/>
          <a:p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65908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u="sng" dirty="0">
                <a:solidFill>
                  <a:srgbClr val="00B050"/>
                </a:solidFill>
              </a:rPr>
              <a:t>www.elblag.praca.gov.pl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1F7ECE-9FC5-9FD5-AD91-97DAD7B96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73216"/>
            <a:ext cx="1677603" cy="1049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28203-26EE-560F-35A2-D75B6C343E61}"/>
              </a:ext>
            </a:extLst>
          </p:cNvPr>
          <p:cNvSpPr txBox="1">
            <a:spLocks/>
          </p:cNvSpPr>
          <p:nvPr/>
        </p:nvSpPr>
        <p:spPr>
          <a:xfrm>
            <a:off x="107504" y="289793"/>
            <a:ext cx="9001000" cy="105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GOSPODARKI NARODOWEJ ZAREJESTROWANE W powiecie </a:t>
            </a:r>
            <a:r>
              <a:rPr lang="pl-P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ELBLĄskim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stan na 30.06.2023 i 30.06.2022 r.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17EA8B99-04D3-498A-1DB6-A987C2078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215"/>
              </p:ext>
            </p:extLst>
          </p:nvPr>
        </p:nvGraphicFramePr>
        <p:xfrm>
          <a:off x="179512" y="1916832"/>
          <a:ext cx="8784976" cy="447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74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928992" cy="1368152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93663" algn="l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 oraz stopa bezrobocia w Polsce     i województwie warmińsko-mazurskim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na 30.06.2023 i 30.06.2022 r.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92531426"/>
              </p:ext>
            </p:extLst>
          </p:nvPr>
        </p:nvGraphicFramePr>
        <p:xfrm>
          <a:off x="1664306" y="1916832"/>
          <a:ext cx="1971590" cy="93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23528" y="2682044"/>
          <a:ext cx="37444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96743428"/>
              </p:ext>
            </p:extLst>
          </p:nvPr>
        </p:nvGraphicFramePr>
        <p:xfrm>
          <a:off x="395536" y="3068959"/>
          <a:ext cx="3969070" cy="330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40443888"/>
              </p:ext>
            </p:extLst>
          </p:nvPr>
        </p:nvGraphicFramePr>
        <p:xfrm>
          <a:off x="4644008" y="3000286"/>
          <a:ext cx="4248472" cy="330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3" name="Grupa 12"/>
          <p:cNvGrpSpPr/>
          <p:nvPr/>
        </p:nvGrpSpPr>
        <p:grpSpPr>
          <a:xfrm>
            <a:off x="5220072" y="1844824"/>
            <a:ext cx="2808312" cy="1007865"/>
            <a:chOff x="0" y="492"/>
            <a:chExt cx="1637785" cy="1007619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Elipsa 14"/>
            <p:cNvSpPr/>
            <p:nvPr/>
          </p:nvSpPr>
          <p:spPr>
            <a:xfrm>
              <a:off x="0" y="492"/>
              <a:ext cx="1637785" cy="1007619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Elipsa 4"/>
            <p:cNvSpPr/>
            <p:nvPr/>
          </p:nvSpPr>
          <p:spPr>
            <a:xfrm>
              <a:off x="239848" y="148054"/>
              <a:ext cx="1158089" cy="7124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9210" tIns="29210" rIns="29210" bIns="29210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WARMIŃSKO-MAZURSKIE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2619413"/>
              </p:ext>
            </p:extLst>
          </p:nvPr>
        </p:nvGraphicFramePr>
        <p:xfrm>
          <a:off x="357158" y="2694024"/>
          <a:ext cx="4214842" cy="361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4286671"/>
              </p:ext>
            </p:extLst>
          </p:nvPr>
        </p:nvGraphicFramePr>
        <p:xfrm>
          <a:off x="4714860" y="2823761"/>
          <a:ext cx="4214842" cy="348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791015" y="1725967"/>
            <a:ext cx="3286148" cy="654866"/>
          </a:xfrm>
          <a:prstGeom prst="roundRect">
            <a:avLst/>
          </a:prstGeom>
          <a:noFill/>
          <a:ln cmpd="dbl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    ELBLĄG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066229" y="1766724"/>
            <a:ext cx="3429024" cy="6548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POWIAT</a:t>
            </a:r>
            <a:r>
              <a:rPr lang="pl-PL" sz="2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 </a:t>
            </a:r>
            <a:r>
              <a:rPr lang="pl-PL" sz="240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ELBLĄSKI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64D11EC-E226-40E2-BDDA-88D9DA6EEC15}"/>
              </a:ext>
            </a:extLst>
          </p:cNvPr>
          <p:cNvSpPr txBox="1">
            <a:spLocks/>
          </p:cNvSpPr>
          <p:nvPr/>
        </p:nvSpPr>
        <p:spPr>
          <a:xfrm>
            <a:off x="0" y="254913"/>
            <a:ext cx="9108504" cy="1157863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algn="l">
              <a:tabLst>
                <a:tab pos="269875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Poziom oraz stopa bezrobocia w Elblągu ORAZ powiecie elbląskim                           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na 30.06.2023 i 30.06.2022 r.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7FED62E1-86D0-456C-9A59-BB1E90001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250967"/>
              </p:ext>
            </p:extLst>
          </p:nvPr>
        </p:nvGraphicFramePr>
        <p:xfrm>
          <a:off x="-19741" y="1412776"/>
          <a:ext cx="8964488" cy="532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47A0C400-8269-B52B-2074-B630AD2FD4B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noFill/>
          <a:ln w="127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/>
            <a:r>
              <a:rPr lang="pl-PL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LICZBA BEZROBOTNYCH w Elblągu W LATACH 2022-2023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3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7FED62E1-86D0-456C-9A59-BB1E90001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2015"/>
              </p:ext>
            </p:extLst>
          </p:nvPr>
        </p:nvGraphicFramePr>
        <p:xfrm>
          <a:off x="1" y="1341438"/>
          <a:ext cx="8964488" cy="532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47A0C400-8269-B52B-2074-B630AD2FD4B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noFill/>
          <a:ln w="127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/>
            <a:r>
              <a:rPr lang="pl-PL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LICZBA BEZROBOTNYCH w POWIECIE </a:t>
            </a:r>
            <a:r>
              <a:rPr lang="pl-PL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ElbląSKIM</a:t>
            </a:r>
            <a:r>
              <a:rPr lang="pl-PL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 LATACH 2022-2023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0038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Niestandardowy 5">
      <a:dk1>
        <a:srgbClr val="171616"/>
      </a:dk1>
      <a:lt1>
        <a:srgbClr val="F2F2F2"/>
      </a:lt1>
      <a:dk2>
        <a:srgbClr val="171616"/>
      </a:dk2>
      <a:lt2>
        <a:srgbClr val="171616"/>
      </a:lt2>
      <a:accent1>
        <a:srgbClr val="D9E2F3"/>
      </a:accent1>
      <a:accent2>
        <a:srgbClr val="FBE5D5"/>
      </a:accent2>
      <a:accent3>
        <a:srgbClr val="F2F2F2"/>
      </a:accent3>
      <a:accent4>
        <a:srgbClr val="FFF2CC"/>
      </a:accent4>
      <a:accent5>
        <a:srgbClr val="DEEBF6"/>
      </a:accent5>
      <a:accent6>
        <a:srgbClr val="E2EFD9"/>
      </a:accent6>
      <a:hlink>
        <a:srgbClr val="C2DFFD"/>
      </a:hlink>
      <a:folHlink>
        <a:srgbClr val="EBDAE2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04B663"/>
    </a:accent4>
    <a:accent5>
      <a:srgbClr val="DF8822"/>
    </a:accent5>
    <a:accent6>
      <a:srgbClr val="BC410A"/>
    </a:accent6>
    <a:hlink>
      <a:srgbClr val="5977C4"/>
    </a:hlink>
    <a:folHlink>
      <a:srgbClr val="01A9BF"/>
    </a:folHlink>
  </a:clrScheme>
  <a:fontScheme name="Galeria">
    <a:majorFont>
      <a:latin typeface="Century Gothic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eria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  <a:lumMod val="108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04B663"/>
    </a:accent4>
    <a:accent5>
      <a:srgbClr val="DF8822"/>
    </a:accent5>
    <a:accent6>
      <a:srgbClr val="BC410A"/>
    </a:accent6>
    <a:hlink>
      <a:srgbClr val="5977C4"/>
    </a:hlink>
    <a:folHlink>
      <a:srgbClr val="01A9BF"/>
    </a:folHlink>
  </a:clrScheme>
  <a:fontScheme name="Galeria">
    <a:majorFont>
      <a:latin typeface="Century Gothic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eria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  <a:lumMod val="108000"/>
            </a:schemeClr>
          </a:gs>
        </a:gsLst>
        <a:path path="circle">
          <a:fillToRect l="43000" r="43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16558</TotalTime>
  <Words>3587</Words>
  <Application>Microsoft Office PowerPoint</Application>
  <PresentationFormat>Pokaz na ekranie (4:3)</PresentationFormat>
  <Paragraphs>563</Paragraphs>
  <Slides>46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</vt:lpstr>
      <vt:lpstr>Courier New</vt:lpstr>
      <vt:lpstr>Gill Sans MT</vt:lpstr>
      <vt:lpstr>Mongolian Baiti</vt:lpstr>
      <vt:lpstr>Times New Roman</vt:lpstr>
      <vt:lpstr>Wingdings</vt:lpstr>
      <vt:lpstr>Paczka</vt:lpstr>
      <vt:lpstr>Rynek pracy w      POWIECIE ElbląSKIM w i PÓŁROCZU 2023 ROKU </vt:lpstr>
      <vt:lpstr>Prezentacja programu PowerPoint</vt:lpstr>
      <vt:lpstr>Prezentacja programu PowerPoint</vt:lpstr>
      <vt:lpstr>Prezentacja programu PowerPoint</vt:lpstr>
      <vt:lpstr>Prezentacja programu PowerPoint</vt:lpstr>
      <vt:lpstr>poziom oraz stopa bezrobocia w Polsce     i województwie warmińsko-mazurskim stan na 30.06.2023 i 30.06.2022 r.</vt:lpstr>
      <vt:lpstr>Prezentacja programu PowerPoint</vt:lpstr>
      <vt:lpstr>Prezentacja programu PowerPoint</vt:lpstr>
      <vt:lpstr>Prezentacja programu PowerPoint</vt:lpstr>
      <vt:lpstr>STOPA bezrobocia w Elblągu        STAN NA 30.06.2022 I 30.06.2023 R.</vt:lpstr>
      <vt:lpstr>STOPA bezrobocia w powiecie elbląskim STAN NA 30.06.2022 I 30.06.2023 R.</vt:lpstr>
      <vt:lpstr>Płynność bezrobocia W  i Półroczu 2022 i 2023 R.</vt:lpstr>
      <vt:lpstr> PRZYCZYNY WYŁĄCZEŃ Z EWIDENCJI OSÓB BEZROBOTNYCH Z ELBLĄGA W I PÓŁROCZU 2023 R. </vt:lpstr>
      <vt:lpstr>   PRZYCZYNY WYŁĄCZEŃ Z EWIDENCJI OSÓB BEZROBOTNYCH Z POWIATU ELBLĄSKIEGO W                 I PÓŁROCZU 2023 R. </vt:lpstr>
      <vt:lpstr>Wybrane GRUPY bezrobotnych w Elblągu STAN NA 30.06.2022 I 30.06.2023 R.</vt:lpstr>
      <vt:lpstr>Wybrane GRUPY bezrobotnych POWIECIE ELBLĄSKIM STAN NA 30.06.2022 I 30.06 2023 R.</vt:lpstr>
      <vt:lpstr>BEZROBOTNI WEDŁUG WIEKU W POWIECIE ELBLĄSKIM STAN NA  30.06.2023 I 30.06.2022 R.</vt:lpstr>
      <vt:lpstr>BEZROBOTNI WEDŁUG STAŻU PRACY W POWIECIE ELBLĄSKIM STAN NA 30.06.2023 I 30.06.2022 R.</vt:lpstr>
      <vt:lpstr>BEZROBOTNI WEDŁUG WYKSZTAŁCENIA W POWIECIE ELBLĄSKIM STAN NA 30.06.2023 I 30.06.2022 R.</vt:lpstr>
      <vt:lpstr>BEZROBOTNI WEDŁUG CZASU POZOSTAWANIA BEZ PRACY W POWIECIE ELBLĄSKIM STAN NA 30.06.2023 I 30.06.2022 R.</vt:lpstr>
      <vt:lpstr>Oferty pracy</vt:lpstr>
      <vt:lpstr>wolne miejsca pracy zgłoszone przez pracodawców NA 30.06.2023 R.</vt:lpstr>
      <vt:lpstr>Bezrobotni według zawodów  NA 30.06.2023 r.</vt:lpstr>
      <vt:lpstr>Pośrednictwo pracy </vt:lpstr>
      <vt:lpstr>Prezentacja programu PowerPoint</vt:lpstr>
      <vt:lpstr>Prezentacja programu PowerPoint</vt:lpstr>
      <vt:lpstr>Prezentacja programu PowerPoint</vt:lpstr>
      <vt:lpstr>Prezentacja programu PowerPoint</vt:lpstr>
      <vt:lpstr>Pośrednictwo pracy</vt:lpstr>
      <vt:lpstr>Pośrednictwo pracy - cudzoziemcy</vt:lpstr>
      <vt:lpstr>Pośrednictwo pracy - cudzoziemcy</vt:lpstr>
      <vt:lpstr>PORADNICTWO ZAWODOWE</vt:lpstr>
      <vt:lpstr>PORADNICTWO ZAWODOWE</vt:lpstr>
      <vt:lpstr>   Zwolnienia grupowe</vt:lpstr>
      <vt:lpstr>Źródła finansowania</vt:lpstr>
      <vt:lpstr>Fundusz Pracy- algorytm</vt:lpstr>
      <vt:lpstr> Fundusz Pracy- REZERWA</vt:lpstr>
      <vt:lpstr>Prezentacja programu PowerPoint</vt:lpstr>
      <vt:lpstr>Prezentacja programu PowerPoint</vt:lpstr>
      <vt:lpstr> EUROPEJSKI FUNDUSZ SPOŁECZNY PLUS (efs+)</vt:lpstr>
      <vt:lpstr>Struktura udziału w aktywnych programach rynku pracy (FP,EFS+,PFRON)</vt:lpstr>
      <vt:lpstr>Krajowy Fundusz Szkoleniowy (KFS)</vt:lpstr>
      <vt:lpstr>Krajowy Fundusz Szkoleniowy (KFS)</vt:lpstr>
      <vt:lpstr>Realizacja zadań ze środków PFRON w        I półroczu 2023 r.</vt:lpstr>
      <vt:lpstr>Prezentacja programu PowerPoint</vt:lpstr>
      <vt:lpstr>Dziękuję za uwagę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micuda</dc:creator>
  <cp:keywords/>
  <dc:description/>
  <cp:lastModifiedBy>Karolina Szwamber</cp:lastModifiedBy>
  <cp:revision>1265</cp:revision>
  <cp:lastPrinted>2023-09-26T10:42:19Z</cp:lastPrinted>
  <dcterms:created xsi:type="dcterms:W3CDTF">2014-05-19T12:38:10Z</dcterms:created>
  <dcterms:modified xsi:type="dcterms:W3CDTF">2023-09-26T11:22:16Z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TC060874521045</vt:lpwstr>
  </property>
</Properties>
</file>