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4.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5.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6.xml" ContentType="application/vnd.openxmlformats-officedocument.presentationml.notesSlide+xml"/>
  <Override PartName="/ppt/charts/chart15.xml" ContentType="application/vnd.openxmlformats-officedocument.drawingml.chart+xml"/>
  <Override PartName="/ppt/drawings/drawing3.xml" ContentType="application/vnd.openxmlformats-officedocument.drawingml.chartshapes+xml"/>
  <Override PartName="/ppt/charts/chart16.xml" ContentType="application/vnd.openxmlformats-officedocument.drawingml.chart+xml"/>
  <Override PartName="/ppt/drawings/drawing4.xml" ContentType="application/vnd.openxmlformats-officedocument.drawingml.chartshapes+xml"/>
  <Override PartName="/ppt/charts/chart17.xml" ContentType="application/vnd.openxmlformats-officedocument.drawingml.chart+xml"/>
  <Override PartName="/ppt/drawings/drawing5.xml" ContentType="application/vnd.openxmlformats-officedocument.drawingml.chartshapes+xml"/>
  <Override PartName="/ppt/charts/chart18.xml" ContentType="application/vnd.openxmlformats-officedocument.drawingml.chart+xml"/>
  <Override PartName="/ppt/drawings/drawing6.xml" ContentType="application/vnd.openxmlformats-officedocument.drawingml.chartshapes+xml"/>
  <Override PartName="/ppt/charts/chart19.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7.xml" ContentType="application/vnd.openxmlformats-officedocument.drawingml.chartshapes+xml"/>
  <Override PartName="/ppt/charts/chart20.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8.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4.xml" ContentType="application/vnd.openxmlformats-officedocument.presentationml.notesSlide+xml"/>
  <Override PartName="/ppt/charts/chart21.xml" ContentType="application/vnd.openxmlformats-officedocument.drawingml.chart+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97" r:id="rId1"/>
  </p:sldMasterIdLst>
  <p:notesMasterIdLst>
    <p:notesMasterId r:id="rId49"/>
  </p:notesMasterIdLst>
  <p:handoutMasterIdLst>
    <p:handoutMasterId r:id="rId50"/>
  </p:handoutMasterIdLst>
  <p:sldIdLst>
    <p:sldId id="417" r:id="rId2"/>
    <p:sldId id="385" r:id="rId3"/>
    <p:sldId id="402" r:id="rId4"/>
    <p:sldId id="401" r:id="rId5"/>
    <p:sldId id="403" r:id="rId6"/>
    <p:sldId id="257" r:id="rId7"/>
    <p:sldId id="283" r:id="rId8"/>
    <p:sldId id="419" r:id="rId9"/>
    <p:sldId id="362" r:id="rId10"/>
    <p:sldId id="293" r:id="rId11"/>
    <p:sldId id="420" r:id="rId12"/>
    <p:sldId id="301" r:id="rId13"/>
    <p:sldId id="365" r:id="rId14"/>
    <p:sldId id="364" r:id="rId15"/>
    <p:sldId id="411" r:id="rId16"/>
    <p:sldId id="421" r:id="rId17"/>
    <p:sldId id="406" r:id="rId18"/>
    <p:sldId id="407" r:id="rId19"/>
    <p:sldId id="408" r:id="rId20"/>
    <p:sldId id="409" r:id="rId21"/>
    <p:sldId id="279" r:id="rId22"/>
    <p:sldId id="346" r:id="rId23"/>
    <p:sldId id="345" r:id="rId24"/>
    <p:sldId id="286" r:id="rId25"/>
    <p:sldId id="422" r:id="rId26"/>
    <p:sldId id="439" r:id="rId27"/>
    <p:sldId id="435" r:id="rId28"/>
    <p:sldId id="413" r:id="rId29"/>
    <p:sldId id="425" r:id="rId30"/>
    <p:sldId id="348" r:id="rId31"/>
    <p:sldId id="429" r:id="rId32"/>
    <p:sldId id="434" r:id="rId33"/>
    <p:sldId id="440" r:id="rId34"/>
    <p:sldId id="436" r:id="rId35"/>
    <p:sldId id="306" r:id="rId36"/>
    <p:sldId id="372" r:id="rId37"/>
    <p:sldId id="289" r:id="rId38"/>
    <p:sldId id="426" r:id="rId39"/>
    <p:sldId id="430" r:id="rId40"/>
    <p:sldId id="431" r:id="rId41"/>
    <p:sldId id="427" r:id="rId42"/>
    <p:sldId id="441" r:id="rId43"/>
    <p:sldId id="359" r:id="rId44"/>
    <p:sldId id="373" r:id="rId45"/>
    <p:sldId id="412" r:id="rId46"/>
    <p:sldId id="396" r:id="rId47"/>
    <p:sldId id="268" r:id="rId48"/>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olina Szwamber" initials="KS" lastIdx="6" clrIdx="0">
    <p:extLst>
      <p:ext uri="{19B8F6BF-5375-455C-9EA6-DF929625EA0E}">
        <p15:presenceInfo xmlns:p15="http://schemas.microsoft.com/office/powerpoint/2012/main" userId="S-1-5-21-4261465372-4078632022-1165479254-17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9F3"/>
    <a:srgbClr val="EAE3F1"/>
    <a:srgbClr val="FAE2E5"/>
    <a:srgbClr val="F3BBC3"/>
    <a:srgbClr val="E04E63"/>
    <a:srgbClr val="BEA9D3"/>
    <a:srgbClr val="008750"/>
    <a:srgbClr val="FFFFFF"/>
    <a:srgbClr val="3399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Styl jasny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CF1AB2-1976-4502-BF36-3FF5EA218861}" styleName="Styl pośredni 4 — Ak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Styl jasny 3 — Ak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Styl pośredni 2 — Ak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yl pośredni 2 — Ak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Styl jasny 3 — Ak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Styl jasny 1 — Ak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Styl jasny 1 — Ak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5758FB7-9AC5-4552-8A53-C91805E547FA}" styleName="Styl z motywem 1 — Ak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Styl z motywem 1 — Ak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Styl pośredni 1 — Ak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Styl pośredni 4 — Ak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12C8C85-51F0-491E-9774-3900AFEF0FD7}" styleName="Styl jasny 2 — Ak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46F890A9-2807-4EBB-B81D-B2AA78EC7F39}" styleName="Styl ciemny 2 - Akcent 5/Ak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AF606853-7671-496A-8E4F-DF71F8EC918B}" styleName="Styl ciemny 1 — Ak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Styl pośredni 1 — Ak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70" autoAdjust="0"/>
    <p:restoredTop sz="93333" autoAdjust="0"/>
  </p:normalViewPr>
  <p:slideViewPr>
    <p:cSldViewPr>
      <p:cViewPr varScale="1">
        <p:scale>
          <a:sx n="103" d="100"/>
          <a:sy n="103" d="100"/>
        </p:scale>
        <p:origin x="2172"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3" d="100"/>
          <a:sy n="53" d="100"/>
        </p:scale>
        <p:origin x="-1818"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8.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solidFill>
            <a:schemeClr val="accent5"/>
          </a:solidFill>
        </a:ln>
        <a:effectLst/>
        <a:sp3d>
          <a:contourClr>
            <a:schemeClr val="accent5"/>
          </a:contourClr>
        </a:sp3d>
      </c:spPr>
    </c:sideWall>
    <c:backWall>
      <c:thickness val="0"/>
      <c:spPr>
        <a:noFill/>
        <a:ln>
          <a:solidFill>
            <a:schemeClr val="accent5"/>
          </a:solidFill>
        </a:ln>
        <a:effectLst/>
        <a:sp3d>
          <a:contourClr>
            <a:schemeClr val="accent5"/>
          </a:contourClr>
        </a:sp3d>
      </c:spPr>
    </c:backWall>
    <c:plotArea>
      <c:layout>
        <c:manualLayout>
          <c:layoutTarget val="inner"/>
          <c:xMode val="edge"/>
          <c:yMode val="edge"/>
          <c:x val="6.2360710812627868E-2"/>
          <c:y val="9.7301472389344307E-2"/>
          <c:w val="0.92040287769112517"/>
          <c:h val="0.67013407702193484"/>
        </c:manualLayout>
      </c:layout>
      <c:bar3DChart>
        <c:barDir val="col"/>
        <c:grouping val="clustered"/>
        <c:varyColors val="0"/>
        <c:ser>
          <c:idx val="0"/>
          <c:order val="0"/>
          <c:tx>
            <c:strRef>
              <c:f>Arkusz1!$B$1</c:f>
              <c:strCache>
                <c:ptCount val="1"/>
                <c:pt idx="0">
                  <c:v>ogółem</c:v>
                </c:pt>
              </c:strCache>
            </c:strRef>
          </c:tx>
          <c:spPr>
            <a:solidFill>
              <a:schemeClr val="accent5">
                <a:lumMod val="90000"/>
              </a:schemeClr>
            </a:solidFill>
            <a:ln>
              <a:noFill/>
            </a:ln>
            <a:effectLst/>
            <a:sp3d/>
          </c:spPr>
          <c:invertIfNegative val="0"/>
          <c:dLbls>
            <c:dLbl>
              <c:idx val="0"/>
              <c:layout>
                <c:manualLayout>
                  <c:x val="-1.574678871907352E-3"/>
                  <c:y val="-6.53996778135762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E7B-4545-A931-8D001B44EBE2}"/>
                </c:ext>
              </c:extLst>
            </c:dLbl>
            <c:dLbl>
              <c:idx val="1"/>
              <c:layout>
                <c:manualLayout>
                  <c:x val="1.5716754303524341E-2"/>
                  <c:y val="-4.00485594193237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E7B-4545-A931-8D001B44EBE2}"/>
                </c:ext>
              </c:extLst>
            </c:dLbl>
            <c:dLbl>
              <c:idx val="2"/>
              <c:layout>
                <c:manualLayout>
                  <c:x val="1.4172474637638311E-2"/>
                  <c:y val="-4.18837721734622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E7B-4545-A931-8D001B44EBE2}"/>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wiek przedprodukcyjny 0-17 lat</c:v>
                </c:pt>
                <c:pt idx="1">
                  <c:v>wiek produkcyjny                    18-64 lata mężczyźni                                        18-59 kobiety</c:v>
                </c:pt>
                <c:pt idx="2">
                  <c:v>wiek poprodukcyjny</c:v>
                </c:pt>
              </c:strCache>
            </c:strRef>
          </c:cat>
          <c:val>
            <c:numRef>
              <c:f>Arkusz1!$B$2:$B$4</c:f>
              <c:numCache>
                <c:formatCode>General</c:formatCode>
                <c:ptCount val="3"/>
                <c:pt idx="0">
                  <c:v>18447</c:v>
                </c:pt>
                <c:pt idx="1">
                  <c:v>64582</c:v>
                </c:pt>
                <c:pt idx="2">
                  <c:v>29894</c:v>
                </c:pt>
              </c:numCache>
            </c:numRef>
          </c:val>
          <c:extLst>
            <c:ext xmlns:c16="http://schemas.microsoft.com/office/drawing/2014/chart" uri="{C3380CC4-5D6E-409C-BE32-E72D297353CC}">
              <c16:uniqueId val="{00000000-8E7B-4545-A931-8D001B44EBE2}"/>
            </c:ext>
          </c:extLst>
        </c:ser>
        <c:ser>
          <c:idx val="1"/>
          <c:order val="1"/>
          <c:tx>
            <c:strRef>
              <c:f>Arkusz1!$C$1</c:f>
              <c:strCache>
                <c:ptCount val="1"/>
                <c:pt idx="0">
                  <c:v>kobiety</c:v>
                </c:pt>
              </c:strCache>
            </c:strRef>
          </c:tx>
          <c:spPr>
            <a:solidFill>
              <a:schemeClr val="accent6">
                <a:lumMod val="90000"/>
              </a:schemeClr>
            </a:solidFill>
            <a:ln>
              <a:noFill/>
            </a:ln>
            <a:effectLst/>
            <a:sp3d/>
          </c:spPr>
          <c:invertIfNegative val="0"/>
          <c:dLbls>
            <c:dLbl>
              <c:idx val="0"/>
              <c:layout>
                <c:manualLayout>
                  <c:x val="2.3620855430062433E-2"/>
                  <c:y val="-3.45314036417180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E7B-4545-A931-8D001B44EBE2}"/>
                </c:ext>
              </c:extLst>
            </c:dLbl>
            <c:dLbl>
              <c:idx val="1"/>
              <c:layout>
                <c:manualLayout>
                  <c:x val="3.1494550212739725E-2"/>
                  <c:y val="-7.04505054993889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E7B-4545-A931-8D001B44EBE2}"/>
                </c:ext>
              </c:extLst>
            </c:dLbl>
            <c:dLbl>
              <c:idx val="2"/>
              <c:layout>
                <c:manualLayout>
                  <c:x val="3.8576592441127988E-2"/>
                  <c:y val="-3.12458337962448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E7B-4545-A931-8D001B44EBE2}"/>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wiek przedprodukcyjny 0-17 lat</c:v>
                </c:pt>
                <c:pt idx="1">
                  <c:v>wiek produkcyjny                    18-64 lata mężczyźni                                        18-59 kobiety</c:v>
                </c:pt>
                <c:pt idx="2">
                  <c:v>wiek poprodukcyjny</c:v>
                </c:pt>
              </c:strCache>
            </c:strRef>
          </c:cat>
          <c:val>
            <c:numRef>
              <c:f>Arkusz1!$C$2:$C$4</c:f>
              <c:numCache>
                <c:formatCode>General</c:formatCode>
                <c:ptCount val="3"/>
                <c:pt idx="0">
                  <c:v>8925</c:v>
                </c:pt>
                <c:pt idx="1">
                  <c:v>30459</c:v>
                </c:pt>
                <c:pt idx="2">
                  <c:v>19737</c:v>
                </c:pt>
              </c:numCache>
            </c:numRef>
          </c:val>
          <c:extLst>
            <c:ext xmlns:c16="http://schemas.microsoft.com/office/drawing/2014/chart" uri="{C3380CC4-5D6E-409C-BE32-E72D297353CC}">
              <c16:uniqueId val="{00000001-8E7B-4545-A931-8D001B44EBE2}"/>
            </c:ext>
          </c:extLst>
        </c:ser>
        <c:ser>
          <c:idx val="2"/>
          <c:order val="2"/>
          <c:tx>
            <c:strRef>
              <c:f>Arkusz1!$D$1</c:f>
              <c:strCache>
                <c:ptCount val="1"/>
                <c:pt idx="0">
                  <c:v>mężczyźni</c:v>
                </c:pt>
              </c:strCache>
            </c:strRef>
          </c:tx>
          <c:spPr>
            <a:solidFill>
              <a:schemeClr val="accent3">
                <a:lumMod val="75000"/>
              </a:schemeClr>
            </a:solidFill>
            <a:ln>
              <a:noFill/>
            </a:ln>
            <a:effectLst/>
            <a:sp3d/>
          </c:spPr>
          <c:invertIfNegative val="0"/>
          <c:dLbls>
            <c:dLbl>
              <c:idx val="0"/>
              <c:layout>
                <c:manualLayout>
                  <c:x val="4.8075418315399791E-2"/>
                  <c:y val="-4.23352629144025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E7B-4545-A931-8D001B44EBE2}"/>
                </c:ext>
              </c:extLst>
            </c:dLbl>
            <c:dLbl>
              <c:idx val="1"/>
              <c:layout>
                <c:manualLayout>
                  <c:x val="7.0435209529098722E-2"/>
                  <c:y val="-4.13830469914619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E7B-4545-A931-8D001B44EBE2}"/>
                </c:ext>
              </c:extLst>
            </c:dLbl>
            <c:dLbl>
              <c:idx val="2"/>
              <c:layout>
                <c:manualLayout>
                  <c:x val="4.2365306285984186E-2"/>
                  <c:y val="-2.7462457875050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E7B-4545-A931-8D001B44EBE2}"/>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wiek przedprodukcyjny 0-17 lat</c:v>
                </c:pt>
                <c:pt idx="1">
                  <c:v>wiek produkcyjny                    18-64 lata mężczyźni                                        18-59 kobiety</c:v>
                </c:pt>
                <c:pt idx="2">
                  <c:v>wiek poprodukcyjny</c:v>
                </c:pt>
              </c:strCache>
            </c:strRef>
          </c:cat>
          <c:val>
            <c:numRef>
              <c:f>Arkusz1!$D$2:$D$4</c:f>
              <c:numCache>
                <c:formatCode>General</c:formatCode>
                <c:ptCount val="3"/>
                <c:pt idx="0">
                  <c:v>9522</c:v>
                </c:pt>
                <c:pt idx="1">
                  <c:v>34123</c:v>
                </c:pt>
                <c:pt idx="2">
                  <c:v>10157</c:v>
                </c:pt>
              </c:numCache>
            </c:numRef>
          </c:val>
          <c:extLst>
            <c:ext xmlns:c16="http://schemas.microsoft.com/office/drawing/2014/chart" uri="{C3380CC4-5D6E-409C-BE32-E72D297353CC}">
              <c16:uniqueId val="{00000002-8E7B-4545-A931-8D001B44EBE2}"/>
            </c:ext>
          </c:extLst>
        </c:ser>
        <c:dLbls>
          <c:showLegendKey val="0"/>
          <c:showVal val="0"/>
          <c:showCatName val="0"/>
          <c:showSerName val="0"/>
          <c:showPercent val="0"/>
          <c:showBubbleSize val="0"/>
        </c:dLbls>
        <c:gapWidth val="150"/>
        <c:shape val="box"/>
        <c:axId val="609691712"/>
        <c:axId val="609693352"/>
        <c:axId val="0"/>
      </c:bar3DChart>
      <c:catAx>
        <c:axId val="6096917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l-PL"/>
          </a:p>
        </c:txPr>
        <c:crossAx val="609693352"/>
        <c:crosses val="autoZero"/>
        <c:auto val="1"/>
        <c:lblAlgn val="ctr"/>
        <c:lblOffset val="100"/>
        <c:noMultiLvlLbl val="0"/>
      </c:catAx>
      <c:valAx>
        <c:axId val="609693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crossAx val="609691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2313892908492842E-2"/>
          <c:y val="0.10533227320526301"/>
          <c:w val="0.87552283275791198"/>
          <c:h val="0.65068711687911973"/>
        </c:manualLayout>
      </c:layout>
      <c:lineChart>
        <c:grouping val="stacked"/>
        <c:varyColors val="0"/>
        <c:ser>
          <c:idx val="0"/>
          <c:order val="0"/>
          <c:tx>
            <c:strRef>
              <c:f>Arkusz1!$B$1</c:f>
              <c:strCache>
                <c:ptCount val="1"/>
                <c:pt idx="0">
                  <c:v>2023</c:v>
                </c:pt>
              </c:strCache>
            </c:strRef>
          </c:tx>
          <c:spPr>
            <a:ln w="34925" cap="rnd">
              <a:solidFill>
                <a:schemeClr val="accent6">
                  <a:lumMod val="90000"/>
                </a:schemeClr>
              </a:solidFill>
              <a:round/>
            </a:ln>
            <a:effectLst>
              <a:outerShdw blurRad="55880" dist="15240" dir="5400000" algn="ctr" rotWithShape="0">
                <a:srgbClr val="000000">
                  <a:alpha val="45000"/>
                </a:srgbClr>
              </a:outerShdw>
            </a:effectLst>
          </c:spPr>
          <c:marker>
            <c:symbol val="none"/>
          </c:marker>
          <c:dLbls>
            <c:dLbl>
              <c:idx val="0"/>
              <c:layout>
                <c:manualLayout>
                  <c:x val="-3.0820045118961543E-2"/>
                  <c:y val="-5.55354960559938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499-4E20-B315-E9E0CF372F84}"/>
                </c:ext>
              </c:extLst>
            </c:dLbl>
            <c:dLbl>
              <c:idx val="1"/>
              <c:layout>
                <c:manualLayout>
                  <c:x val="-2.4017407192515404E-2"/>
                  <c:y val="-4.98355933161422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499-4E20-B315-E9E0CF372F84}"/>
                </c:ext>
              </c:extLst>
            </c:dLbl>
            <c:dLbl>
              <c:idx val="2"/>
              <c:layout>
                <c:manualLayout>
                  <c:x val="-2.7418726155738524E-2"/>
                  <c:y val="-4.52764020372004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499-4E20-B315-E9E0CF372F84}"/>
                </c:ext>
              </c:extLst>
            </c:dLbl>
            <c:dLbl>
              <c:idx val="3"/>
              <c:layout>
                <c:manualLayout>
                  <c:x val="-3.0612244897959211E-2"/>
                  <c:y val="-4.69055374592833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499-4E20-B315-E9E0CF372F84}"/>
                </c:ext>
              </c:extLst>
            </c:dLbl>
            <c:dLbl>
              <c:idx val="4"/>
              <c:layout>
                <c:manualLayout>
                  <c:x val="-3.4013605442177096E-2"/>
                  <c:y val="-3.90879478827368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499-4E20-B315-E9E0CF372F84}"/>
                </c:ext>
              </c:extLst>
            </c:dLbl>
            <c:dLbl>
              <c:idx val="5"/>
              <c:layout>
                <c:manualLayout>
                  <c:x val="-1.7006802721088437E-2"/>
                  <c:y val="-3.64820846905537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499-4E20-B315-E9E0CF372F84}"/>
                </c:ext>
              </c:extLst>
            </c:dLbl>
            <c:dLbl>
              <c:idx val="6"/>
              <c:layout>
                <c:manualLayout>
                  <c:x val="-3.0612244897959211E-2"/>
                  <c:y val="-4.16938110749185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499-4E20-B315-E9E0CF372F84}"/>
                </c:ext>
              </c:extLst>
            </c:dLbl>
            <c:dLbl>
              <c:idx val="7"/>
              <c:layout>
                <c:manualLayout>
                  <c:x val="-2.5510204081632647E-2"/>
                  <c:y val="-3.90879478827366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499-4E20-B315-E9E0CF372F84}"/>
                </c:ext>
              </c:extLst>
            </c:dLbl>
            <c:dLbl>
              <c:idx val="8"/>
              <c:layout>
                <c:manualLayout>
                  <c:x val="-2.7210884353741478E-2"/>
                  <c:y val="-4.69055374592833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499-4E20-B315-E9E0CF372F84}"/>
                </c:ext>
              </c:extLst>
            </c:dLbl>
            <c:dLbl>
              <c:idx val="9"/>
              <c:layout>
                <c:manualLayout>
                  <c:x val="-3.0612244897959211E-2"/>
                  <c:y val="-3.90879478827367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499-4E20-B315-E9E0CF372F84}"/>
                </c:ext>
              </c:extLst>
            </c:dLbl>
            <c:dLbl>
              <c:idx val="10"/>
              <c:layout>
                <c:manualLayout>
                  <c:x val="-3.2312925170068035E-2"/>
                  <c:y val="-3.90879478827367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499-4E20-B315-E9E0CF372F84}"/>
                </c:ext>
              </c:extLst>
            </c:dLbl>
            <c:dLbl>
              <c:idx val="11"/>
              <c:layout>
                <c:manualLayout>
                  <c:x val="-1.7006802721088437E-2"/>
                  <c:y val="-3.64820846905537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499-4E20-B315-E9E0CF372F84}"/>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Arkusz1!$A$2:$A$7</c:f>
              <c:strCache>
                <c:ptCount val="6"/>
                <c:pt idx="0">
                  <c:v>I</c:v>
                </c:pt>
                <c:pt idx="1">
                  <c:v>II</c:v>
                </c:pt>
                <c:pt idx="2">
                  <c:v>II</c:v>
                </c:pt>
                <c:pt idx="3">
                  <c:v>IV</c:v>
                </c:pt>
                <c:pt idx="4">
                  <c:v>V</c:v>
                </c:pt>
                <c:pt idx="5">
                  <c:v>VI</c:v>
                </c:pt>
              </c:strCache>
            </c:strRef>
          </c:cat>
          <c:val>
            <c:numRef>
              <c:f>Arkusz1!$B$2:$B$7</c:f>
              <c:numCache>
                <c:formatCode>General</c:formatCode>
                <c:ptCount val="6"/>
                <c:pt idx="0">
                  <c:v>14.2</c:v>
                </c:pt>
                <c:pt idx="1">
                  <c:v>14.3</c:v>
                </c:pt>
                <c:pt idx="2">
                  <c:v>14.3</c:v>
                </c:pt>
                <c:pt idx="3">
                  <c:v>13.6</c:v>
                </c:pt>
                <c:pt idx="4">
                  <c:v>13.3</c:v>
                </c:pt>
                <c:pt idx="5">
                  <c:v>13.1</c:v>
                </c:pt>
              </c:numCache>
            </c:numRef>
          </c:val>
          <c:smooth val="0"/>
          <c:extLst>
            <c:ext xmlns:c16="http://schemas.microsoft.com/office/drawing/2014/chart" uri="{C3380CC4-5D6E-409C-BE32-E72D297353CC}">
              <c16:uniqueId val="{0000000C-1499-4E20-B315-E9E0CF372F84}"/>
            </c:ext>
          </c:extLst>
        </c:ser>
        <c:ser>
          <c:idx val="1"/>
          <c:order val="1"/>
          <c:tx>
            <c:strRef>
              <c:f>Arkusz1!$C$1</c:f>
              <c:strCache>
                <c:ptCount val="1"/>
                <c:pt idx="0">
                  <c:v>2024</c:v>
                </c:pt>
              </c:strCache>
            </c:strRef>
          </c:tx>
          <c:spPr>
            <a:ln w="34925" cap="rnd">
              <a:solidFill>
                <a:schemeClr val="accent5">
                  <a:lumMod val="90000"/>
                </a:schemeClr>
              </a:solidFill>
              <a:round/>
            </a:ln>
            <a:effectLst>
              <a:outerShdw blurRad="55880" dist="15240" dir="5400000" algn="ctr" rotWithShape="0">
                <a:srgbClr val="000000">
                  <a:alpha val="45000"/>
                </a:srgbClr>
              </a:outerShdw>
            </a:effectLst>
          </c:spPr>
          <c:marker>
            <c:symbol val="none"/>
          </c:marker>
          <c:dLbls>
            <c:dLbl>
              <c:idx val="0"/>
              <c:layout>
                <c:manualLayout>
                  <c:x val="-4.0816326530612533E-2"/>
                  <c:y val="-4.69055374592833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499-4E20-B315-E9E0CF372F84}"/>
                </c:ext>
              </c:extLst>
            </c:dLbl>
            <c:dLbl>
              <c:idx val="1"/>
              <c:layout>
                <c:manualLayout>
                  <c:x val="-3.5714285714285712E-2"/>
                  <c:y val="-4.42996742671009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499-4E20-B315-E9E0CF372F84}"/>
                </c:ext>
              </c:extLst>
            </c:dLbl>
            <c:dLbl>
              <c:idx val="2"/>
              <c:layout>
                <c:manualLayout>
                  <c:x val="-3.7414965986395099E-2"/>
                  <c:y val="-4.69055374592833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499-4E20-B315-E9E0CF372F84}"/>
                </c:ext>
              </c:extLst>
            </c:dLbl>
            <c:dLbl>
              <c:idx val="3"/>
              <c:layout>
                <c:manualLayout>
                  <c:x val="-4.0816326530612533E-2"/>
                  <c:y val="-4.16938110749185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499-4E20-B315-E9E0CF372F84}"/>
                </c:ext>
              </c:extLst>
            </c:dLbl>
            <c:dLbl>
              <c:idx val="4"/>
              <c:layout>
                <c:manualLayout>
                  <c:x val="-4.2517006802722135E-2"/>
                  <c:y val="-3.90879478827367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499-4E20-B315-E9E0CF372F84}"/>
                </c:ext>
              </c:extLst>
            </c:dLbl>
            <c:dLbl>
              <c:idx val="5"/>
              <c:layout>
                <c:manualLayout>
                  <c:x val="-3.5714285714285712E-2"/>
                  <c:y val="-4.95114006514658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499-4E20-B315-E9E0CF372F84}"/>
                </c:ext>
              </c:extLst>
            </c:dLbl>
            <c:dLbl>
              <c:idx val="6"/>
              <c:layout>
                <c:manualLayout>
                  <c:x val="-3.911564625850341E-2"/>
                  <c:y val="-4.42996742671009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1499-4E20-B315-E9E0CF372F84}"/>
                </c:ext>
              </c:extLst>
            </c:dLbl>
            <c:dLbl>
              <c:idx val="7"/>
              <c:layout>
                <c:manualLayout>
                  <c:x val="-3.4013605442177096E-2"/>
                  <c:y val="-3.64820846905537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1499-4E20-B315-E9E0CF372F84}"/>
                </c:ext>
              </c:extLst>
            </c:dLbl>
            <c:dLbl>
              <c:idx val="8"/>
              <c:layout>
                <c:manualLayout>
                  <c:x val="-3.5714285714285712E-2"/>
                  <c:y val="-4.42996742671009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499-4E20-B315-E9E0CF372F84}"/>
                </c:ext>
              </c:extLst>
            </c:dLbl>
            <c:dLbl>
              <c:idx val="9"/>
              <c:layout>
                <c:manualLayout>
                  <c:x val="-3.911564625850341E-2"/>
                  <c:y val="-3.90879478827367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1499-4E20-B315-E9E0CF372F84}"/>
                </c:ext>
              </c:extLst>
            </c:dLbl>
            <c:dLbl>
              <c:idx val="10"/>
              <c:layout>
                <c:manualLayout>
                  <c:x val="-4.2517006802722135E-2"/>
                  <c:y val="-3.64820846905537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1499-4E20-B315-E9E0CF372F84}"/>
                </c:ext>
              </c:extLst>
            </c:dLbl>
            <c:dLbl>
              <c:idx val="11"/>
              <c:layout>
                <c:manualLayout>
                  <c:x val="-6.8028550002676991E-3"/>
                  <c:y val="-3.64820846905537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1499-4E20-B315-E9E0CF372F84}"/>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Arkusz1!$A$2:$A$7</c:f>
              <c:strCache>
                <c:ptCount val="6"/>
                <c:pt idx="0">
                  <c:v>I</c:v>
                </c:pt>
                <c:pt idx="1">
                  <c:v>II</c:v>
                </c:pt>
                <c:pt idx="2">
                  <c:v>II</c:v>
                </c:pt>
                <c:pt idx="3">
                  <c:v>IV</c:v>
                </c:pt>
                <c:pt idx="4">
                  <c:v>V</c:v>
                </c:pt>
                <c:pt idx="5">
                  <c:v>VI</c:v>
                </c:pt>
              </c:strCache>
            </c:strRef>
          </c:cat>
          <c:val>
            <c:numRef>
              <c:f>Arkusz1!$C$2:$C$7</c:f>
              <c:numCache>
                <c:formatCode>General</c:formatCode>
                <c:ptCount val="6"/>
                <c:pt idx="0">
                  <c:v>13.2</c:v>
                </c:pt>
                <c:pt idx="1">
                  <c:v>13.3</c:v>
                </c:pt>
                <c:pt idx="2">
                  <c:v>12.6</c:v>
                </c:pt>
                <c:pt idx="3">
                  <c:v>11.8</c:v>
                </c:pt>
                <c:pt idx="4">
                  <c:v>11.6</c:v>
                </c:pt>
                <c:pt idx="5">
                  <c:v>11.5</c:v>
                </c:pt>
              </c:numCache>
            </c:numRef>
          </c:val>
          <c:smooth val="0"/>
          <c:extLst>
            <c:ext xmlns:c16="http://schemas.microsoft.com/office/drawing/2014/chart" uri="{C3380CC4-5D6E-409C-BE32-E72D297353CC}">
              <c16:uniqueId val="{00000019-1499-4E20-B315-E9E0CF372F84}"/>
            </c:ext>
          </c:extLst>
        </c:ser>
        <c:dLbls>
          <c:showLegendKey val="0"/>
          <c:showVal val="0"/>
          <c:showCatName val="0"/>
          <c:showSerName val="0"/>
          <c:showPercent val="0"/>
          <c:showBubbleSize val="0"/>
        </c:dLbls>
        <c:smooth val="0"/>
        <c:axId val="158583424"/>
        <c:axId val="158683520"/>
      </c:lineChart>
      <c:catAx>
        <c:axId val="1585834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l-PL"/>
          </a:p>
        </c:txPr>
        <c:crossAx val="158683520"/>
        <c:crosses val="autoZero"/>
        <c:auto val="1"/>
        <c:lblAlgn val="ctr"/>
        <c:lblOffset val="100"/>
        <c:noMultiLvlLbl val="0"/>
      </c:catAx>
      <c:valAx>
        <c:axId val="1586835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l-PL"/>
          </a:p>
        </c:txPr>
        <c:crossAx val="15858342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l-PL"/>
          </a:p>
        </c:txPr>
      </c:legendEntry>
      <c:legendEntry>
        <c:idx val="1"/>
        <c:txPr>
          <a:bodyPr rot="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l-PL"/>
          </a:p>
        </c:txPr>
      </c:legendEntry>
      <c:layout>
        <c:manualLayout>
          <c:xMode val="edge"/>
          <c:yMode val="edge"/>
          <c:x val="0.38229268833969182"/>
          <c:y val="0.91364434166184261"/>
          <c:w val="0.22944315509243368"/>
          <c:h val="8.0167262117074714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l-PL"/>
        </a:p>
      </c:txPr>
    </c:legend>
    <c:plotVisOnly val="1"/>
    <c:dispBlanksAs val="zero"/>
    <c:showDLblsOverMax val="0"/>
  </c:chart>
  <c:spPr>
    <a:noFill/>
    <a:ln>
      <a:noFill/>
    </a:ln>
    <a:effectLst/>
  </c:spPr>
  <c:txPr>
    <a:bodyPr/>
    <a:lstStyle/>
    <a:p>
      <a:pPr>
        <a:defRPr sz="2000">
          <a:latin typeface="Arial" panose="020B0604020202020204" pitchFamily="34" charset="0"/>
          <a:cs typeface="Arial" panose="020B0604020202020204" pitchFamily="34" charset="0"/>
        </a:defRPr>
      </a:pPr>
      <a:endParaRPr lang="pl-P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8.6436281712933369E-2"/>
          <c:y val="8.8505194275063981E-2"/>
          <c:w val="0.8869419383171262"/>
          <c:h val="0.73084587823575164"/>
        </c:manualLayout>
      </c:layout>
      <c:barChart>
        <c:barDir val="col"/>
        <c:grouping val="clustered"/>
        <c:varyColors val="0"/>
        <c:ser>
          <c:idx val="0"/>
          <c:order val="0"/>
          <c:tx>
            <c:strRef>
              <c:f>Arkusz1!$B$1</c:f>
              <c:strCache>
                <c:ptCount val="1"/>
                <c:pt idx="0">
                  <c:v>Kolumna1</c:v>
                </c:pt>
              </c:strCache>
            </c:strRef>
          </c:tx>
          <c:spPr>
            <a:solidFill>
              <a:schemeClr val="accent6">
                <a:lumMod val="90000"/>
              </a:schemeClr>
            </a:soli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invertIfNegative val="0"/>
          <c:dPt>
            <c:idx val="0"/>
            <c:invertIfNegative val="0"/>
            <c:bubble3D val="0"/>
            <c:spPr>
              <a:solidFill>
                <a:schemeClr val="accent6">
                  <a:lumMod val="90000"/>
                </a:schemeClr>
              </a:soli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extLst>
              <c:ext xmlns:c16="http://schemas.microsoft.com/office/drawing/2014/chart" uri="{C3380CC4-5D6E-409C-BE32-E72D297353CC}">
                <c16:uniqueId val="{00000001-27C0-4C52-A4CB-0134703DA8DC}"/>
              </c:ext>
            </c:extLst>
          </c:dPt>
          <c:dPt>
            <c:idx val="1"/>
            <c:invertIfNegative val="0"/>
            <c:bubble3D val="0"/>
            <c:spPr>
              <a:solidFill>
                <a:schemeClr val="accent6">
                  <a:lumMod val="90000"/>
                </a:schemeClr>
              </a:soli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extLst>
              <c:ext xmlns:c16="http://schemas.microsoft.com/office/drawing/2014/chart" uri="{C3380CC4-5D6E-409C-BE32-E72D297353CC}">
                <c16:uniqueId val="{00000003-27C0-4C52-A4CB-0134703DA8DC}"/>
              </c:ext>
            </c:extLst>
          </c:dPt>
          <c:dPt>
            <c:idx val="3"/>
            <c:invertIfNegative val="0"/>
            <c:bubble3D val="0"/>
            <c:spPr>
              <a:solidFill>
                <a:schemeClr val="accent6">
                  <a:lumMod val="90000"/>
                </a:schemeClr>
              </a:soli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extLst>
              <c:ext xmlns:c16="http://schemas.microsoft.com/office/drawing/2014/chart" uri="{C3380CC4-5D6E-409C-BE32-E72D297353CC}">
                <c16:uniqueId val="{00000005-27C0-4C52-A4CB-0134703DA8DC}"/>
              </c:ext>
            </c:extLst>
          </c:dPt>
          <c:dPt>
            <c:idx val="4"/>
            <c:invertIfNegative val="0"/>
            <c:bubble3D val="0"/>
            <c:spPr>
              <a:solidFill>
                <a:schemeClr val="accent6">
                  <a:lumMod val="90000"/>
                </a:schemeClr>
              </a:soli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extLst>
              <c:ext xmlns:c16="http://schemas.microsoft.com/office/drawing/2014/chart" uri="{C3380CC4-5D6E-409C-BE32-E72D297353CC}">
                <c16:uniqueId val="{00000007-27C0-4C52-A4CB-0134703DA8DC}"/>
              </c:ext>
            </c:extLst>
          </c:dPt>
          <c:dLbls>
            <c:dLbl>
              <c:idx val="0"/>
              <c:tx>
                <c:rich>
                  <a:bodyPr/>
                  <a:lstStyle/>
                  <a:p>
                    <a:r>
                      <a:rPr lang="en-US" dirty="0"/>
                      <a:t>44,1%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7C0-4C52-A4CB-0134703DA8DC}"/>
                </c:ext>
              </c:extLst>
            </c:dLbl>
            <c:dLbl>
              <c:idx val="1"/>
              <c:tx>
                <c:rich>
                  <a:bodyPr/>
                  <a:lstStyle/>
                  <a:p>
                    <a:r>
                      <a:rPr lang="en-US" dirty="0"/>
                      <a:t>19,4%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27C0-4C52-A4CB-0134703DA8DC}"/>
                </c:ext>
              </c:extLst>
            </c:dLbl>
            <c:dLbl>
              <c:idx val="2"/>
              <c:tx>
                <c:rich>
                  <a:bodyPr/>
                  <a:lstStyle/>
                  <a:p>
                    <a:r>
                      <a:rPr lang="en-US" dirty="0"/>
                      <a:t>17,7%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27C0-4C52-A4CB-0134703DA8DC}"/>
                </c:ext>
              </c:extLst>
            </c:dLbl>
            <c:dLbl>
              <c:idx val="3"/>
              <c:tx>
                <c:rich>
                  <a:bodyPr/>
                  <a:lstStyle/>
                  <a:p>
                    <a:r>
                      <a:rPr lang="en-US" dirty="0"/>
                      <a:t>10,4%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27C0-4C52-A4CB-0134703DA8DC}"/>
                </c:ext>
              </c:extLst>
            </c:dLbl>
            <c:dLbl>
              <c:idx val="4"/>
              <c:tx>
                <c:rich>
                  <a:bodyPr/>
                  <a:lstStyle/>
                  <a:p>
                    <a:r>
                      <a:rPr lang="en-US" dirty="0"/>
                      <a:t>8,4%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27C0-4C52-A4CB-0134703DA8DC}"/>
                </c:ext>
              </c:extLst>
            </c:dLbl>
            <c:spPr>
              <a:solidFill>
                <a:srgbClr val="F2F2F2"/>
              </a:solidFill>
              <a:ln>
                <a:solidFill>
                  <a:srgbClr val="171616">
                    <a:lumMod val="25000"/>
                    <a:lumOff val="75000"/>
                  </a:srgbClr>
                </a:solidFill>
              </a:ln>
              <a:effectLst/>
            </c:spPr>
            <c:txPr>
              <a:bodyPr rot="0" spcFirstLastPara="1" vertOverflow="clip" horzOverflow="clip" vert="horz" wrap="square" lIns="38100" tIns="19050" rIns="38100" bIns="19050" anchor="ctr" anchorCtr="1">
                <a:spAutoFit/>
              </a:bodyPr>
              <a:lstStyle/>
              <a:p>
                <a:pPr>
                  <a:defRPr sz="18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pl-PL"/>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podjęcie pracy niesubsydiowanej                - 932 osoby</c:v>
                </c:pt>
                <c:pt idx="1">
                  <c:v>niepotwierdzenie gotowości do pracy - 410 osoby</c:v>
                </c:pt>
                <c:pt idx="2">
                  <c:v>inne (emerytura, renta, odmowa,                               nauka - 375 osób</c:v>
                </c:pt>
                <c:pt idx="3">
                  <c:v>podjęcie pracy subsydiowanej                 - 220 osób</c:v>
                </c:pt>
                <c:pt idx="4">
                  <c:v>udział w aktywnych formach                        -177 osób</c:v>
                </c:pt>
              </c:strCache>
            </c:strRef>
          </c:cat>
          <c:val>
            <c:numRef>
              <c:f>Arkusz1!$B$2:$B$6</c:f>
              <c:numCache>
                <c:formatCode>0%</c:formatCode>
                <c:ptCount val="5"/>
                <c:pt idx="0">
                  <c:v>0.441</c:v>
                </c:pt>
                <c:pt idx="1">
                  <c:v>0.219</c:v>
                </c:pt>
                <c:pt idx="2">
                  <c:v>0.20899999999999999</c:v>
                </c:pt>
                <c:pt idx="3">
                  <c:v>7.4999999999999997E-2</c:v>
                </c:pt>
                <c:pt idx="4">
                  <c:v>7.0999999999999994E-2</c:v>
                </c:pt>
              </c:numCache>
            </c:numRef>
          </c:val>
          <c:extLst>
            <c:ext xmlns:c16="http://schemas.microsoft.com/office/drawing/2014/chart" uri="{C3380CC4-5D6E-409C-BE32-E72D297353CC}">
              <c16:uniqueId val="{00000009-27C0-4C52-A4CB-0134703DA8DC}"/>
            </c:ext>
          </c:extLst>
        </c:ser>
        <c:dLbls>
          <c:showLegendKey val="0"/>
          <c:showVal val="0"/>
          <c:showCatName val="0"/>
          <c:showSerName val="0"/>
          <c:showPercent val="0"/>
          <c:showBubbleSize val="0"/>
        </c:dLbls>
        <c:gapWidth val="100"/>
        <c:overlap val="-24"/>
        <c:axId val="656291520"/>
        <c:axId val="656293160"/>
      </c:barChart>
      <c:catAx>
        <c:axId val="6562915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l-PL"/>
          </a:p>
        </c:txPr>
        <c:crossAx val="656293160"/>
        <c:crosses val="autoZero"/>
        <c:auto val="1"/>
        <c:lblAlgn val="ctr"/>
        <c:lblOffset val="100"/>
        <c:noMultiLvlLbl val="0"/>
      </c:catAx>
      <c:valAx>
        <c:axId val="6562931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crossAx val="6562915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6.7705327230789869E-2"/>
          <c:y val="7.0654125833409812E-2"/>
          <c:w val="0.91369898899114221"/>
          <c:h val="0.78401830890985091"/>
        </c:manualLayout>
      </c:layout>
      <c:barChart>
        <c:barDir val="col"/>
        <c:grouping val="clustered"/>
        <c:varyColors val="0"/>
        <c:ser>
          <c:idx val="0"/>
          <c:order val="0"/>
          <c:tx>
            <c:strRef>
              <c:f>Arkusz1!$B$1</c:f>
              <c:strCache>
                <c:ptCount val="1"/>
                <c:pt idx="0">
                  <c:v>Kolumna1</c:v>
                </c:pt>
              </c:strCache>
            </c:strRef>
          </c:tx>
          <c:spPr>
            <a:solidFill>
              <a:schemeClr val="accent5">
                <a:lumMod val="90000"/>
              </a:schemeClr>
            </a:soli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invertIfNegative val="0"/>
          <c:dPt>
            <c:idx val="0"/>
            <c:invertIfNegative val="0"/>
            <c:bubble3D val="0"/>
            <c:spPr>
              <a:solidFill>
                <a:schemeClr val="accent5">
                  <a:lumMod val="90000"/>
                </a:schemeClr>
              </a:soli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extLst>
              <c:ext xmlns:c16="http://schemas.microsoft.com/office/drawing/2014/chart" uri="{C3380CC4-5D6E-409C-BE32-E72D297353CC}">
                <c16:uniqueId val="{00000001-FD8E-4357-9F91-8B4C618BCFB1}"/>
              </c:ext>
            </c:extLst>
          </c:dPt>
          <c:dPt>
            <c:idx val="1"/>
            <c:invertIfNegative val="0"/>
            <c:bubble3D val="0"/>
            <c:spPr>
              <a:solidFill>
                <a:schemeClr val="accent5">
                  <a:lumMod val="90000"/>
                </a:schemeClr>
              </a:soli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extLst>
              <c:ext xmlns:c16="http://schemas.microsoft.com/office/drawing/2014/chart" uri="{C3380CC4-5D6E-409C-BE32-E72D297353CC}">
                <c16:uniqueId val="{00000003-FD8E-4357-9F91-8B4C618BCFB1}"/>
              </c:ext>
            </c:extLst>
          </c:dPt>
          <c:dPt>
            <c:idx val="3"/>
            <c:invertIfNegative val="0"/>
            <c:bubble3D val="0"/>
            <c:spPr>
              <a:solidFill>
                <a:schemeClr val="accent5">
                  <a:lumMod val="90000"/>
                </a:schemeClr>
              </a:soli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extLst>
              <c:ext xmlns:c16="http://schemas.microsoft.com/office/drawing/2014/chart" uri="{C3380CC4-5D6E-409C-BE32-E72D297353CC}">
                <c16:uniqueId val="{00000005-FD8E-4357-9F91-8B4C618BCFB1}"/>
              </c:ext>
            </c:extLst>
          </c:dPt>
          <c:dPt>
            <c:idx val="4"/>
            <c:invertIfNegative val="0"/>
            <c:bubble3D val="0"/>
            <c:spPr>
              <a:solidFill>
                <a:schemeClr val="accent5">
                  <a:lumMod val="90000"/>
                </a:schemeClr>
              </a:soli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extLst>
              <c:ext xmlns:c16="http://schemas.microsoft.com/office/drawing/2014/chart" uri="{C3380CC4-5D6E-409C-BE32-E72D297353CC}">
                <c16:uniqueId val="{00000007-FD8E-4357-9F91-8B4C618BCFB1}"/>
              </c:ext>
            </c:extLst>
          </c:dPt>
          <c:dLbls>
            <c:dLbl>
              <c:idx val="0"/>
              <c:tx>
                <c:rich>
                  <a:bodyPr/>
                  <a:lstStyle/>
                  <a:p>
                    <a:r>
                      <a:rPr lang="en-US" dirty="0"/>
                      <a:t>43,3%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D8E-4357-9F91-8B4C618BCFB1}"/>
                </c:ext>
              </c:extLst>
            </c:dLbl>
            <c:dLbl>
              <c:idx val="1"/>
              <c:tx>
                <c:rich>
                  <a:bodyPr/>
                  <a:lstStyle/>
                  <a:p>
                    <a:r>
                      <a:rPr lang="en-US" dirty="0"/>
                      <a:t>20%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D8E-4357-9F91-8B4C618BCFB1}"/>
                </c:ext>
              </c:extLst>
            </c:dLbl>
            <c:dLbl>
              <c:idx val="2"/>
              <c:tx>
                <c:rich>
                  <a:bodyPr/>
                  <a:lstStyle/>
                  <a:p>
                    <a:r>
                      <a:rPr lang="en-US" dirty="0"/>
                      <a:t>15,7%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FD8E-4357-9F91-8B4C618BCFB1}"/>
                </c:ext>
              </c:extLst>
            </c:dLbl>
            <c:dLbl>
              <c:idx val="3"/>
              <c:tx>
                <c:rich>
                  <a:bodyPr/>
                  <a:lstStyle/>
                  <a:p>
                    <a:r>
                      <a:rPr lang="en-US" dirty="0"/>
                      <a:t>12,4%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FD8E-4357-9F91-8B4C618BCFB1}"/>
                </c:ext>
              </c:extLst>
            </c:dLbl>
            <c:dLbl>
              <c:idx val="4"/>
              <c:tx>
                <c:rich>
                  <a:bodyPr/>
                  <a:lstStyle/>
                  <a:p>
                    <a:r>
                      <a:rPr lang="en-US" dirty="0"/>
                      <a:t>8,6%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FD8E-4357-9F91-8B4C618BCFB1}"/>
                </c:ext>
              </c:extLst>
            </c:dLbl>
            <c:spPr>
              <a:solidFill>
                <a:srgbClr val="F2F2F2"/>
              </a:solidFill>
              <a:ln>
                <a:solidFill>
                  <a:srgbClr val="171616">
                    <a:lumMod val="25000"/>
                    <a:lumOff val="75000"/>
                  </a:srgbClr>
                </a:solidFill>
              </a:ln>
              <a:effectLst/>
            </c:spPr>
            <c:txPr>
              <a:bodyPr rot="0" spcFirstLastPara="1" vertOverflow="clip" horzOverflow="clip" vert="horz" wrap="square" lIns="38100" tIns="19050" rIns="38100" bIns="19050" anchor="ctr" anchorCtr="1">
                <a:spAutoFit/>
              </a:bodyPr>
              <a:lstStyle/>
              <a:p>
                <a:pPr>
                  <a:defRPr sz="18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pl-PL"/>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podjęcie pracy niesubsydiowanej               - 702 osoby</c:v>
                </c:pt>
                <c:pt idx="1">
                  <c:v>niepotwierdzenie gotowości do pracy - 323 osoby</c:v>
                </c:pt>
                <c:pt idx="2">
                  <c:v>inne (emerytura, renta, odmowa, nauka - 254 osoby</c:v>
                </c:pt>
                <c:pt idx="3">
                  <c:v>udział w aktywnych formach                         - 201 osób</c:v>
                </c:pt>
                <c:pt idx="4">
                  <c:v>podjęcie pracy subsydiowanej            - 140 osób</c:v>
                </c:pt>
              </c:strCache>
            </c:strRef>
          </c:cat>
          <c:val>
            <c:numRef>
              <c:f>Arkusz1!$B$2:$B$6</c:f>
              <c:numCache>
                <c:formatCode>0%</c:formatCode>
                <c:ptCount val="5"/>
                <c:pt idx="0">
                  <c:v>0.45100000000000001</c:v>
                </c:pt>
                <c:pt idx="1">
                  <c:v>0.19700000000000001</c:v>
                </c:pt>
                <c:pt idx="2">
                  <c:v>0.184</c:v>
                </c:pt>
                <c:pt idx="3">
                  <c:v>0.111</c:v>
                </c:pt>
                <c:pt idx="4">
                  <c:v>5.6000000000000001E-2</c:v>
                </c:pt>
              </c:numCache>
            </c:numRef>
          </c:val>
          <c:extLst>
            <c:ext xmlns:c16="http://schemas.microsoft.com/office/drawing/2014/chart" uri="{C3380CC4-5D6E-409C-BE32-E72D297353CC}">
              <c16:uniqueId val="{00000009-FD8E-4357-9F91-8B4C618BCFB1}"/>
            </c:ext>
          </c:extLst>
        </c:ser>
        <c:dLbls>
          <c:showLegendKey val="0"/>
          <c:showVal val="0"/>
          <c:showCatName val="0"/>
          <c:showSerName val="0"/>
          <c:showPercent val="0"/>
          <c:showBubbleSize val="0"/>
        </c:dLbls>
        <c:gapWidth val="100"/>
        <c:overlap val="-24"/>
        <c:axId val="483940224"/>
        <c:axId val="483941864"/>
      </c:barChart>
      <c:catAx>
        <c:axId val="4839402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l-PL"/>
          </a:p>
        </c:txPr>
        <c:crossAx val="483941864"/>
        <c:crosses val="autoZero"/>
        <c:auto val="1"/>
        <c:lblAlgn val="ctr"/>
        <c:lblOffset val="100"/>
        <c:noMultiLvlLbl val="0"/>
      </c:catAx>
      <c:valAx>
        <c:axId val="4839418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crossAx val="4839402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38350385128754677"/>
          <c:y val="9.1122185254270002E-2"/>
          <c:w val="0.58303532941882574"/>
          <c:h val="0.88787601757087908"/>
        </c:manualLayout>
      </c:layout>
      <c:bar3DChart>
        <c:barDir val="bar"/>
        <c:grouping val="percentStacked"/>
        <c:varyColors val="0"/>
        <c:ser>
          <c:idx val="0"/>
          <c:order val="0"/>
          <c:tx>
            <c:strRef>
              <c:f>Arkusz1!$B$1</c:f>
              <c:strCache>
                <c:ptCount val="1"/>
                <c:pt idx="0">
                  <c:v>2024</c:v>
                </c:pt>
              </c:strCache>
            </c:strRef>
          </c:tx>
          <c:spPr>
            <a:solidFill>
              <a:schemeClr val="accent5">
                <a:lumMod val="90000"/>
              </a:schemeClr>
            </a:soli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invertIfNegative val="0"/>
          <c:dLbls>
            <c:dLbl>
              <c:idx val="0"/>
              <c:tx>
                <c:rich>
                  <a:bodyPr/>
                  <a:lstStyle/>
                  <a:p>
                    <a:fld id="{01E5CD3E-BB7F-4B10-A941-850CEA0AA415}" type="VALUE">
                      <a:rPr lang="en-US" smtClean="0"/>
                      <a:pPr/>
                      <a:t>[WARTOŚĆ]</a:t>
                    </a:fld>
                    <a:r>
                      <a:rPr lang="en-US" dirty="0"/>
                      <a:t> (</a:t>
                    </a:r>
                    <a:r>
                      <a:rPr lang="en-US" sz="1600" dirty="0"/>
                      <a:t>10,9%)</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07F-461E-8AEE-82190896C8D0}"/>
                </c:ext>
              </c:extLst>
            </c:dLbl>
            <c:dLbl>
              <c:idx val="1"/>
              <c:tx>
                <c:rich>
                  <a:bodyPr/>
                  <a:lstStyle/>
                  <a:p>
                    <a:fld id="{01E12DB5-713C-41C4-8140-851B1B129426}" type="VALUE">
                      <a:rPr lang="en-US" smtClean="0"/>
                      <a:pPr/>
                      <a:t>[WARTOŚĆ]</a:t>
                    </a:fld>
                    <a:r>
                      <a:rPr lang="en-US" dirty="0"/>
                      <a:t> (</a:t>
                    </a:r>
                    <a:r>
                      <a:rPr lang="en-US" sz="1400" dirty="0"/>
                      <a:t>12,3%</a:t>
                    </a:r>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57E6-4568-B8EE-96F3998E20C7}"/>
                </c:ext>
              </c:extLst>
            </c:dLbl>
            <c:dLbl>
              <c:idx val="2"/>
              <c:tx>
                <c:rich>
                  <a:bodyPr/>
                  <a:lstStyle/>
                  <a:p>
                    <a:fld id="{6A7E23F3-D78B-4611-BC36-9AE28D3716FF}" type="VALUE">
                      <a:rPr lang="en-US" smtClean="0"/>
                      <a:pPr/>
                      <a:t>[WARTOŚĆ]</a:t>
                    </a:fld>
                    <a:r>
                      <a:rPr lang="en-US" dirty="0"/>
                      <a:t> (</a:t>
                    </a:r>
                    <a:r>
                      <a:rPr lang="en-US" sz="1400" dirty="0"/>
                      <a:t>15%</a:t>
                    </a:r>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8-57E6-4568-B8EE-96F3998E20C7}"/>
                </c:ext>
              </c:extLst>
            </c:dLbl>
            <c:dLbl>
              <c:idx val="3"/>
              <c:tx>
                <c:rich>
                  <a:bodyPr/>
                  <a:lstStyle/>
                  <a:p>
                    <a:fld id="{D79A409C-BF72-4788-8E80-B1654EEE0CE5}" type="VALUE">
                      <a:rPr lang="en-US" smtClean="0"/>
                      <a:pPr/>
                      <a:t>[WARTOŚĆ]</a:t>
                    </a:fld>
                    <a:r>
                      <a:rPr lang="en-US" dirty="0"/>
                      <a:t> (</a:t>
                    </a:r>
                    <a:r>
                      <a:rPr lang="en-US" sz="1400" dirty="0"/>
                      <a:t>18%</a:t>
                    </a:r>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57E6-4568-B8EE-96F3998E20C7}"/>
                </c:ext>
              </c:extLst>
            </c:dLbl>
            <c:dLbl>
              <c:idx val="4"/>
              <c:tx>
                <c:rich>
                  <a:bodyPr/>
                  <a:lstStyle/>
                  <a:p>
                    <a:fld id="{2995101E-F36E-483A-A3DA-8216CD058E63}" type="VALUE">
                      <a:rPr lang="en-US" smtClean="0"/>
                      <a:pPr/>
                      <a:t>[WARTOŚĆ]</a:t>
                    </a:fld>
                    <a:r>
                      <a:rPr lang="en-US" dirty="0"/>
                      <a:t> (</a:t>
                    </a:r>
                    <a:r>
                      <a:rPr lang="en-US" sz="1400" dirty="0"/>
                      <a:t>31,3%</a:t>
                    </a:r>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57E6-4568-B8EE-96F3998E20C7}"/>
                </c:ext>
              </c:extLst>
            </c:dLbl>
            <c:dLbl>
              <c:idx val="5"/>
              <c:tx>
                <c:rich>
                  <a:bodyPr/>
                  <a:lstStyle/>
                  <a:p>
                    <a:fld id="{5272C3BD-CFFE-4DC0-B3C6-90263A9F479D}" type="VALUE">
                      <a:rPr lang="en-US" smtClean="0"/>
                      <a:pPr/>
                      <a:t>[WARTOŚĆ]</a:t>
                    </a:fld>
                    <a:r>
                      <a:rPr lang="en-US" dirty="0"/>
                      <a:t> (</a:t>
                    </a:r>
                    <a:r>
                      <a:rPr lang="en-US" sz="1400" dirty="0"/>
                      <a:t>33,4%</a:t>
                    </a:r>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57E6-4568-B8EE-96F3998E20C7}"/>
                </c:ext>
              </c:extLst>
            </c:dLbl>
            <c:dLbl>
              <c:idx val="6"/>
              <c:tx>
                <c:rich>
                  <a:bodyPr/>
                  <a:lstStyle/>
                  <a:p>
                    <a:fld id="{991C6196-B0B8-45E7-954A-4FAF7B85D888}" type="VALUE">
                      <a:rPr lang="en-US" smtClean="0"/>
                      <a:pPr/>
                      <a:t>[WARTOŚĆ]</a:t>
                    </a:fld>
                    <a:r>
                      <a:rPr lang="en-US" dirty="0"/>
                      <a:t> (</a:t>
                    </a:r>
                    <a:r>
                      <a:rPr lang="en-US" sz="1400" dirty="0"/>
                      <a:t>45%</a:t>
                    </a:r>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57E6-4568-B8EE-96F3998E20C7}"/>
                </c:ext>
              </c:extLst>
            </c:dLbl>
            <c:dLbl>
              <c:idx val="7"/>
              <c:tx>
                <c:rich>
                  <a:bodyPr/>
                  <a:lstStyle/>
                  <a:p>
                    <a:fld id="{C5F5F6DF-CCCE-4C62-BCFC-78FA385D74CE}" type="VALUE">
                      <a:rPr lang="en-US" smtClean="0"/>
                      <a:pPr/>
                      <a:t>[WARTOŚĆ]</a:t>
                    </a:fld>
                    <a:r>
                      <a:rPr lang="en-US" dirty="0"/>
                      <a:t>  (</a:t>
                    </a:r>
                    <a:r>
                      <a:rPr lang="en-US" sz="1400" dirty="0"/>
                      <a:t>51,8%)</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57E6-4568-B8EE-96F3998E20C7}"/>
                </c:ext>
              </c:extLst>
            </c:dLbl>
            <c:dLbl>
              <c:idx val="8"/>
              <c:tx>
                <c:rich>
                  <a:bodyPr/>
                  <a:lstStyle/>
                  <a:p>
                    <a:fld id="{9C31C804-621E-4007-B885-8419D634A3AE}" type="VALUE">
                      <a:rPr lang="en-US" smtClean="0"/>
                      <a:pPr/>
                      <a:t>[WARTOŚĆ]</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57E6-4568-B8EE-96F3998E20C7}"/>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Arkusz1!$A$2:$A$10</c:f>
              <c:strCache>
                <c:ptCount val="9"/>
                <c:pt idx="0">
                  <c:v>niepełnosprawni</c:v>
                </c:pt>
                <c:pt idx="1">
                  <c:v>posiadające co najmniej 1 dziecko do 6 roku życia</c:v>
                </c:pt>
                <c:pt idx="2">
                  <c:v>z prawem do zasiłku</c:v>
                </c:pt>
                <c:pt idx="3">
                  <c:v>do 30 roku życia</c:v>
                </c:pt>
                <c:pt idx="4">
                  <c:v>powyżej 50 roku życia</c:v>
                </c:pt>
                <c:pt idx="5">
                  <c:v>bez kwalifikacji zawodowych</c:v>
                </c:pt>
                <c:pt idx="6">
                  <c:v>długotrwale bezrobotni</c:v>
                </c:pt>
                <c:pt idx="7">
                  <c:v>kobiety</c:v>
                </c:pt>
                <c:pt idx="8">
                  <c:v>ogółem</c:v>
                </c:pt>
              </c:strCache>
            </c:strRef>
          </c:cat>
          <c:val>
            <c:numRef>
              <c:f>Arkusz1!$B$2:$B$10</c:f>
              <c:numCache>
                <c:formatCode>General</c:formatCode>
                <c:ptCount val="9"/>
                <c:pt idx="0">
                  <c:v>259</c:v>
                </c:pt>
                <c:pt idx="1">
                  <c:v>293</c:v>
                </c:pt>
                <c:pt idx="2">
                  <c:v>357</c:v>
                </c:pt>
                <c:pt idx="3">
                  <c:v>429</c:v>
                </c:pt>
                <c:pt idx="4">
                  <c:v>747</c:v>
                </c:pt>
                <c:pt idx="5">
                  <c:v>795</c:v>
                </c:pt>
                <c:pt idx="6">
                  <c:v>1072</c:v>
                </c:pt>
                <c:pt idx="7">
                  <c:v>1235</c:v>
                </c:pt>
                <c:pt idx="8">
                  <c:v>2383</c:v>
                </c:pt>
              </c:numCache>
            </c:numRef>
          </c:val>
          <c:extLst>
            <c:ext xmlns:c16="http://schemas.microsoft.com/office/drawing/2014/chart" uri="{C3380CC4-5D6E-409C-BE32-E72D297353CC}">
              <c16:uniqueId val="{00000000-57E6-4568-B8EE-96F3998E20C7}"/>
            </c:ext>
          </c:extLst>
        </c:ser>
        <c:ser>
          <c:idx val="1"/>
          <c:order val="1"/>
          <c:tx>
            <c:strRef>
              <c:f>Arkusz1!$C$1</c:f>
              <c:strCache>
                <c:ptCount val="1"/>
                <c:pt idx="0">
                  <c:v>2023</c:v>
                </c:pt>
              </c:strCache>
            </c:strRef>
          </c:tx>
          <c:spPr>
            <a:solidFill>
              <a:schemeClr val="accent6">
                <a:lumMod val="90000"/>
              </a:schemeClr>
            </a:soli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invertIfNegative val="0"/>
          <c:dLbls>
            <c:dLbl>
              <c:idx val="0"/>
              <c:tx>
                <c:rich>
                  <a:bodyPr/>
                  <a:lstStyle/>
                  <a:p>
                    <a:fld id="{ECB3031E-E1F6-4F21-AF17-8FF6F91FE898}" type="VALUE">
                      <a:rPr lang="en-US" smtClean="0"/>
                      <a:pPr/>
                      <a:t>[WARTOŚĆ]</a:t>
                    </a:fld>
                    <a:r>
                      <a:rPr lang="en-US" dirty="0"/>
                      <a:t> (</a:t>
                    </a:r>
                    <a:r>
                      <a:rPr lang="en-US" sz="1600" dirty="0"/>
                      <a:t>10,6%)</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07F-461E-8AEE-82190896C8D0}"/>
                </c:ext>
              </c:extLst>
            </c:dLbl>
            <c:dLbl>
              <c:idx val="1"/>
              <c:tx>
                <c:rich>
                  <a:bodyPr/>
                  <a:lstStyle/>
                  <a:p>
                    <a:fld id="{ED603491-07F6-4A85-8EF8-6AA635741B95}" type="VALUE">
                      <a:rPr lang="en-US" smtClean="0"/>
                      <a:pPr/>
                      <a:t>[WARTOŚĆ]</a:t>
                    </a:fld>
                    <a:r>
                      <a:rPr lang="en-US" dirty="0"/>
                      <a:t> (</a:t>
                    </a:r>
                    <a:r>
                      <a:rPr lang="en-US" sz="1400" dirty="0"/>
                      <a:t>13,1%)</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A-57E6-4568-B8EE-96F3998E20C7}"/>
                </c:ext>
              </c:extLst>
            </c:dLbl>
            <c:dLbl>
              <c:idx val="2"/>
              <c:tx>
                <c:rich>
                  <a:bodyPr/>
                  <a:lstStyle/>
                  <a:p>
                    <a:fld id="{DE50D144-A2FC-4DE9-B94F-E09E1F0A2AC7}" type="VALUE">
                      <a:rPr lang="en-US" smtClean="0"/>
                      <a:pPr/>
                      <a:t>[WARTOŚĆ]</a:t>
                    </a:fld>
                    <a:r>
                      <a:rPr lang="en-US" dirty="0"/>
                      <a:t> (</a:t>
                    </a:r>
                    <a:r>
                      <a:rPr lang="en-US" sz="1400" dirty="0"/>
                      <a:t>15,2%</a:t>
                    </a:r>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9-57E6-4568-B8EE-96F3998E20C7}"/>
                </c:ext>
              </c:extLst>
            </c:dLbl>
            <c:dLbl>
              <c:idx val="3"/>
              <c:tx>
                <c:rich>
                  <a:bodyPr/>
                  <a:lstStyle/>
                  <a:p>
                    <a:fld id="{A6B36D38-725B-499E-A8F8-C4C5D827FFCB}" type="VALUE">
                      <a:rPr lang="en-US" smtClean="0"/>
                      <a:pPr/>
                      <a:t>[WARTOŚĆ]</a:t>
                    </a:fld>
                    <a:r>
                      <a:rPr lang="en-US" dirty="0"/>
                      <a:t> (</a:t>
                    </a:r>
                    <a:r>
                      <a:rPr lang="en-US" sz="1400" dirty="0"/>
                      <a:t>20,5%</a:t>
                    </a:r>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7-57E6-4568-B8EE-96F3998E20C7}"/>
                </c:ext>
              </c:extLst>
            </c:dLbl>
            <c:dLbl>
              <c:idx val="4"/>
              <c:tx>
                <c:rich>
                  <a:bodyPr/>
                  <a:lstStyle/>
                  <a:p>
                    <a:fld id="{320D6FA6-1CAF-4596-B9F6-FEF0E78F9E1D}" type="VALUE">
                      <a:rPr lang="en-US" smtClean="0"/>
                      <a:pPr/>
                      <a:t>[WARTOŚĆ]</a:t>
                    </a:fld>
                    <a:r>
                      <a:rPr lang="en-US" dirty="0"/>
                      <a:t> (</a:t>
                    </a:r>
                    <a:r>
                      <a:rPr lang="en-US" sz="1400" dirty="0"/>
                      <a:t>28,9%</a:t>
                    </a:r>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57E6-4568-B8EE-96F3998E20C7}"/>
                </c:ext>
              </c:extLst>
            </c:dLbl>
            <c:dLbl>
              <c:idx val="5"/>
              <c:tx>
                <c:rich>
                  <a:bodyPr/>
                  <a:lstStyle/>
                  <a:p>
                    <a:fld id="{91C68BA9-1E27-4B01-B4AB-3FBAF200E9F1}" type="VALUE">
                      <a:rPr lang="en-US" smtClean="0"/>
                      <a:pPr/>
                      <a:t>[WARTOŚĆ]</a:t>
                    </a:fld>
                    <a:r>
                      <a:rPr lang="en-US" dirty="0"/>
                      <a:t> (</a:t>
                    </a:r>
                    <a:r>
                      <a:rPr lang="en-US" sz="1400" dirty="0"/>
                      <a:t>35,6%</a:t>
                    </a:r>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57E6-4568-B8EE-96F3998E20C7}"/>
                </c:ext>
              </c:extLst>
            </c:dLbl>
            <c:dLbl>
              <c:idx val="6"/>
              <c:layout>
                <c:manualLayout>
                  <c:x val="1.1425716927188382E-2"/>
                  <c:y val="0"/>
                </c:manualLayout>
              </c:layout>
              <c:tx>
                <c:rich>
                  <a:bodyPr/>
                  <a:lstStyle/>
                  <a:p>
                    <a:fld id="{A87D6611-9CC3-4193-ABAC-ECCE85080AE1}" type="VALUE">
                      <a:rPr lang="en-US" smtClean="0"/>
                      <a:pPr/>
                      <a:t>[WARTOŚĆ]</a:t>
                    </a:fld>
                    <a:r>
                      <a:rPr lang="en-US" dirty="0"/>
                      <a:t> (</a:t>
                    </a:r>
                    <a:r>
                      <a:rPr lang="en-US" sz="1400" dirty="0"/>
                      <a:t>45,1%</a:t>
                    </a:r>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57E6-4568-B8EE-96F3998E20C7}"/>
                </c:ext>
              </c:extLst>
            </c:dLbl>
            <c:dLbl>
              <c:idx val="7"/>
              <c:layout>
                <c:manualLayout>
                  <c:x val="2.1423219238478217E-2"/>
                  <c:y val="0"/>
                </c:manualLayout>
              </c:layout>
              <c:tx>
                <c:rich>
                  <a:bodyPr/>
                  <a:lstStyle/>
                  <a:p>
                    <a:fld id="{A1FEF54A-07B4-49FD-957B-7E0609C23E37}" type="VALUE">
                      <a:rPr lang="en-US" smtClean="0"/>
                      <a:pPr/>
                      <a:t>[WARTOŚĆ]</a:t>
                    </a:fld>
                    <a:r>
                      <a:rPr lang="en-US" dirty="0"/>
                      <a:t> (</a:t>
                    </a:r>
                    <a:r>
                      <a:rPr lang="en-US" sz="1400" dirty="0"/>
                      <a:t>53,1%</a:t>
                    </a:r>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57E6-4568-B8EE-96F3998E20C7}"/>
                </c:ext>
              </c:extLst>
            </c:dLbl>
            <c:dLbl>
              <c:idx val="8"/>
              <c:layout>
                <c:manualLayout>
                  <c:x val="1.7138575390782573E-2"/>
                  <c:y val="-2.4087884742316533E-3"/>
                </c:manualLayout>
              </c:layout>
              <c:tx>
                <c:rich>
                  <a:bodyPr/>
                  <a:lstStyle/>
                  <a:p>
                    <a:fld id="{E387BC23-B3F2-49C4-9589-6215BCE26B2B}" type="VALUE">
                      <a:rPr lang="en-US" smtClean="0"/>
                      <a:pPr/>
                      <a:t>[WARTOŚĆ]</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57E6-4568-B8EE-96F3998E20C7}"/>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Arkusz1!$A$2:$A$10</c:f>
              <c:strCache>
                <c:ptCount val="9"/>
                <c:pt idx="0">
                  <c:v>niepełnosprawni</c:v>
                </c:pt>
                <c:pt idx="1">
                  <c:v>posiadające co najmniej 1 dziecko do 6 roku życia</c:v>
                </c:pt>
                <c:pt idx="2">
                  <c:v>z prawem do zasiłku</c:v>
                </c:pt>
                <c:pt idx="3">
                  <c:v>do 30 roku życia</c:v>
                </c:pt>
                <c:pt idx="4">
                  <c:v>powyżej 50 roku życia</c:v>
                </c:pt>
                <c:pt idx="5">
                  <c:v>bez kwalifikacji zawodowych</c:v>
                </c:pt>
                <c:pt idx="6">
                  <c:v>długotrwale bezrobotni</c:v>
                </c:pt>
                <c:pt idx="7">
                  <c:v>kobiety</c:v>
                </c:pt>
                <c:pt idx="8">
                  <c:v>ogółem</c:v>
                </c:pt>
              </c:strCache>
            </c:strRef>
          </c:cat>
          <c:val>
            <c:numRef>
              <c:f>Arkusz1!$C$2:$C$10</c:f>
              <c:numCache>
                <c:formatCode>General</c:formatCode>
                <c:ptCount val="9"/>
                <c:pt idx="0">
                  <c:v>278</c:v>
                </c:pt>
                <c:pt idx="1">
                  <c:v>344</c:v>
                </c:pt>
                <c:pt idx="2">
                  <c:v>397</c:v>
                </c:pt>
                <c:pt idx="3">
                  <c:v>537</c:v>
                </c:pt>
                <c:pt idx="4">
                  <c:v>756</c:v>
                </c:pt>
                <c:pt idx="5">
                  <c:v>932</c:v>
                </c:pt>
                <c:pt idx="6">
                  <c:v>1181</c:v>
                </c:pt>
                <c:pt idx="7">
                  <c:v>1390</c:v>
                </c:pt>
                <c:pt idx="8">
                  <c:v>2618</c:v>
                </c:pt>
              </c:numCache>
            </c:numRef>
          </c:val>
          <c:extLst>
            <c:ext xmlns:c16="http://schemas.microsoft.com/office/drawing/2014/chart" uri="{C3380CC4-5D6E-409C-BE32-E72D297353CC}">
              <c16:uniqueId val="{00000001-57E6-4568-B8EE-96F3998E20C7}"/>
            </c:ext>
          </c:extLst>
        </c:ser>
        <c:dLbls>
          <c:showLegendKey val="0"/>
          <c:showVal val="0"/>
          <c:showCatName val="0"/>
          <c:showSerName val="0"/>
          <c:showPercent val="0"/>
          <c:showBubbleSize val="0"/>
        </c:dLbls>
        <c:gapWidth val="115"/>
        <c:shape val="box"/>
        <c:axId val="335369232"/>
        <c:axId val="335364192"/>
        <c:axId val="0"/>
      </c:bar3DChart>
      <c:catAx>
        <c:axId val="335369232"/>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l-PL"/>
          </a:p>
        </c:txPr>
        <c:crossAx val="335364192"/>
        <c:crosses val="autoZero"/>
        <c:auto val="1"/>
        <c:lblAlgn val="ctr"/>
        <c:lblOffset val="100"/>
        <c:noMultiLvlLbl val="0"/>
      </c:catAx>
      <c:valAx>
        <c:axId val="335364192"/>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35369232"/>
        <c:crosses val="autoZero"/>
        <c:crossBetween val="between"/>
      </c:valAx>
      <c:spPr>
        <a:noFill/>
        <a:ln w="25400">
          <a:noFill/>
        </a:ln>
        <a:effectLst/>
      </c:spPr>
    </c:plotArea>
    <c:legend>
      <c:legendPos val="b"/>
      <c:layout>
        <c:manualLayout>
          <c:xMode val="edge"/>
          <c:yMode val="edge"/>
          <c:x val="0.3554253768546688"/>
          <c:y val="3.909013764552477E-2"/>
          <c:w val="0.6147821787155312"/>
          <c:h val="5.870084743833881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38350385128754677"/>
          <c:y val="8.4307596598107867E-2"/>
          <c:w val="0.58303532941882574"/>
          <c:h val="0.88787601757087908"/>
        </c:manualLayout>
      </c:layout>
      <c:bar3DChart>
        <c:barDir val="bar"/>
        <c:grouping val="percentStacked"/>
        <c:varyColors val="0"/>
        <c:ser>
          <c:idx val="0"/>
          <c:order val="0"/>
          <c:tx>
            <c:strRef>
              <c:f>Arkusz1!$B$1</c:f>
              <c:strCache>
                <c:ptCount val="1"/>
                <c:pt idx="0">
                  <c:v>2024</c:v>
                </c:pt>
              </c:strCache>
            </c:strRef>
          </c:tx>
          <c:spPr>
            <a:solidFill>
              <a:schemeClr val="accent5">
                <a:lumMod val="90000"/>
              </a:schemeClr>
            </a:soli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invertIfNegative val="0"/>
          <c:dLbls>
            <c:dLbl>
              <c:idx val="0"/>
              <c:tx>
                <c:rich>
                  <a:bodyPr/>
                  <a:lstStyle/>
                  <a:p>
                    <a:fld id="{7E2DF3DF-A2BC-42D5-9000-9431DB36B544}" type="VALUE">
                      <a:rPr lang="en-US" smtClean="0"/>
                      <a:pPr/>
                      <a:t>[WARTOŚĆ]</a:t>
                    </a:fld>
                    <a:r>
                      <a:rPr lang="en-US" dirty="0"/>
                      <a:t> (</a:t>
                    </a:r>
                    <a:r>
                      <a:rPr lang="en-US" sz="1600" dirty="0"/>
                      <a:t>6,8%)</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309-4FA6-B34C-D42A0E95DA83}"/>
                </c:ext>
              </c:extLst>
            </c:dLbl>
            <c:dLbl>
              <c:idx val="1"/>
              <c:tx>
                <c:rich>
                  <a:bodyPr/>
                  <a:lstStyle/>
                  <a:p>
                    <a:fld id="{01E12DB5-713C-41C4-8140-851B1B129426}" type="VALUE">
                      <a:rPr lang="en-US" smtClean="0"/>
                      <a:pPr/>
                      <a:t>[WARTOŚĆ]</a:t>
                    </a:fld>
                    <a:r>
                      <a:rPr lang="en-US" dirty="0"/>
                      <a:t> (</a:t>
                    </a:r>
                    <a:r>
                      <a:rPr lang="en-US" sz="1400" dirty="0"/>
                      <a:t>15,9%</a:t>
                    </a:r>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57E6-4568-B8EE-96F3998E20C7}"/>
                </c:ext>
              </c:extLst>
            </c:dLbl>
            <c:dLbl>
              <c:idx val="2"/>
              <c:tx>
                <c:rich>
                  <a:bodyPr/>
                  <a:lstStyle/>
                  <a:p>
                    <a:fld id="{6A7E23F3-D78B-4611-BC36-9AE28D3716FF}" type="VALUE">
                      <a:rPr lang="en-US" smtClean="0"/>
                      <a:pPr/>
                      <a:t>[WARTOŚĆ]</a:t>
                    </a:fld>
                    <a:r>
                      <a:rPr lang="en-US" dirty="0"/>
                      <a:t> (</a:t>
                    </a:r>
                    <a:r>
                      <a:rPr lang="en-US" sz="1400" dirty="0"/>
                      <a:t>17,8%</a:t>
                    </a:r>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8-57E6-4568-B8EE-96F3998E20C7}"/>
                </c:ext>
              </c:extLst>
            </c:dLbl>
            <c:dLbl>
              <c:idx val="3"/>
              <c:tx>
                <c:rich>
                  <a:bodyPr/>
                  <a:lstStyle/>
                  <a:p>
                    <a:fld id="{D79A409C-BF72-4788-8E80-B1654EEE0CE5}" type="VALUE">
                      <a:rPr lang="en-US" smtClean="0"/>
                      <a:pPr/>
                      <a:t>[WARTOŚĆ]</a:t>
                    </a:fld>
                    <a:r>
                      <a:rPr lang="en-US" dirty="0"/>
                      <a:t> (</a:t>
                    </a:r>
                    <a:r>
                      <a:rPr lang="en-US" sz="1400" dirty="0"/>
                      <a:t>23,9%</a:t>
                    </a:r>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57E6-4568-B8EE-96F3998E20C7}"/>
                </c:ext>
              </c:extLst>
            </c:dLbl>
            <c:dLbl>
              <c:idx val="4"/>
              <c:tx>
                <c:rich>
                  <a:bodyPr/>
                  <a:lstStyle/>
                  <a:p>
                    <a:fld id="{2995101E-F36E-483A-A3DA-8216CD058E63}" type="VALUE">
                      <a:rPr lang="en-US" smtClean="0"/>
                      <a:pPr/>
                      <a:t>[WARTOŚĆ]</a:t>
                    </a:fld>
                    <a:r>
                      <a:rPr lang="en-US" dirty="0"/>
                      <a:t> (</a:t>
                    </a:r>
                    <a:r>
                      <a:rPr lang="en-US" sz="1400" dirty="0"/>
                      <a:t>27,4%</a:t>
                    </a:r>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57E6-4568-B8EE-96F3998E20C7}"/>
                </c:ext>
              </c:extLst>
            </c:dLbl>
            <c:dLbl>
              <c:idx val="5"/>
              <c:tx>
                <c:rich>
                  <a:bodyPr/>
                  <a:lstStyle/>
                  <a:p>
                    <a:fld id="{5272C3BD-CFFE-4DC0-B3C6-90263A9F479D}" type="VALUE">
                      <a:rPr lang="en-US" smtClean="0"/>
                      <a:pPr/>
                      <a:t>[WARTOŚĆ]</a:t>
                    </a:fld>
                    <a:r>
                      <a:rPr lang="en-US" dirty="0"/>
                      <a:t> (</a:t>
                    </a:r>
                    <a:r>
                      <a:rPr lang="en-US" sz="1400" dirty="0"/>
                      <a:t>42,5%</a:t>
                    </a:r>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57E6-4568-B8EE-96F3998E20C7}"/>
                </c:ext>
              </c:extLst>
            </c:dLbl>
            <c:dLbl>
              <c:idx val="6"/>
              <c:tx>
                <c:rich>
                  <a:bodyPr/>
                  <a:lstStyle/>
                  <a:p>
                    <a:fld id="{991C6196-B0B8-45E7-954A-4FAF7B85D888}" type="VALUE">
                      <a:rPr lang="en-US" smtClean="0"/>
                      <a:pPr/>
                      <a:t>[WARTOŚĆ]</a:t>
                    </a:fld>
                    <a:r>
                      <a:rPr lang="en-US" dirty="0"/>
                      <a:t> (</a:t>
                    </a:r>
                    <a:r>
                      <a:rPr lang="en-US" sz="1400" dirty="0"/>
                      <a:t>55,3%</a:t>
                    </a:r>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57E6-4568-B8EE-96F3998E20C7}"/>
                </c:ext>
              </c:extLst>
            </c:dLbl>
            <c:dLbl>
              <c:idx val="7"/>
              <c:tx>
                <c:rich>
                  <a:bodyPr/>
                  <a:lstStyle/>
                  <a:p>
                    <a:fld id="{C5F5F6DF-CCCE-4C62-BCFC-78FA385D74CE}" type="VALUE">
                      <a:rPr lang="en-US" smtClean="0"/>
                      <a:pPr/>
                      <a:t>[WARTOŚĆ]</a:t>
                    </a:fld>
                    <a:r>
                      <a:rPr lang="en-US" dirty="0"/>
                      <a:t>  (</a:t>
                    </a:r>
                    <a:r>
                      <a:rPr lang="en-US" sz="1400" dirty="0"/>
                      <a:t>55,1%)</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57E6-4568-B8EE-96F3998E20C7}"/>
                </c:ext>
              </c:extLst>
            </c:dLbl>
            <c:dLbl>
              <c:idx val="8"/>
              <c:tx>
                <c:rich>
                  <a:bodyPr/>
                  <a:lstStyle/>
                  <a:p>
                    <a:fld id="{9C31C804-621E-4007-B885-8419D634A3AE}" type="VALUE">
                      <a:rPr lang="en-US" smtClean="0"/>
                      <a:pPr/>
                      <a:t>[WARTOŚĆ]</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57E6-4568-B8EE-96F3998E20C7}"/>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Arkusz1!$A$2:$A$10</c:f>
              <c:strCache>
                <c:ptCount val="9"/>
                <c:pt idx="0">
                  <c:v>niepełnosprawni</c:v>
                </c:pt>
                <c:pt idx="1">
                  <c:v>posiadające co najmniej 1 dziecko do 6 roku życia</c:v>
                </c:pt>
                <c:pt idx="2">
                  <c:v>z prawem do zasiłku</c:v>
                </c:pt>
                <c:pt idx="3">
                  <c:v>do 30 roku życia</c:v>
                </c:pt>
                <c:pt idx="4">
                  <c:v>powyżej 50 roku życia</c:v>
                </c:pt>
                <c:pt idx="5">
                  <c:v>bez kwalifikacji zawodowych</c:v>
                </c:pt>
                <c:pt idx="6">
                  <c:v>długotrwale bezrobotni</c:v>
                </c:pt>
                <c:pt idx="7">
                  <c:v>kobiety</c:v>
                </c:pt>
                <c:pt idx="8">
                  <c:v>ogółem</c:v>
                </c:pt>
              </c:strCache>
            </c:strRef>
          </c:cat>
          <c:val>
            <c:numRef>
              <c:f>Arkusz1!$B$2:$B$10</c:f>
              <c:numCache>
                <c:formatCode>General</c:formatCode>
                <c:ptCount val="9"/>
                <c:pt idx="0">
                  <c:v>144</c:v>
                </c:pt>
                <c:pt idx="1">
                  <c:v>336</c:v>
                </c:pt>
                <c:pt idx="2">
                  <c:v>376</c:v>
                </c:pt>
                <c:pt idx="3">
                  <c:v>506</c:v>
                </c:pt>
                <c:pt idx="4">
                  <c:v>579</c:v>
                </c:pt>
                <c:pt idx="5">
                  <c:v>897</c:v>
                </c:pt>
                <c:pt idx="6">
                  <c:v>1168</c:v>
                </c:pt>
                <c:pt idx="7">
                  <c:v>1164</c:v>
                </c:pt>
                <c:pt idx="8">
                  <c:v>2113</c:v>
                </c:pt>
              </c:numCache>
            </c:numRef>
          </c:val>
          <c:extLst>
            <c:ext xmlns:c16="http://schemas.microsoft.com/office/drawing/2014/chart" uri="{C3380CC4-5D6E-409C-BE32-E72D297353CC}">
              <c16:uniqueId val="{00000000-57E6-4568-B8EE-96F3998E20C7}"/>
            </c:ext>
          </c:extLst>
        </c:ser>
        <c:ser>
          <c:idx val="1"/>
          <c:order val="1"/>
          <c:tx>
            <c:strRef>
              <c:f>Arkusz1!$C$1</c:f>
              <c:strCache>
                <c:ptCount val="1"/>
                <c:pt idx="0">
                  <c:v>2023</c:v>
                </c:pt>
              </c:strCache>
            </c:strRef>
          </c:tx>
          <c:spPr>
            <a:solidFill>
              <a:schemeClr val="accent6">
                <a:lumMod val="90000"/>
              </a:schemeClr>
            </a:soli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invertIfNegative val="0"/>
          <c:dLbls>
            <c:dLbl>
              <c:idx val="0"/>
              <c:tx>
                <c:rich>
                  <a:bodyPr/>
                  <a:lstStyle/>
                  <a:p>
                    <a:fld id="{B71E338C-3BBE-419F-8833-F4C165588246}" type="VALUE">
                      <a:rPr lang="en-US" smtClean="0"/>
                      <a:pPr/>
                      <a:t>[WARTOŚĆ]</a:t>
                    </a:fld>
                    <a:r>
                      <a:rPr lang="en-US" dirty="0"/>
                      <a:t> (</a:t>
                    </a:r>
                    <a:r>
                      <a:rPr lang="en-US" sz="1600" dirty="0"/>
                      <a:t>6,9%)</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309-4FA6-B34C-D42A0E95DA83}"/>
                </c:ext>
              </c:extLst>
            </c:dLbl>
            <c:dLbl>
              <c:idx val="1"/>
              <c:tx>
                <c:rich>
                  <a:bodyPr/>
                  <a:lstStyle/>
                  <a:p>
                    <a:fld id="{ED603491-07F6-4A85-8EF8-6AA635741B95}" type="VALUE">
                      <a:rPr lang="en-US" smtClean="0"/>
                      <a:pPr/>
                      <a:t>[WARTOŚĆ]</a:t>
                    </a:fld>
                    <a:r>
                      <a:rPr lang="en-US" dirty="0"/>
                      <a:t> (</a:t>
                    </a:r>
                    <a:r>
                      <a:rPr lang="en-US" sz="1400" dirty="0"/>
                      <a:t>18,9%)</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A-57E6-4568-B8EE-96F3998E20C7}"/>
                </c:ext>
              </c:extLst>
            </c:dLbl>
            <c:dLbl>
              <c:idx val="2"/>
              <c:tx>
                <c:rich>
                  <a:bodyPr/>
                  <a:lstStyle/>
                  <a:p>
                    <a:fld id="{DE50D144-A2FC-4DE9-B94F-E09E1F0A2AC7}" type="VALUE">
                      <a:rPr lang="en-US" smtClean="0"/>
                      <a:pPr/>
                      <a:t>[WARTOŚĆ]</a:t>
                    </a:fld>
                    <a:r>
                      <a:rPr lang="en-US" dirty="0"/>
                      <a:t> (</a:t>
                    </a:r>
                    <a:r>
                      <a:rPr lang="en-US" sz="1400" dirty="0"/>
                      <a:t>16,5%</a:t>
                    </a:r>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9-57E6-4568-B8EE-96F3998E20C7}"/>
                </c:ext>
              </c:extLst>
            </c:dLbl>
            <c:dLbl>
              <c:idx val="3"/>
              <c:tx>
                <c:rich>
                  <a:bodyPr/>
                  <a:lstStyle/>
                  <a:p>
                    <a:fld id="{A6B36D38-725B-499E-A8F8-C4C5D827FFCB}" type="VALUE">
                      <a:rPr lang="en-US" smtClean="0"/>
                      <a:pPr/>
                      <a:t>[WARTOŚĆ]</a:t>
                    </a:fld>
                    <a:r>
                      <a:rPr lang="en-US" dirty="0"/>
                      <a:t> (</a:t>
                    </a:r>
                    <a:r>
                      <a:rPr lang="en-US" sz="1400" dirty="0"/>
                      <a:t>24,6%</a:t>
                    </a:r>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7-57E6-4568-B8EE-96F3998E20C7}"/>
                </c:ext>
              </c:extLst>
            </c:dLbl>
            <c:dLbl>
              <c:idx val="4"/>
              <c:tx>
                <c:rich>
                  <a:bodyPr/>
                  <a:lstStyle/>
                  <a:p>
                    <a:fld id="{320D6FA6-1CAF-4596-B9F6-FEF0E78F9E1D}" type="VALUE">
                      <a:rPr lang="en-US" smtClean="0"/>
                      <a:pPr/>
                      <a:t>[WARTOŚĆ]</a:t>
                    </a:fld>
                    <a:r>
                      <a:rPr lang="en-US" dirty="0"/>
                      <a:t> (</a:t>
                    </a:r>
                    <a:r>
                      <a:rPr lang="en-US" sz="1400" dirty="0"/>
                      <a:t>25,8%</a:t>
                    </a:r>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57E6-4568-B8EE-96F3998E20C7}"/>
                </c:ext>
              </c:extLst>
            </c:dLbl>
            <c:dLbl>
              <c:idx val="5"/>
              <c:tx>
                <c:rich>
                  <a:bodyPr/>
                  <a:lstStyle/>
                  <a:p>
                    <a:fld id="{91C68BA9-1E27-4B01-B4AB-3FBAF200E9F1}" type="VALUE">
                      <a:rPr lang="en-US" smtClean="0"/>
                      <a:pPr/>
                      <a:t>[WARTOŚĆ]</a:t>
                    </a:fld>
                    <a:r>
                      <a:rPr lang="en-US" dirty="0"/>
                      <a:t> (</a:t>
                    </a:r>
                    <a:r>
                      <a:rPr lang="en-US" sz="1400" dirty="0"/>
                      <a:t>39,6%</a:t>
                    </a:r>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57E6-4568-B8EE-96F3998E20C7}"/>
                </c:ext>
              </c:extLst>
            </c:dLbl>
            <c:dLbl>
              <c:idx val="6"/>
              <c:layout>
                <c:manualLayout>
                  <c:x val="1.1425716927188382E-2"/>
                  <c:y val="0"/>
                </c:manualLayout>
              </c:layout>
              <c:tx>
                <c:rich>
                  <a:bodyPr/>
                  <a:lstStyle/>
                  <a:p>
                    <a:fld id="{A87D6611-9CC3-4193-ABAC-ECCE85080AE1}" type="VALUE">
                      <a:rPr lang="en-US" smtClean="0"/>
                      <a:pPr/>
                      <a:t>[WARTOŚĆ]</a:t>
                    </a:fld>
                    <a:r>
                      <a:rPr lang="en-US" dirty="0"/>
                      <a:t> (</a:t>
                    </a:r>
                    <a:r>
                      <a:rPr lang="en-US" sz="1400" dirty="0"/>
                      <a:t>57,2%</a:t>
                    </a:r>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57E6-4568-B8EE-96F3998E20C7}"/>
                </c:ext>
              </c:extLst>
            </c:dLbl>
            <c:dLbl>
              <c:idx val="7"/>
              <c:layout>
                <c:manualLayout>
                  <c:x val="2.1423219238478217E-2"/>
                  <c:y val="0"/>
                </c:manualLayout>
              </c:layout>
              <c:tx>
                <c:rich>
                  <a:bodyPr/>
                  <a:lstStyle/>
                  <a:p>
                    <a:fld id="{A1FEF54A-07B4-49FD-957B-7E0609C23E37}" type="VALUE">
                      <a:rPr lang="en-US" smtClean="0"/>
                      <a:pPr/>
                      <a:t>[WARTOŚĆ]</a:t>
                    </a:fld>
                    <a:r>
                      <a:rPr lang="en-US" dirty="0"/>
                      <a:t> (</a:t>
                    </a:r>
                    <a:r>
                      <a:rPr lang="en-US" sz="1400" dirty="0"/>
                      <a:t>58,4%</a:t>
                    </a:r>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57E6-4568-B8EE-96F3998E20C7}"/>
                </c:ext>
              </c:extLst>
            </c:dLbl>
            <c:dLbl>
              <c:idx val="8"/>
              <c:layout>
                <c:manualLayout>
                  <c:x val="1.7138575390782573E-2"/>
                  <c:y val="-2.4087884742316533E-3"/>
                </c:manualLayout>
              </c:layout>
              <c:tx>
                <c:rich>
                  <a:bodyPr/>
                  <a:lstStyle/>
                  <a:p>
                    <a:fld id="{E387BC23-B3F2-49C4-9589-6215BCE26B2B}" type="VALUE">
                      <a:rPr lang="en-US" smtClean="0"/>
                      <a:pPr/>
                      <a:t>[WARTOŚĆ]</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57E6-4568-B8EE-96F3998E20C7}"/>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Arkusz1!$A$2:$A$10</c:f>
              <c:strCache>
                <c:ptCount val="9"/>
                <c:pt idx="0">
                  <c:v>niepełnosprawni</c:v>
                </c:pt>
                <c:pt idx="1">
                  <c:v>posiadające co najmniej 1 dziecko do 6 roku życia</c:v>
                </c:pt>
                <c:pt idx="2">
                  <c:v>z prawem do zasiłku</c:v>
                </c:pt>
                <c:pt idx="3">
                  <c:v>do 30 roku życia</c:v>
                </c:pt>
                <c:pt idx="4">
                  <c:v>powyżej 50 roku życia</c:v>
                </c:pt>
                <c:pt idx="5">
                  <c:v>bez kwalifikacji zawodowych</c:v>
                </c:pt>
                <c:pt idx="6">
                  <c:v>długotrwale bezrobotni</c:v>
                </c:pt>
                <c:pt idx="7">
                  <c:v>kobiety</c:v>
                </c:pt>
                <c:pt idx="8">
                  <c:v>ogółem</c:v>
                </c:pt>
              </c:strCache>
            </c:strRef>
          </c:cat>
          <c:val>
            <c:numRef>
              <c:f>Arkusz1!$C$2:$C$10</c:f>
              <c:numCache>
                <c:formatCode>General</c:formatCode>
                <c:ptCount val="9"/>
                <c:pt idx="0">
                  <c:v>162</c:v>
                </c:pt>
                <c:pt idx="1">
                  <c:v>447</c:v>
                </c:pt>
                <c:pt idx="2">
                  <c:v>389</c:v>
                </c:pt>
                <c:pt idx="3">
                  <c:v>581</c:v>
                </c:pt>
                <c:pt idx="4">
                  <c:v>609</c:v>
                </c:pt>
                <c:pt idx="5">
                  <c:v>935</c:v>
                </c:pt>
                <c:pt idx="6">
                  <c:v>1350</c:v>
                </c:pt>
                <c:pt idx="7">
                  <c:v>1378</c:v>
                </c:pt>
                <c:pt idx="8">
                  <c:v>2361</c:v>
                </c:pt>
              </c:numCache>
            </c:numRef>
          </c:val>
          <c:extLst>
            <c:ext xmlns:c16="http://schemas.microsoft.com/office/drawing/2014/chart" uri="{C3380CC4-5D6E-409C-BE32-E72D297353CC}">
              <c16:uniqueId val="{00000001-57E6-4568-B8EE-96F3998E20C7}"/>
            </c:ext>
          </c:extLst>
        </c:ser>
        <c:dLbls>
          <c:showLegendKey val="0"/>
          <c:showVal val="0"/>
          <c:showCatName val="0"/>
          <c:showSerName val="0"/>
          <c:showPercent val="0"/>
          <c:showBubbleSize val="0"/>
        </c:dLbls>
        <c:gapWidth val="115"/>
        <c:shape val="box"/>
        <c:axId val="335369232"/>
        <c:axId val="335364192"/>
        <c:axId val="0"/>
      </c:bar3DChart>
      <c:catAx>
        <c:axId val="335369232"/>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l-PL"/>
          </a:p>
        </c:txPr>
        <c:crossAx val="335364192"/>
        <c:crosses val="autoZero"/>
        <c:auto val="1"/>
        <c:lblAlgn val="ctr"/>
        <c:lblOffset val="100"/>
        <c:noMultiLvlLbl val="0"/>
      </c:catAx>
      <c:valAx>
        <c:axId val="335364192"/>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35369232"/>
        <c:crosses val="autoZero"/>
        <c:crossBetween val="between"/>
      </c:valAx>
      <c:spPr>
        <a:noFill/>
        <a:ln w="25400">
          <a:noFill/>
        </a:ln>
        <a:effectLst/>
      </c:spPr>
    </c:plotArea>
    <c:legend>
      <c:legendPos val="b"/>
      <c:layout>
        <c:manualLayout>
          <c:xMode val="edge"/>
          <c:yMode val="edge"/>
          <c:x val="0.30686607991411818"/>
          <c:y val="1.6324378456706295E-2"/>
          <c:w val="0.69190576797405279"/>
          <c:h val="5.870084743833881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943629615541777E-2"/>
          <c:y val="2.8953160134007019E-2"/>
          <c:w val="0.94416361145057959"/>
          <c:h val="0.82760456135056304"/>
        </c:manualLayout>
      </c:layout>
      <c:barChart>
        <c:barDir val="col"/>
        <c:grouping val="clustered"/>
        <c:varyColors val="0"/>
        <c:ser>
          <c:idx val="0"/>
          <c:order val="0"/>
          <c:tx>
            <c:strRef>
              <c:f>Arkusz1!$B$1</c:f>
              <c:strCache>
                <c:ptCount val="1"/>
                <c:pt idx="0">
                  <c:v>Kolumna1</c:v>
                </c:pt>
              </c:strCache>
            </c:strRef>
          </c:tx>
          <c:spPr>
            <a:solidFill>
              <a:schemeClr val="accent3">
                <a:lumMod val="90000"/>
              </a:schemeClr>
            </a:soli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invertIfNegative val="0"/>
          <c:dLbls>
            <c:dLbl>
              <c:idx val="0"/>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pl-PL"/>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9CC-43B6-AF78-134403B0784C}"/>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Arkusz1!$A$2:$A$7</c:f>
              <c:strCache>
                <c:ptCount val="6"/>
                <c:pt idx="0">
                  <c:v>18-24</c:v>
                </c:pt>
                <c:pt idx="1">
                  <c:v>25-34</c:v>
                </c:pt>
                <c:pt idx="2">
                  <c:v>35-44</c:v>
                </c:pt>
                <c:pt idx="3">
                  <c:v>45-54</c:v>
                </c:pt>
                <c:pt idx="4">
                  <c:v>55-59</c:v>
                </c:pt>
                <c:pt idx="5">
                  <c:v>60 i więcej</c:v>
                </c:pt>
              </c:strCache>
            </c:strRef>
          </c:cat>
          <c:val>
            <c:numRef>
              <c:f>Arkusz1!$B$2:$B$7</c:f>
              <c:numCache>
                <c:formatCode>General</c:formatCode>
                <c:ptCount val="6"/>
              </c:numCache>
            </c:numRef>
          </c:val>
          <c:extLst>
            <c:ext xmlns:c16="http://schemas.microsoft.com/office/drawing/2014/chart" uri="{C3380CC4-5D6E-409C-BE32-E72D297353CC}">
              <c16:uniqueId val="{00000000-D4FA-46E3-8A92-C8F370A13047}"/>
            </c:ext>
          </c:extLst>
        </c:ser>
        <c:ser>
          <c:idx val="1"/>
          <c:order val="1"/>
          <c:tx>
            <c:strRef>
              <c:f>Arkusz1!$C$1</c:f>
              <c:strCache>
                <c:ptCount val="1"/>
                <c:pt idx="0">
                  <c:v>ELBLĄG</c:v>
                </c:pt>
              </c:strCache>
            </c:strRef>
          </c:tx>
          <c:spPr>
            <a:solidFill>
              <a:schemeClr val="accent6">
                <a:lumMod val="90000"/>
              </a:schemeClr>
            </a:soli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invertIfNegative val="0"/>
          <c:dLbls>
            <c:dLbl>
              <c:idx val="0"/>
              <c:layout>
                <c:manualLayout>
                  <c:x val="-2.3537874322815357E-7"/>
                  <c:y val="4.2229071574206932E-2"/>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r>
                      <a:rPr lang="en-US" sz="1400" dirty="0">
                        <a:latin typeface="Arial" panose="020B0604020202020204" pitchFamily="34" charset="0"/>
                        <a:cs typeface="Arial" panose="020B0604020202020204" pitchFamily="34" charset="0"/>
                      </a:rPr>
                      <a:t>208</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5.9786200779951004E-2"/>
                      <c:h val="0.11813026252169165"/>
                    </c:manualLayout>
                  </c15:layout>
                  <c15:showDataLabelsRange val="0"/>
                </c:ext>
                <c:ext xmlns:c16="http://schemas.microsoft.com/office/drawing/2014/chart" uri="{C3380CC4-5D6E-409C-BE32-E72D297353CC}">
                  <c16:uniqueId val="{00000000-79EE-4B3C-8306-1F0FA9AA775A}"/>
                </c:ext>
              </c:extLst>
            </c:dLbl>
            <c:dLbl>
              <c:idx val="1"/>
              <c:tx>
                <c:rich>
                  <a:bodyPr/>
                  <a:lstStyle/>
                  <a:p>
                    <a:r>
                      <a:rPr lang="en-US" sz="1500" dirty="0"/>
                      <a:t>487</a:t>
                    </a:r>
                    <a:endParaRPr lang="en-US" sz="1300"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9CC-43B6-AF78-134403B0784C}"/>
                </c:ext>
              </c:extLst>
            </c:dLbl>
            <c:dLbl>
              <c:idx val="2"/>
              <c:layout>
                <c:manualLayout>
                  <c:x val="1.4946550194987751E-3"/>
                  <c:y val="-1.9559642042902901E-7"/>
                </c:manualLayout>
              </c:layout>
              <c:tx>
                <c:rich>
                  <a:bodyPr/>
                  <a:lstStyle/>
                  <a:p>
                    <a:r>
                      <a:rPr lang="en-US" sz="1500" dirty="0"/>
                      <a:t>619</a:t>
                    </a:r>
                    <a:endParaRPr lang="en-US" sz="1300"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9CC-43B6-AF78-134403B0784C}"/>
                </c:ext>
              </c:extLst>
            </c:dLbl>
            <c:dLbl>
              <c:idx val="3"/>
              <c:layout>
                <c:manualLayout>
                  <c:x val="2.9893100389975502E-3"/>
                  <c:y val="4.9681490788973373E-3"/>
                </c:manualLayout>
              </c:layout>
              <c:tx>
                <c:rich>
                  <a:bodyPr/>
                  <a:lstStyle/>
                  <a:p>
                    <a:r>
                      <a:rPr lang="en-US" sz="1500" dirty="0"/>
                      <a:t>603</a:t>
                    </a:r>
                    <a:endParaRPr lang="en-US" sz="1300"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9CC-43B6-AF78-134403B0784C}"/>
                </c:ext>
              </c:extLst>
            </c:dLbl>
            <c:dLbl>
              <c:idx val="4"/>
              <c:tx>
                <c:rich>
                  <a:bodyPr/>
                  <a:lstStyle/>
                  <a:p>
                    <a:r>
                      <a:rPr lang="en-US" sz="1500" dirty="0"/>
                      <a:t>299</a:t>
                    </a:r>
                    <a:endParaRPr lang="en-US" sz="1300"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A9CC-43B6-AF78-134403B0784C}"/>
                </c:ext>
              </c:extLst>
            </c:dLbl>
            <c:dLbl>
              <c:idx val="5"/>
              <c:tx>
                <c:rich>
                  <a:bodyPr/>
                  <a:lstStyle/>
                  <a:p>
                    <a:r>
                      <a:rPr lang="en-US" sz="1500" dirty="0"/>
                      <a:t>167</a:t>
                    </a:r>
                    <a:endParaRPr lang="en-US" sz="1300"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9CC-43B6-AF78-134403B0784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Arkusz1!$A$2:$A$7</c:f>
              <c:strCache>
                <c:ptCount val="6"/>
                <c:pt idx="0">
                  <c:v>18-24</c:v>
                </c:pt>
                <c:pt idx="1">
                  <c:v>25-34</c:v>
                </c:pt>
                <c:pt idx="2">
                  <c:v>35-44</c:v>
                </c:pt>
                <c:pt idx="3">
                  <c:v>45-54</c:v>
                </c:pt>
                <c:pt idx="4">
                  <c:v>55-59</c:v>
                </c:pt>
                <c:pt idx="5">
                  <c:v>60 i więcej</c:v>
                </c:pt>
              </c:strCache>
            </c:strRef>
          </c:cat>
          <c:val>
            <c:numRef>
              <c:f>Arkusz1!$C$2:$C$7</c:f>
              <c:numCache>
                <c:formatCode>General</c:formatCode>
                <c:ptCount val="6"/>
                <c:pt idx="0" formatCode="#,##0">
                  <c:v>208</c:v>
                </c:pt>
                <c:pt idx="1">
                  <c:v>487</c:v>
                </c:pt>
                <c:pt idx="2">
                  <c:v>619</c:v>
                </c:pt>
                <c:pt idx="3">
                  <c:v>603</c:v>
                </c:pt>
                <c:pt idx="4">
                  <c:v>299</c:v>
                </c:pt>
                <c:pt idx="5">
                  <c:v>167</c:v>
                </c:pt>
              </c:numCache>
            </c:numRef>
          </c:val>
          <c:extLst>
            <c:ext xmlns:c16="http://schemas.microsoft.com/office/drawing/2014/chart" uri="{C3380CC4-5D6E-409C-BE32-E72D297353CC}">
              <c16:uniqueId val="{00000001-D4FA-46E3-8A92-C8F370A13047}"/>
            </c:ext>
          </c:extLst>
        </c:ser>
        <c:ser>
          <c:idx val="2"/>
          <c:order val="2"/>
          <c:tx>
            <c:strRef>
              <c:f>Arkusz1!$D$1</c:f>
              <c:strCache>
                <c:ptCount val="1"/>
                <c:pt idx="0">
                  <c:v>POWIAT ELBLĄSKI</c:v>
                </c:pt>
              </c:strCache>
            </c:strRef>
          </c:tx>
          <c:spPr>
            <a:solidFill>
              <a:schemeClr val="accent5">
                <a:lumMod val="90000"/>
              </a:schemeClr>
            </a:soli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invertIfNegative val="0"/>
          <c:dLbls>
            <c:dLbl>
              <c:idx val="0"/>
              <c:layout>
                <c:manualLayout>
                  <c:x val="7.8010655820850825E-5"/>
                  <c:y val="7.4522236183460055E-3"/>
                </c:manualLayout>
              </c:layout>
              <c:tx>
                <c:rich>
                  <a:bodyPr/>
                  <a:lstStyle/>
                  <a:p>
                    <a:r>
                      <a:rPr lang="en-US" sz="1500" dirty="0"/>
                      <a:t>271</a:t>
                    </a:r>
                    <a:endParaRPr lang="en-US" sz="1300"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A9CC-43B6-AF78-134403B0784C}"/>
                </c:ext>
              </c:extLst>
            </c:dLbl>
            <c:dLbl>
              <c:idx val="1"/>
              <c:tx>
                <c:rich>
                  <a:bodyPr/>
                  <a:lstStyle/>
                  <a:p>
                    <a:r>
                      <a:rPr lang="en-US" sz="1500" dirty="0"/>
                      <a:t>469</a:t>
                    </a:r>
                    <a:endParaRPr lang="en-US" sz="1300"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A9CC-43B6-AF78-134403B0784C}"/>
                </c:ext>
              </c:extLst>
            </c:dLbl>
            <c:dLbl>
              <c:idx val="2"/>
              <c:tx>
                <c:rich>
                  <a:bodyPr/>
                  <a:lstStyle/>
                  <a:p>
                    <a:r>
                      <a:rPr lang="en-US" sz="1500" dirty="0"/>
                      <a:t>552</a:t>
                    </a:r>
                    <a:endParaRPr lang="en-US" sz="1300"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A9CC-43B6-AF78-134403B0784C}"/>
                </c:ext>
              </c:extLst>
            </c:dLbl>
            <c:dLbl>
              <c:idx val="3"/>
              <c:layout>
                <c:manualLayout>
                  <c:x val="0"/>
                  <c:y val="0"/>
                </c:manualLayout>
              </c:layout>
              <c:tx>
                <c:rich>
                  <a:bodyPr/>
                  <a:lstStyle/>
                  <a:p>
                    <a:r>
                      <a:rPr lang="en-US" sz="1500" dirty="0"/>
                      <a:t>437</a:t>
                    </a:r>
                    <a:endParaRPr lang="en-US" sz="1300"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A9CC-43B6-AF78-134403B0784C}"/>
                </c:ext>
              </c:extLst>
            </c:dLbl>
            <c:dLbl>
              <c:idx val="4"/>
              <c:layout>
                <c:manualLayout>
                  <c:x val="6.1345840800296429E-3"/>
                  <c:y val="-2.4840745394486686E-3"/>
                </c:manualLayout>
              </c:layout>
              <c:tx>
                <c:rich>
                  <a:bodyPr/>
                  <a:lstStyle/>
                  <a:p>
                    <a:r>
                      <a:rPr lang="en-US" sz="1500" dirty="0"/>
                      <a:t>227</a:t>
                    </a:r>
                    <a:endParaRPr lang="en-US" sz="1300"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A9CC-43B6-AF78-134403B0784C}"/>
                </c:ext>
              </c:extLst>
            </c:dLbl>
            <c:dLbl>
              <c:idx val="5"/>
              <c:layout>
                <c:manualLayout>
                  <c:x val="5.9786200779951004E-3"/>
                  <c:y val="1.2420372697243342E-2"/>
                </c:manualLayout>
              </c:layout>
              <c:tx>
                <c:rich>
                  <a:bodyPr/>
                  <a:lstStyle/>
                  <a:p>
                    <a:r>
                      <a:rPr lang="en-US" sz="1500" dirty="0"/>
                      <a:t>157</a:t>
                    </a:r>
                    <a:endParaRPr lang="en-US" sz="1300"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A9CC-43B6-AF78-134403B0784C}"/>
                </c:ext>
              </c:extLst>
            </c:dLbl>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Arkusz1!$A$2:$A$7</c:f>
              <c:strCache>
                <c:ptCount val="6"/>
                <c:pt idx="0">
                  <c:v>18-24</c:v>
                </c:pt>
                <c:pt idx="1">
                  <c:v>25-34</c:v>
                </c:pt>
                <c:pt idx="2">
                  <c:v>35-44</c:v>
                </c:pt>
                <c:pt idx="3">
                  <c:v>45-54</c:v>
                </c:pt>
                <c:pt idx="4">
                  <c:v>55-59</c:v>
                </c:pt>
                <c:pt idx="5">
                  <c:v>60 i więcej</c:v>
                </c:pt>
              </c:strCache>
            </c:strRef>
          </c:cat>
          <c:val>
            <c:numRef>
              <c:f>Arkusz1!$D$2:$D$7</c:f>
              <c:numCache>
                <c:formatCode>General</c:formatCode>
                <c:ptCount val="6"/>
                <c:pt idx="0">
                  <c:v>271</c:v>
                </c:pt>
                <c:pt idx="1">
                  <c:v>469</c:v>
                </c:pt>
                <c:pt idx="2">
                  <c:v>552</c:v>
                </c:pt>
                <c:pt idx="3">
                  <c:v>437</c:v>
                </c:pt>
                <c:pt idx="4">
                  <c:v>227</c:v>
                </c:pt>
                <c:pt idx="5">
                  <c:v>157</c:v>
                </c:pt>
              </c:numCache>
            </c:numRef>
          </c:val>
          <c:extLst>
            <c:ext xmlns:c16="http://schemas.microsoft.com/office/drawing/2014/chart" uri="{C3380CC4-5D6E-409C-BE32-E72D297353CC}">
              <c16:uniqueId val="{00000002-D4FA-46E3-8A92-C8F370A13047}"/>
            </c:ext>
          </c:extLst>
        </c:ser>
        <c:dLbls>
          <c:showLegendKey val="0"/>
          <c:showVal val="0"/>
          <c:showCatName val="0"/>
          <c:showSerName val="0"/>
          <c:showPercent val="0"/>
          <c:showBubbleSize val="0"/>
        </c:dLbls>
        <c:gapWidth val="51"/>
        <c:axId val="189452288"/>
        <c:axId val="189361536"/>
      </c:barChart>
      <c:barChart>
        <c:barDir val="col"/>
        <c:grouping val="clustered"/>
        <c:varyColors val="0"/>
        <c:ser>
          <c:idx val="3"/>
          <c:order val="3"/>
          <c:tx>
            <c:strRef>
              <c:f>Arkusz1!$E$1</c:f>
              <c:strCache>
                <c:ptCount val="1"/>
                <c:pt idx="0">
                  <c:v>.</c:v>
                </c:pt>
              </c:strCache>
            </c:strRef>
          </c:tx>
          <c:spPr>
            <a:noFill/>
            <a:ln>
              <a:noFill/>
            </a:ln>
          </c:spPr>
          <c:invertIfNegative val="0"/>
          <c:dLbls>
            <c:dLbl>
              <c:idx val="0"/>
              <c:layout>
                <c:manualLayout>
                  <c:x val="2.3953377160991773E-2"/>
                  <c:y val="-4.4236868829910916E-2"/>
                </c:manualLayout>
              </c:layout>
              <c:tx>
                <c:rich>
                  <a:bodyPr rot="-5400000" vert="horz" anchor="t"/>
                  <a:lstStyle/>
                  <a:p>
                    <a:pPr algn="just">
                      <a:defRPr sz="1200">
                        <a:latin typeface="Arial" panose="020B0604020202020204" pitchFamily="34" charset="0"/>
                        <a:cs typeface="Arial" panose="020B0604020202020204" pitchFamily="34" charset="0"/>
                      </a:defRPr>
                    </a:pPr>
                    <a:r>
                      <a:rPr lang="en-US" sz="1200" dirty="0">
                        <a:latin typeface="Arial" panose="020B0604020202020204" pitchFamily="34" charset="0"/>
                        <a:cs typeface="Arial" panose="020B0604020202020204" pitchFamily="34" charset="0"/>
                      </a:rPr>
                      <a:t>8,7%</a:t>
                    </a:r>
                  </a:p>
                </c:rich>
              </c:tx>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A9CC-43B6-AF78-134403B0784C}"/>
                </c:ext>
              </c:extLst>
            </c:dLbl>
            <c:dLbl>
              <c:idx val="1"/>
              <c:layout>
                <c:manualLayout>
                  <c:x val="2.2497862556334264E-2"/>
                  <c:y val="-0.29034019694212382"/>
                </c:manualLayout>
              </c:layout>
              <c:tx>
                <c:rich>
                  <a:bodyPr/>
                  <a:lstStyle/>
                  <a:p>
                    <a:r>
                      <a:rPr lang="en-US" dirty="0"/>
                      <a:t>20,4%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A9CC-43B6-AF78-134403B0784C}"/>
                </c:ext>
              </c:extLst>
            </c:dLbl>
            <c:dLbl>
              <c:idx val="2"/>
              <c:layout>
                <c:manualLayout>
                  <c:x val="2.241985190051347E-2"/>
                  <c:y val="-0.42992132329584665"/>
                </c:manualLayout>
              </c:layout>
              <c:tx>
                <c:rich>
                  <a:bodyPr/>
                  <a:lstStyle/>
                  <a:p>
                    <a:r>
                      <a:rPr lang="en-US" dirty="0"/>
                      <a:t>26%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A9CC-43B6-AF78-134403B0784C}"/>
                </c:ext>
              </c:extLst>
            </c:dLbl>
            <c:dLbl>
              <c:idx val="3"/>
              <c:layout>
                <c:manualLayout>
                  <c:x val="2.1042106432618599E-2"/>
                  <c:y val="-0.33783433296143939"/>
                </c:manualLayout>
              </c:layout>
              <c:tx>
                <c:rich>
                  <a:bodyPr/>
                  <a:lstStyle/>
                  <a:p>
                    <a:r>
                      <a:rPr lang="en-US" dirty="0"/>
                      <a:t>25,3%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A9CC-43B6-AF78-134403B0784C}"/>
                </c:ext>
              </c:extLst>
            </c:dLbl>
            <c:dLbl>
              <c:idx val="4"/>
              <c:layout>
                <c:manualLayout>
                  <c:x val="2.0886205880506031E-2"/>
                  <c:y val="-0.10533630066142885"/>
                </c:manualLayout>
              </c:layout>
              <c:tx>
                <c:rich>
                  <a:bodyPr/>
                  <a:lstStyle/>
                  <a:p>
                    <a:r>
                      <a:rPr lang="en-US" dirty="0"/>
                      <a:t>12,6%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A9CC-43B6-AF78-134403B0784C}"/>
                </c:ext>
              </c:extLst>
            </c:dLbl>
            <c:dLbl>
              <c:idx val="5"/>
              <c:layout>
                <c:manualLayout>
                  <c:x val="2.0847079793066471E-2"/>
                  <c:y val="-2.3893863123189665E-2"/>
                </c:manualLayout>
              </c:layout>
              <c:tx>
                <c:rich>
                  <a:bodyPr/>
                  <a:lstStyle/>
                  <a:p>
                    <a:r>
                      <a:rPr lang="en-US" dirty="0"/>
                      <a:t>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A9CC-43B6-AF78-134403B0784C}"/>
                </c:ext>
              </c:extLst>
            </c:dLbl>
            <c:spPr>
              <a:noFill/>
              <a:ln>
                <a:noFill/>
              </a:ln>
              <a:effectLst/>
            </c:spPr>
            <c:txPr>
              <a:bodyPr rot="-5400000" vert="horz"/>
              <a:lstStyle/>
              <a:p>
                <a:pPr>
                  <a:defRPr sz="1200">
                    <a:latin typeface="Arial" panose="020B0604020202020204" pitchFamily="34" charset="0"/>
                    <a:cs typeface="Arial" panose="020B0604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Arkusz1!$A$2:$A$7</c:f>
              <c:strCache>
                <c:ptCount val="6"/>
                <c:pt idx="0">
                  <c:v>18-24</c:v>
                </c:pt>
                <c:pt idx="1">
                  <c:v>25-34</c:v>
                </c:pt>
                <c:pt idx="2">
                  <c:v>35-44</c:v>
                </c:pt>
                <c:pt idx="3">
                  <c:v>45-54</c:v>
                </c:pt>
                <c:pt idx="4">
                  <c:v>55-59</c:v>
                </c:pt>
                <c:pt idx="5">
                  <c:v>60 i więcej</c:v>
                </c:pt>
              </c:strCache>
            </c:strRef>
          </c:cat>
          <c:val>
            <c:numRef>
              <c:f>Arkusz1!$E$2:$E$7</c:f>
              <c:numCache>
                <c:formatCode>General</c:formatCode>
                <c:ptCount val="6"/>
                <c:pt idx="0">
                  <c:v>48.8</c:v>
                </c:pt>
                <c:pt idx="1">
                  <c:v>50.1</c:v>
                </c:pt>
                <c:pt idx="2">
                  <c:v>51.2</c:v>
                </c:pt>
                <c:pt idx="3">
                  <c:v>56.6</c:v>
                </c:pt>
                <c:pt idx="4">
                  <c:v>56.3</c:v>
                </c:pt>
                <c:pt idx="5">
                  <c:v>51.2</c:v>
                </c:pt>
              </c:numCache>
            </c:numRef>
          </c:val>
          <c:extLst>
            <c:ext xmlns:c16="http://schemas.microsoft.com/office/drawing/2014/chart" uri="{C3380CC4-5D6E-409C-BE32-E72D297353CC}">
              <c16:uniqueId val="{00000012-A9CC-43B6-AF78-134403B0784C}"/>
            </c:ext>
          </c:extLst>
        </c:ser>
        <c:ser>
          <c:idx val="4"/>
          <c:order val="4"/>
          <c:tx>
            <c:strRef>
              <c:f>Arkusz1!$F$1</c:f>
              <c:strCache>
                <c:ptCount val="1"/>
                <c:pt idx="0">
                  <c:v>..</c:v>
                </c:pt>
              </c:strCache>
            </c:strRef>
          </c:tx>
          <c:spPr>
            <a:noFill/>
            <a:ln>
              <a:noFill/>
            </a:ln>
          </c:spPr>
          <c:invertIfNegative val="0"/>
          <c:dLbls>
            <c:dLbl>
              <c:idx val="0"/>
              <c:layout>
                <c:manualLayout>
                  <c:x val="2.245873646889476E-2"/>
                  <c:y val="-9.6583556443650326E-2"/>
                </c:manualLayout>
              </c:layout>
              <c:tx>
                <c:rich>
                  <a:bodyPr/>
                  <a:lstStyle/>
                  <a:p>
                    <a:r>
                      <a:rPr lang="en-US" dirty="0"/>
                      <a:t>12,8%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A9CC-43B6-AF78-134403B0784C}"/>
                </c:ext>
              </c:extLst>
            </c:dLbl>
            <c:dLbl>
              <c:idx val="1"/>
              <c:layout>
                <c:manualLayout>
                  <c:x val="2.2341720485163485E-2"/>
                  <c:y val="-0.26786401667420373"/>
                </c:manualLayout>
              </c:layout>
              <c:tx>
                <c:rich>
                  <a:bodyPr/>
                  <a:lstStyle/>
                  <a:p>
                    <a:r>
                      <a:rPr lang="en-US" dirty="0"/>
                      <a:t>22,2%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A9CC-43B6-AF78-134403B0784C}"/>
                </c:ext>
              </c:extLst>
            </c:dLbl>
            <c:dLbl>
              <c:idx val="2"/>
              <c:layout>
                <c:manualLayout>
                  <c:x val="1.7701897856759876E-2"/>
                  <c:y val="-0.39401979592251879"/>
                </c:manualLayout>
              </c:layout>
              <c:tx>
                <c:rich>
                  <a:bodyPr/>
                  <a:lstStyle/>
                  <a:p>
                    <a:r>
                      <a:rPr lang="en-US" dirty="0"/>
                      <a:t>26,1%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A9CC-43B6-AF78-134403B0784C}"/>
                </c:ext>
              </c:extLst>
            </c:dLbl>
            <c:dLbl>
              <c:idx val="3"/>
              <c:layout>
                <c:manualLayout>
                  <c:x val="2.0847200552595493E-2"/>
                  <c:y val="-0.2750193249263384"/>
                </c:manualLayout>
              </c:layout>
              <c:tx>
                <c:rich>
                  <a:bodyPr/>
                  <a:lstStyle/>
                  <a:p>
                    <a:r>
                      <a:rPr lang="en-US" dirty="0"/>
                      <a:t>20,8%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A9CC-43B6-AF78-134403B0784C}"/>
                </c:ext>
              </c:extLst>
            </c:dLbl>
            <c:dLbl>
              <c:idx val="4"/>
              <c:layout>
                <c:manualLayout>
                  <c:x val="1.9391565188408906E-2"/>
                  <c:y val="-6.286801466503722E-2"/>
                </c:manualLayout>
              </c:layout>
              <c:tx>
                <c:rich>
                  <a:bodyPr/>
                  <a:lstStyle/>
                  <a:p>
                    <a:r>
                      <a:rPr lang="en-US" dirty="0"/>
                      <a:t>10,7%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A9CC-43B6-AF78-134403B0784C}"/>
                </c:ext>
              </c:extLst>
            </c:dLbl>
            <c:dLbl>
              <c:idx val="5"/>
              <c:layout>
                <c:manualLayout>
                  <c:x val="1.935255986049848E-2"/>
                  <c:y val="-2.7182034547023073E-3"/>
                </c:manualLayout>
              </c:layout>
              <c:tx>
                <c:rich>
                  <a:bodyPr/>
                  <a:lstStyle/>
                  <a:p>
                    <a:r>
                      <a:rPr lang="en-US" dirty="0"/>
                      <a:t>7,4%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A9CC-43B6-AF78-134403B0784C}"/>
                </c:ext>
              </c:extLst>
            </c:dLbl>
            <c:spPr>
              <a:noFill/>
              <a:ln>
                <a:noFill/>
              </a:ln>
              <a:effectLst/>
            </c:spPr>
            <c:txPr>
              <a:bodyPr rot="-5400000" vert="horz"/>
              <a:lstStyle/>
              <a:p>
                <a:pPr>
                  <a:defRPr sz="1200">
                    <a:latin typeface="Arial" panose="020B0604020202020204" pitchFamily="34" charset="0"/>
                    <a:cs typeface="Arial" panose="020B0604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Arkusz1!$A$2:$A$7</c:f>
              <c:strCache>
                <c:ptCount val="6"/>
                <c:pt idx="0">
                  <c:v>18-24</c:v>
                </c:pt>
                <c:pt idx="1">
                  <c:v>25-34</c:v>
                </c:pt>
                <c:pt idx="2">
                  <c:v>35-44</c:v>
                </c:pt>
                <c:pt idx="3">
                  <c:v>45-54</c:v>
                </c:pt>
                <c:pt idx="4">
                  <c:v>55-59</c:v>
                </c:pt>
                <c:pt idx="5">
                  <c:v>60 i więcej</c:v>
                </c:pt>
              </c:strCache>
            </c:strRef>
          </c:cat>
          <c:val>
            <c:numRef>
              <c:f>Arkusz1!$F$2:$F$7</c:f>
              <c:numCache>
                <c:formatCode>General</c:formatCode>
                <c:ptCount val="6"/>
                <c:pt idx="0">
                  <c:v>51.2</c:v>
                </c:pt>
                <c:pt idx="1">
                  <c:v>49.9</c:v>
                </c:pt>
                <c:pt idx="2">
                  <c:v>48.9</c:v>
                </c:pt>
                <c:pt idx="3">
                  <c:v>43.4</c:v>
                </c:pt>
                <c:pt idx="4">
                  <c:v>43.7</c:v>
                </c:pt>
                <c:pt idx="5">
                  <c:v>48.8</c:v>
                </c:pt>
              </c:numCache>
            </c:numRef>
          </c:val>
          <c:extLst>
            <c:ext xmlns:c16="http://schemas.microsoft.com/office/drawing/2014/chart" uri="{C3380CC4-5D6E-409C-BE32-E72D297353CC}">
              <c16:uniqueId val="{00000019-A9CC-43B6-AF78-134403B0784C}"/>
            </c:ext>
          </c:extLst>
        </c:ser>
        <c:dLbls>
          <c:showLegendKey val="0"/>
          <c:showVal val="0"/>
          <c:showCatName val="0"/>
          <c:showSerName val="0"/>
          <c:showPercent val="0"/>
          <c:showBubbleSize val="0"/>
        </c:dLbls>
        <c:gapWidth val="155"/>
        <c:axId val="49995264"/>
        <c:axId val="170326208"/>
      </c:barChart>
      <c:catAx>
        <c:axId val="1894522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l-PL"/>
          </a:p>
        </c:txPr>
        <c:crossAx val="189361536"/>
        <c:crosses val="autoZero"/>
        <c:auto val="1"/>
        <c:lblAlgn val="ctr"/>
        <c:lblOffset val="100"/>
        <c:noMultiLvlLbl val="0"/>
      </c:catAx>
      <c:valAx>
        <c:axId val="1893615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crossAx val="189452288"/>
        <c:crosses val="autoZero"/>
        <c:crossBetween val="between"/>
      </c:valAx>
      <c:valAx>
        <c:axId val="170326208"/>
        <c:scaling>
          <c:orientation val="minMax"/>
        </c:scaling>
        <c:delete val="1"/>
        <c:axPos val="r"/>
        <c:numFmt formatCode="General" sourceLinked="1"/>
        <c:majorTickMark val="out"/>
        <c:minorTickMark val="none"/>
        <c:tickLblPos val="nextTo"/>
        <c:crossAx val="49995264"/>
        <c:crosses val="max"/>
        <c:crossBetween val="between"/>
      </c:valAx>
      <c:catAx>
        <c:axId val="49995264"/>
        <c:scaling>
          <c:orientation val="minMax"/>
        </c:scaling>
        <c:delete val="1"/>
        <c:axPos val="b"/>
        <c:numFmt formatCode="General" sourceLinked="1"/>
        <c:majorTickMark val="out"/>
        <c:minorTickMark val="none"/>
        <c:tickLblPos val="nextTo"/>
        <c:crossAx val="170326208"/>
        <c:crosses val="autoZero"/>
        <c:auto val="1"/>
        <c:lblAlgn val="ctr"/>
        <c:lblOffset val="100"/>
        <c:noMultiLvlLbl val="0"/>
      </c:catAx>
      <c:spPr>
        <a:noFill/>
        <a:ln>
          <a:noFill/>
        </a:ln>
        <a:effectLst/>
      </c:spPr>
    </c:plotArea>
    <c:legend>
      <c:legendPos val="b"/>
      <c:legendEntry>
        <c:idx val="0"/>
        <c:delete val="1"/>
      </c:legendEntry>
      <c:legendEntry>
        <c:idx val="3"/>
        <c:delete val="1"/>
      </c:legendEntry>
      <c:legendEntry>
        <c:idx val="4"/>
        <c:delete val="1"/>
      </c:legendEntry>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606184253172969E-2"/>
          <c:y val="3.1437220076707892E-2"/>
          <c:w val="0.94739381574682702"/>
          <c:h val="0.78841143422335802"/>
        </c:manualLayout>
      </c:layout>
      <c:barChart>
        <c:barDir val="col"/>
        <c:grouping val="clustered"/>
        <c:varyColors val="0"/>
        <c:ser>
          <c:idx val="0"/>
          <c:order val="0"/>
          <c:tx>
            <c:strRef>
              <c:f>Arkusz1!$B$1</c:f>
              <c:strCache>
                <c:ptCount val="1"/>
                <c:pt idx="0">
                  <c:v>Kolumna1</c:v>
                </c:pt>
              </c:strCache>
            </c:strRef>
          </c:tx>
          <c:spPr>
            <a:solidFill>
              <a:schemeClr val="bg1">
                <a:lumMod val="90000"/>
              </a:schemeClr>
            </a:soli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Arkusz1!$A$2:$A$8</c:f>
              <c:strCache>
                <c:ptCount val="7"/>
                <c:pt idx="0">
                  <c:v>do 1 roku</c:v>
                </c:pt>
                <c:pt idx="1">
                  <c:v>od 1 do 5 lat</c:v>
                </c:pt>
                <c:pt idx="2">
                  <c:v>od 5 do 10 lat</c:v>
                </c:pt>
                <c:pt idx="3">
                  <c:v>od 10 do 20 lat</c:v>
                </c:pt>
                <c:pt idx="4">
                  <c:v>od 20 do 30 lat</c:v>
                </c:pt>
                <c:pt idx="5">
                  <c:v>30 lat i więcej</c:v>
                </c:pt>
                <c:pt idx="6">
                  <c:v>bez stażu</c:v>
                </c:pt>
              </c:strCache>
            </c:strRef>
          </c:cat>
          <c:val>
            <c:numRef>
              <c:f>Arkusz1!$B$2:$B$8</c:f>
              <c:numCache>
                <c:formatCode>General</c:formatCode>
                <c:ptCount val="7"/>
              </c:numCache>
            </c:numRef>
          </c:val>
          <c:extLst>
            <c:ext xmlns:c16="http://schemas.microsoft.com/office/drawing/2014/chart" uri="{C3380CC4-5D6E-409C-BE32-E72D297353CC}">
              <c16:uniqueId val="{00000000-D4FA-46E3-8A92-C8F370A13047}"/>
            </c:ext>
          </c:extLst>
        </c:ser>
        <c:ser>
          <c:idx val="1"/>
          <c:order val="1"/>
          <c:tx>
            <c:strRef>
              <c:f>Arkusz1!$C$1</c:f>
              <c:strCache>
                <c:ptCount val="1"/>
                <c:pt idx="0">
                  <c:v>ELBLĄG</c:v>
                </c:pt>
              </c:strCache>
            </c:strRef>
          </c:tx>
          <c:spPr>
            <a:solidFill>
              <a:schemeClr val="accent6">
                <a:lumMod val="90000"/>
              </a:schemeClr>
            </a:soli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invertIfNegative val="0"/>
          <c:dLbls>
            <c:dLbl>
              <c:idx val="5"/>
              <c:layout>
                <c:manualLayout>
                  <c:x val="4.6219935676662703E-3"/>
                  <c:y val="-2.44957350417863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6CC-41D5-9766-07FA2EB819F3}"/>
                </c:ext>
              </c:extLst>
            </c:dLbl>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Arkusz1!$A$2:$A$8</c:f>
              <c:strCache>
                <c:ptCount val="7"/>
                <c:pt idx="0">
                  <c:v>do 1 roku</c:v>
                </c:pt>
                <c:pt idx="1">
                  <c:v>od 1 do 5 lat</c:v>
                </c:pt>
                <c:pt idx="2">
                  <c:v>od 5 do 10 lat</c:v>
                </c:pt>
                <c:pt idx="3">
                  <c:v>od 10 do 20 lat</c:v>
                </c:pt>
                <c:pt idx="4">
                  <c:v>od 20 do 30 lat</c:v>
                </c:pt>
                <c:pt idx="5">
                  <c:v>30 lat i więcej</c:v>
                </c:pt>
                <c:pt idx="6">
                  <c:v>bez stażu</c:v>
                </c:pt>
              </c:strCache>
            </c:strRef>
          </c:cat>
          <c:val>
            <c:numRef>
              <c:f>Arkusz1!$C$2:$C$8</c:f>
              <c:numCache>
                <c:formatCode>General</c:formatCode>
                <c:ptCount val="7"/>
                <c:pt idx="0">
                  <c:v>523</c:v>
                </c:pt>
                <c:pt idx="1">
                  <c:v>562</c:v>
                </c:pt>
                <c:pt idx="2">
                  <c:v>405</c:v>
                </c:pt>
                <c:pt idx="3">
                  <c:v>400</c:v>
                </c:pt>
                <c:pt idx="4">
                  <c:v>233</c:v>
                </c:pt>
                <c:pt idx="5">
                  <c:v>94</c:v>
                </c:pt>
                <c:pt idx="6">
                  <c:v>166</c:v>
                </c:pt>
              </c:numCache>
            </c:numRef>
          </c:val>
          <c:extLst>
            <c:ext xmlns:c16="http://schemas.microsoft.com/office/drawing/2014/chart" uri="{C3380CC4-5D6E-409C-BE32-E72D297353CC}">
              <c16:uniqueId val="{00000001-D4FA-46E3-8A92-C8F370A13047}"/>
            </c:ext>
          </c:extLst>
        </c:ser>
        <c:ser>
          <c:idx val="2"/>
          <c:order val="2"/>
          <c:tx>
            <c:strRef>
              <c:f>Arkusz1!$D$1</c:f>
              <c:strCache>
                <c:ptCount val="1"/>
                <c:pt idx="0">
                  <c:v>POWIAT ELBLĄSKI</c:v>
                </c:pt>
              </c:strCache>
            </c:strRef>
          </c:tx>
          <c:spPr>
            <a:solidFill>
              <a:schemeClr val="accent5">
                <a:lumMod val="90000"/>
              </a:schemeClr>
            </a:soli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invertIfNegative val="0"/>
          <c:dLbls>
            <c:dLbl>
              <c:idx val="0"/>
              <c:layout>
                <c:manualLayout>
                  <c:x val="7.5371492436263014E-3"/>
                  <c:y val="-8.981665758352066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F77-4A85-8182-37B05B5E1BEA}"/>
                </c:ext>
              </c:extLst>
            </c:dLbl>
            <c:dLbl>
              <c:idx val="1"/>
              <c:layout>
                <c:manualLayout>
                  <c:x val="-5.5271789282166566E-17"/>
                  <c:y val="-7.3487205125356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F77-4A85-8182-37B05B5E1BEA}"/>
                </c:ext>
              </c:extLst>
            </c:dLbl>
            <c:dLbl>
              <c:idx val="2"/>
              <c:layout>
                <c:manualLayout>
                  <c:x val="3.0148596974504654E-3"/>
                  <c:y val="2.449573504178547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887-40EF-B492-1843AEF07CDF}"/>
                </c:ext>
              </c:extLst>
            </c:dLbl>
            <c:dLbl>
              <c:idx val="3"/>
              <c:layout>
                <c:manualLayout>
                  <c:x val="4.5222895461757813E-3"/>
                  <c:y val="2.449573504178547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887-40EF-B492-1843AEF07CDF}"/>
                </c:ext>
              </c:extLst>
            </c:dLbl>
            <c:dLbl>
              <c:idx val="5"/>
              <c:layout>
                <c:manualLayout>
                  <c:x val="9.0445790923515627E-3"/>
                  <c:y val="-5.87897641002852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6CC-41D5-9766-07FA2EB819F3}"/>
                </c:ext>
              </c:extLst>
            </c:dLbl>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Arkusz1!$A$2:$A$8</c:f>
              <c:strCache>
                <c:ptCount val="7"/>
                <c:pt idx="0">
                  <c:v>do 1 roku</c:v>
                </c:pt>
                <c:pt idx="1">
                  <c:v>od 1 do 5 lat</c:v>
                </c:pt>
                <c:pt idx="2">
                  <c:v>od 5 do 10 lat</c:v>
                </c:pt>
                <c:pt idx="3">
                  <c:v>od 10 do 20 lat</c:v>
                </c:pt>
                <c:pt idx="4">
                  <c:v>od 20 do 30 lat</c:v>
                </c:pt>
                <c:pt idx="5">
                  <c:v>30 lat i więcej</c:v>
                </c:pt>
                <c:pt idx="6">
                  <c:v>bez stażu</c:v>
                </c:pt>
              </c:strCache>
            </c:strRef>
          </c:cat>
          <c:val>
            <c:numRef>
              <c:f>Arkusz1!$D$2:$D$8</c:f>
              <c:numCache>
                <c:formatCode>General</c:formatCode>
                <c:ptCount val="7"/>
                <c:pt idx="0">
                  <c:v>467</c:v>
                </c:pt>
                <c:pt idx="1">
                  <c:v>584</c:v>
                </c:pt>
                <c:pt idx="2">
                  <c:v>348</c:v>
                </c:pt>
                <c:pt idx="3">
                  <c:v>326</c:v>
                </c:pt>
                <c:pt idx="4">
                  <c:v>123</c:v>
                </c:pt>
                <c:pt idx="5">
                  <c:v>28</c:v>
                </c:pt>
                <c:pt idx="6">
                  <c:v>237</c:v>
                </c:pt>
              </c:numCache>
            </c:numRef>
          </c:val>
          <c:extLst>
            <c:ext xmlns:c16="http://schemas.microsoft.com/office/drawing/2014/chart" uri="{C3380CC4-5D6E-409C-BE32-E72D297353CC}">
              <c16:uniqueId val="{00000002-D4FA-46E3-8A92-C8F370A13047}"/>
            </c:ext>
          </c:extLst>
        </c:ser>
        <c:dLbls>
          <c:showLegendKey val="0"/>
          <c:showVal val="0"/>
          <c:showCatName val="0"/>
          <c:showSerName val="0"/>
          <c:showPercent val="0"/>
          <c:showBubbleSize val="0"/>
        </c:dLbls>
        <c:gapWidth val="51"/>
        <c:axId val="189459456"/>
        <c:axId val="189362688"/>
      </c:barChart>
      <c:barChart>
        <c:barDir val="col"/>
        <c:grouping val="clustered"/>
        <c:varyColors val="0"/>
        <c:ser>
          <c:idx val="3"/>
          <c:order val="3"/>
          <c:tx>
            <c:strRef>
              <c:f>Arkusz1!$E$1</c:f>
              <c:strCache>
                <c:ptCount val="1"/>
                <c:pt idx="0">
                  <c:v>.</c:v>
                </c:pt>
              </c:strCache>
            </c:strRef>
          </c:tx>
          <c:spPr>
            <a:noFill/>
            <a:ln>
              <a:noFill/>
            </a:ln>
          </c:spPr>
          <c:invertIfNegative val="0"/>
          <c:dLbls>
            <c:dLbl>
              <c:idx val="0"/>
              <c:layout>
                <c:manualLayout>
                  <c:x val="2.4878764657678083E-2"/>
                  <c:y val="-0.32334370255156836"/>
                </c:manualLayout>
              </c:layout>
              <c:tx>
                <c:rich>
                  <a:bodyPr/>
                  <a:lstStyle/>
                  <a:p>
                    <a:r>
                      <a:rPr lang="en-US" dirty="0"/>
                      <a:t>21,9%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26CC-41D5-9766-07FA2EB819F3}"/>
                </c:ext>
              </c:extLst>
            </c:dLbl>
            <c:dLbl>
              <c:idx val="1"/>
              <c:layout>
                <c:manualLayout>
                  <c:x val="1.74413194355423E-2"/>
                  <c:y val="-0.31109583503067562"/>
                </c:manualLayout>
              </c:layout>
              <c:tx>
                <c:rich>
                  <a:bodyPr/>
                  <a:lstStyle/>
                  <a:p>
                    <a:r>
                      <a:rPr lang="en-US" dirty="0"/>
                      <a:t>23,6%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26CC-41D5-9766-07FA2EB819F3}"/>
                </c:ext>
              </c:extLst>
            </c:dLbl>
            <c:dLbl>
              <c:idx val="2"/>
              <c:layout>
                <c:manualLayout>
                  <c:x val="1.8948749284267506E-2"/>
                  <c:y val="-0.26455393845128317"/>
                </c:manualLayout>
              </c:layout>
              <c:tx>
                <c:rich>
                  <a:bodyPr/>
                  <a:lstStyle/>
                  <a:p>
                    <a:r>
                      <a:rPr lang="en-US" dirty="0"/>
                      <a:t>17%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26CC-41D5-9766-07FA2EB819F3}"/>
                </c:ext>
              </c:extLst>
            </c:dLbl>
            <c:dLbl>
              <c:idx val="3"/>
              <c:layout>
                <c:manualLayout>
                  <c:x val="2.0356475111502331E-2"/>
                  <c:y val="-0.22536076238442643"/>
                </c:manualLayout>
              </c:layout>
              <c:tx>
                <c:rich>
                  <a:bodyPr/>
                  <a:lstStyle/>
                  <a:p>
                    <a:r>
                      <a:rPr lang="en-US" dirty="0"/>
                      <a:t>16,8%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26CC-41D5-9766-07FA2EB819F3}"/>
                </c:ext>
              </c:extLst>
            </c:dLbl>
            <c:dLbl>
              <c:idx val="4"/>
              <c:layout>
                <c:manualLayout>
                  <c:x val="2.1963608981718081E-2"/>
                  <c:y val="-0.1175795282005704"/>
                </c:manualLayout>
              </c:layout>
              <c:tx>
                <c:rich>
                  <a:bodyPr/>
                  <a:lstStyle/>
                  <a:p>
                    <a:r>
                      <a:rPr lang="en-US" dirty="0"/>
                      <a:t>9,8%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26CC-41D5-9766-07FA2EB819F3}"/>
                </c:ext>
              </c:extLst>
            </c:dLbl>
            <c:dLbl>
              <c:idx val="5"/>
              <c:layout>
                <c:manualLayout>
                  <c:x val="2.1863904960227592E-2"/>
                  <c:y val="-4.8995327679640533E-3"/>
                </c:manualLayout>
              </c:layout>
              <c:tx>
                <c:rich>
                  <a:bodyPr/>
                  <a:lstStyle/>
                  <a:p>
                    <a:r>
                      <a:rPr lang="en-US" sz="1000" dirty="0"/>
                      <a:t>3,9%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26CC-41D5-9766-07FA2EB819F3}"/>
                </c:ext>
              </c:extLst>
            </c:dLbl>
            <c:dLbl>
              <c:idx val="6"/>
              <c:layout>
                <c:manualLayout>
                  <c:x val="1.7341615414051919E-2"/>
                  <c:y val="-8.5735072646249272E-2"/>
                </c:manualLayout>
              </c:layout>
              <c:tx>
                <c:rich>
                  <a:bodyPr/>
                  <a:lstStyle/>
                  <a:p>
                    <a:r>
                      <a:rPr lang="en-US" dirty="0"/>
                      <a:t>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26CC-41D5-9766-07FA2EB819F3}"/>
                </c:ext>
              </c:extLst>
            </c:dLbl>
            <c:spPr>
              <a:noFill/>
              <a:ln>
                <a:noFill/>
              </a:ln>
              <a:effectLst/>
            </c:spPr>
            <c:txPr>
              <a:bodyPr rot="-5400000" vert="horz"/>
              <a:lstStyle/>
              <a:p>
                <a:pPr>
                  <a:defRPr sz="1200">
                    <a:latin typeface="Arial" panose="020B0604020202020204" pitchFamily="34" charset="0"/>
                    <a:cs typeface="Arial" panose="020B0604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Arkusz1!$A$2:$A$8</c:f>
              <c:strCache>
                <c:ptCount val="7"/>
                <c:pt idx="0">
                  <c:v>do 1 roku</c:v>
                </c:pt>
                <c:pt idx="1">
                  <c:v>od 1 do 5 lat</c:v>
                </c:pt>
                <c:pt idx="2">
                  <c:v>od 5 do 10 lat</c:v>
                </c:pt>
                <c:pt idx="3">
                  <c:v>od 10 do 20 lat</c:v>
                </c:pt>
                <c:pt idx="4">
                  <c:v>od 20 do 30 lat</c:v>
                </c:pt>
                <c:pt idx="5">
                  <c:v>30 lat i więcej</c:v>
                </c:pt>
                <c:pt idx="6">
                  <c:v>bez stażu</c:v>
                </c:pt>
              </c:strCache>
            </c:strRef>
          </c:cat>
          <c:val>
            <c:numRef>
              <c:f>Arkusz1!$E$2:$E$8</c:f>
              <c:numCache>
                <c:formatCode>0.0%</c:formatCode>
                <c:ptCount val="7"/>
                <c:pt idx="0">
                  <c:v>0.219</c:v>
                </c:pt>
                <c:pt idx="1">
                  <c:v>0.47899999999999998</c:v>
                </c:pt>
                <c:pt idx="2" formatCode="0%">
                  <c:v>0.54100000000000004</c:v>
                </c:pt>
                <c:pt idx="3">
                  <c:v>0.53900000000000003</c:v>
                </c:pt>
                <c:pt idx="4">
                  <c:v>0.629</c:v>
                </c:pt>
                <c:pt idx="5" formatCode="0%">
                  <c:v>0.69199999999999995</c:v>
                </c:pt>
                <c:pt idx="6">
                  <c:v>0.437</c:v>
                </c:pt>
              </c:numCache>
            </c:numRef>
          </c:val>
          <c:extLst>
            <c:ext xmlns:c16="http://schemas.microsoft.com/office/drawing/2014/chart" uri="{C3380CC4-5D6E-409C-BE32-E72D297353CC}">
              <c16:uniqueId val="{00000009-26CC-41D5-9766-07FA2EB819F3}"/>
            </c:ext>
          </c:extLst>
        </c:ser>
        <c:ser>
          <c:idx val="4"/>
          <c:order val="4"/>
          <c:tx>
            <c:strRef>
              <c:f>Arkusz1!$F$1</c:f>
              <c:strCache>
                <c:ptCount val="1"/>
                <c:pt idx="0">
                  <c:v>..</c:v>
                </c:pt>
              </c:strCache>
            </c:strRef>
          </c:tx>
          <c:spPr>
            <a:noFill/>
            <a:ln>
              <a:noFill/>
            </a:ln>
          </c:spPr>
          <c:invertIfNegative val="0"/>
          <c:dLbls>
            <c:dLbl>
              <c:idx val="0"/>
              <c:layout>
                <c:manualLayout>
                  <c:x val="1.7391467424797028E-2"/>
                  <c:y val="-0.28170095298053305"/>
                </c:manualLayout>
              </c:layout>
              <c:tx>
                <c:rich>
                  <a:bodyPr/>
                  <a:lstStyle/>
                  <a:p>
                    <a:r>
                      <a:rPr lang="en-US" dirty="0"/>
                      <a:t>22,1%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26CC-41D5-9766-07FA2EB819F3}"/>
                </c:ext>
              </c:extLst>
            </c:dLbl>
            <c:dLbl>
              <c:idx val="1"/>
              <c:layout>
                <c:manualLayout>
                  <c:x val="1.7491171446287545E-2"/>
                  <c:y val="-0.35273858460171104"/>
                </c:manualLayout>
              </c:layout>
              <c:tx>
                <c:rich>
                  <a:bodyPr/>
                  <a:lstStyle/>
                  <a:p>
                    <a:r>
                      <a:rPr lang="en-US" dirty="0"/>
                      <a:t>27,7%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26CC-41D5-9766-07FA2EB819F3}"/>
                </c:ext>
              </c:extLst>
            </c:dLbl>
            <c:dLbl>
              <c:idx val="2"/>
              <c:layout>
                <c:manualLayout>
                  <c:x val="1.7541023457032789E-2"/>
                  <c:y val="-0.19841545383846249"/>
                </c:manualLayout>
              </c:layout>
              <c:tx>
                <c:rich>
                  <a:bodyPr/>
                  <a:lstStyle/>
                  <a:p>
                    <a:r>
                      <a:rPr lang="en-US" dirty="0"/>
                      <a:t>16,5%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26CC-41D5-9766-07FA2EB819F3}"/>
                </c:ext>
              </c:extLst>
            </c:dLbl>
            <c:dLbl>
              <c:idx val="3"/>
              <c:layout>
                <c:manualLayout>
                  <c:x val="1.2869177878621163E-2"/>
                  <c:y val="-0.17147014529249838"/>
                </c:manualLayout>
              </c:layout>
              <c:tx>
                <c:rich>
                  <a:bodyPr/>
                  <a:lstStyle/>
                  <a:p>
                    <a:r>
                      <a:rPr lang="en-US" dirty="0"/>
                      <a:t>15,4%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26CC-41D5-9766-07FA2EB819F3}"/>
                </c:ext>
              </c:extLst>
            </c:dLbl>
            <c:dLbl>
              <c:idx val="4"/>
              <c:layout>
                <c:manualLayout>
                  <c:x val="2.1863904960227592E-2"/>
                  <c:y val="-1.9596588033428473E-2"/>
                </c:manualLayout>
              </c:layout>
              <c:tx>
                <c:rich>
                  <a:bodyPr/>
                  <a:lstStyle/>
                  <a:p>
                    <a:r>
                      <a:rPr lang="en-US" dirty="0"/>
                      <a:t>5,8%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26CC-41D5-9766-07FA2EB819F3}"/>
                </c:ext>
              </c:extLst>
            </c:dLbl>
            <c:dLbl>
              <c:idx val="5"/>
              <c:layout>
                <c:manualLayout>
                  <c:x val="1.8948766941414116E-2"/>
                  <c:y val="9.7982940167141916E-3"/>
                </c:manualLayout>
              </c:layout>
              <c:tx>
                <c:rich>
                  <a:bodyPr/>
                  <a:lstStyle/>
                  <a:p>
                    <a:r>
                      <a:rPr lang="en-US" dirty="0"/>
                      <a:t>1,3%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26CC-41D5-9766-07FA2EB819F3}"/>
                </c:ext>
              </c:extLst>
            </c:dLbl>
            <c:dLbl>
              <c:idx val="6"/>
              <c:layout>
                <c:manualLayout>
                  <c:x val="1.7391467424797056E-2"/>
                  <c:y val="-0.11757952820057031"/>
                </c:manualLayout>
              </c:layout>
              <c:tx>
                <c:rich>
                  <a:bodyPr/>
                  <a:lstStyle/>
                  <a:p>
                    <a:r>
                      <a:rPr lang="en-US" dirty="0"/>
                      <a:t>11,2%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26CC-41D5-9766-07FA2EB819F3}"/>
                </c:ext>
              </c:extLst>
            </c:dLbl>
            <c:spPr>
              <a:noFill/>
              <a:ln>
                <a:noFill/>
              </a:ln>
              <a:effectLst/>
            </c:spPr>
            <c:txPr>
              <a:bodyPr rot="-5400000" vert="horz"/>
              <a:lstStyle/>
              <a:p>
                <a:pPr>
                  <a:defRPr sz="1200" b="0">
                    <a:latin typeface="Arial" panose="020B0604020202020204" pitchFamily="34" charset="0"/>
                    <a:cs typeface="Arial" panose="020B0604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Arkusz1!$A$2:$A$8</c:f>
              <c:strCache>
                <c:ptCount val="7"/>
                <c:pt idx="0">
                  <c:v>do 1 roku</c:v>
                </c:pt>
                <c:pt idx="1">
                  <c:v>od 1 do 5 lat</c:v>
                </c:pt>
                <c:pt idx="2">
                  <c:v>od 5 do 10 lat</c:v>
                </c:pt>
                <c:pt idx="3">
                  <c:v>od 10 do 20 lat</c:v>
                </c:pt>
                <c:pt idx="4">
                  <c:v>od 20 do 30 lat</c:v>
                </c:pt>
                <c:pt idx="5">
                  <c:v>30 lat i więcej</c:v>
                </c:pt>
                <c:pt idx="6">
                  <c:v>bez stażu</c:v>
                </c:pt>
              </c:strCache>
            </c:strRef>
          </c:cat>
          <c:val>
            <c:numRef>
              <c:f>Arkusz1!$F$2:$F$8</c:f>
              <c:numCache>
                <c:formatCode>0.0%</c:formatCode>
                <c:ptCount val="7"/>
                <c:pt idx="0">
                  <c:v>0.45800000000000002</c:v>
                </c:pt>
                <c:pt idx="1">
                  <c:v>0.52100000000000002</c:v>
                </c:pt>
                <c:pt idx="2" formatCode="0%">
                  <c:v>0.45900000000000002</c:v>
                </c:pt>
                <c:pt idx="3">
                  <c:v>0.46100000000000002</c:v>
                </c:pt>
                <c:pt idx="4">
                  <c:v>0.371</c:v>
                </c:pt>
                <c:pt idx="5" formatCode="0%">
                  <c:v>0.308</c:v>
                </c:pt>
                <c:pt idx="6">
                  <c:v>0.56299999999999994</c:v>
                </c:pt>
              </c:numCache>
            </c:numRef>
          </c:val>
          <c:extLst>
            <c:ext xmlns:c16="http://schemas.microsoft.com/office/drawing/2014/chart" uri="{C3380CC4-5D6E-409C-BE32-E72D297353CC}">
              <c16:uniqueId val="{00000011-26CC-41D5-9766-07FA2EB819F3}"/>
            </c:ext>
          </c:extLst>
        </c:ser>
        <c:dLbls>
          <c:showLegendKey val="0"/>
          <c:showVal val="0"/>
          <c:showCatName val="0"/>
          <c:showSerName val="0"/>
          <c:showPercent val="0"/>
          <c:showBubbleSize val="0"/>
        </c:dLbls>
        <c:gapWidth val="112"/>
        <c:axId val="139971072"/>
        <c:axId val="23604032"/>
      </c:barChart>
      <c:catAx>
        <c:axId val="1894594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l-PL"/>
          </a:p>
        </c:txPr>
        <c:crossAx val="189362688"/>
        <c:crosses val="autoZero"/>
        <c:auto val="1"/>
        <c:lblAlgn val="ctr"/>
        <c:lblOffset val="100"/>
        <c:noMultiLvlLbl val="0"/>
      </c:catAx>
      <c:valAx>
        <c:axId val="189362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crossAx val="189459456"/>
        <c:crosses val="autoZero"/>
        <c:crossBetween val="between"/>
      </c:valAx>
      <c:valAx>
        <c:axId val="23604032"/>
        <c:scaling>
          <c:orientation val="minMax"/>
        </c:scaling>
        <c:delete val="1"/>
        <c:axPos val="r"/>
        <c:numFmt formatCode="0.0%" sourceLinked="1"/>
        <c:majorTickMark val="out"/>
        <c:minorTickMark val="none"/>
        <c:tickLblPos val="nextTo"/>
        <c:crossAx val="139971072"/>
        <c:crosses val="max"/>
        <c:crossBetween val="between"/>
      </c:valAx>
      <c:catAx>
        <c:axId val="139971072"/>
        <c:scaling>
          <c:orientation val="minMax"/>
        </c:scaling>
        <c:delete val="1"/>
        <c:axPos val="b"/>
        <c:numFmt formatCode="General" sourceLinked="1"/>
        <c:majorTickMark val="out"/>
        <c:minorTickMark val="none"/>
        <c:tickLblPos val="nextTo"/>
        <c:crossAx val="23604032"/>
        <c:crosses val="autoZero"/>
        <c:auto val="1"/>
        <c:lblAlgn val="ctr"/>
        <c:lblOffset val="100"/>
        <c:noMultiLvlLbl val="0"/>
      </c:catAx>
      <c:spPr>
        <a:noFill/>
        <a:ln>
          <a:noFill/>
        </a:ln>
        <a:effectLst/>
      </c:spPr>
    </c:plotArea>
    <c:legend>
      <c:legendPos val="b"/>
      <c:legendEntry>
        <c:idx val="0"/>
        <c:delete val="1"/>
      </c:legendEntry>
      <c:legendEntry>
        <c:idx val="3"/>
        <c:delete val="1"/>
      </c:legendEntry>
      <c:legendEntry>
        <c:idx val="4"/>
        <c:delete val="1"/>
      </c:legendEntry>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873692195120082E-2"/>
          <c:y val="1.7006212272710441E-2"/>
          <c:w val="0.94739381574682702"/>
          <c:h val="0.83005418379439322"/>
        </c:manualLayout>
      </c:layout>
      <c:barChart>
        <c:barDir val="col"/>
        <c:grouping val="clustered"/>
        <c:varyColors val="0"/>
        <c:ser>
          <c:idx val="0"/>
          <c:order val="0"/>
          <c:tx>
            <c:strRef>
              <c:f>Arkusz1!$B$1</c:f>
              <c:strCache>
                <c:ptCount val="1"/>
                <c:pt idx="0">
                  <c:v>Kolumna1</c:v>
                </c:pt>
              </c:strCache>
            </c:strRef>
          </c:tx>
          <c:spPr>
            <a:solidFill>
              <a:schemeClr val="bg1">
                <a:lumMod val="90000"/>
              </a:schemeClr>
            </a:soli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wyższe</c:v>
                </c:pt>
                <c:pt idx="1">
                  <c:v>policealne i średnie zawodowe</c:v>
                </c:pt>
                <c:pt idx="2">
                  <c:v>średnie ogólnokształcące</c:v>
                </c:pt>
                <c:pt idx="3">
                  <c:v>zasadnicze zawodowe</c:v>
                </c:pt>
                <c:pt idx="4">
                  <c:v>gimnazjalne i poniżej</c:v>
                </c:pt>
              </c:strCache>
            </c:strRef>
          </c:cat>
          <c:val>
            <c:numRef>
              <c:f>Arkusz1!$B$2:$B$6</c:f>
              <c:numCache>
                <c:formatCode>General</c:formatCode>
                <c:ptCount val="5"/>
              </c:numCache>
            </c:numRef>
          </c:val>
          <c:extLst>
            <c:ext xmlns:c16="http://schemas.microsoft.com/office/drawing/2014/chart" uri="{C3380CC4-5D6E-409C-BE32-E72D297353CC}">
              <c16:uniqueId val="{00000000-D4FA-46E3-8A92-C8F370A13047}"/>
            </c:ext>
          </c:extLst>
        </c:ser>
        <c:ser>
          <c:idx val="1"/>
          <c:order val="1"/>
          <c:tx>
            <c:strRef>
              <c:f>Arkusz1!$C$1</c:f>
              <c:strCache>
                <c:ptCount val="1"/>
                <c:pt idx="0">
                  <c:v>ELBLĄG</c:v>
                </c:pt>
              </c:strCache>
            </c:strRef>
          </c:tx>
          <c:spPr>
            <a:solidFill>
              <a:schemeClr val="accent6">
                <a:lumMod val="90000"/>
              </a:schemeClr>
            </a:soli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wyższe</c:v>
                </c:pt>
                <c:pt idx="1">
                  <c:v>policealne i średnie zawodowe</c:v>
                </c:pt>
                <c:pt idx="2">
                  <c:v>średnie ogólnokształcące</c:v>
                </c:pt>
                <c:pt idx="3">
                  <c:v>zasadnicze zawodowe</c:v>
                </c:pt>
                <c:pt idx="4">
                  <c:v>gimnazjalne i poniżej</c:v>
                </c:pt>
              </c:strCache>
            </c:strRef>
          </c:cat>
          <c:val>
            <c:numRef>
              <c:f>Arkusz1!$C$2:$C$6</c:f>
              <c:numCache>
                <c:formatCode>General</c:formatCode>
                <c:ptCount val="5"/>
                <c:pt idx="0">
                  <c:v>361</c:v>
                </c:pt>
                <c:pt idx="1">
                  <c:v>445</c:v>
                </c:pt>
                <c:pt idx="2">
                  <c:v>365</c:v>
                </c:pt>
                <c:pt idx="3">
                  <c:v>560</c:v>
                </c:pt>
                <c:pt idx="4">
                  <c:v>652</c:v>
                </c:pt>
              </c:numCache>
            </c:numRef>
          </c:val>
          <c:extLst>
            <c:ext xmlns:c16="http://schemas.microsoft.com/office/drawing/2014/chart" uri="{C3380CC4-5D6E-409C-BE32-E72D297353CC}">
              <c16:uniqueId val="{00000001-D4FA-46E3-8A92-C8F370A13047}"/>
            </c:ext>
          </c:extLst>
        </c:ser>
        <c:ser>
          <c:idx val="2"/>
          <c:order val="2"/>
          <c:tx>
            <c:strRef>
              <c:f>Arkusz1!$D$1</c:f>
              <c:strCache>
                <c:ptCount val="1"/>
                <c:pt idx="0">
                  <c:v>POWIAT ELBLĄSKI</c:v>
                </c:pt>
              </c:strCache>
            </c:strRef>
          </c:tx>
          <c:spPr>
            <a:solidFill>
              <a:schemeClr val="accent5">
                <a:lumMod val="90000"/>
              </a:schemeClr>
            </a:soli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wyższe</c:v>
                </c:pt>
                <c:pt idx="1">
                  <c:v>policealne i średnie zawodowe</c:v>
                </c:pt>
                <c:pt idx="2">
                  <c:v>średnie ogólnokształcące</c:v>
                </c:pt>
                <c:pt idx="3">
                  <c:v>zasadnicze zawodowe</c:v>
                </c:pt>
                <c:pt idx="4">
                  <c:v>gimnazjalne i poniżej</c:v>
                </c:pt>
              </c:strCache>
            </c:strRef>
          </c:cat>
          <c:val>
            <c:numRef>
              <c:f>Arkusz1!$D$2:$D$6</c:f>
              <c:numCache>
                <c:formatCode>General</c:formatCode>
                <c:ptCount val="5"/>
                <c:pt idx="0">
                  <c:v>131</c:v>
                </c:pt>
                <c:pt idx="1">
                  <c:v>312</c:v>
                </c:pt>
                <c:pt idx="2">
                  <c:v>273</c:v>
                </c:pt>
                <c:pt idx="3">
                  <c:v>596</c:v>
                </c:pt>
                <c:pt idx="4">
                  <c:v>801</c:v>
                </c:pt>
              </c:numCache>
            </c:numRef>
          </c:val>
          <c:extLst>
            <c:ext xmlns:c16="http://schemas.microsoft.com/office/drawing/2014/chart" uri="{C3380CC4-5D6E-409C-BE32-E72D297353CC}">
              <c16:uniqueId val="{00000002-D4FA-46E3-8A92-C8F370A13047}"/>
            </c:ext>
          </c:extLst>
        </c:ser>
        <c:dLbls>
          <c:showLegendKey val="0"/>
          <c:showVal val="0"/>
          <c:showCatName val="0"/>
          <c:showSerName val="0"/>
          <c:showPercent val="0"/>
          <c:showBubbleSize val="0"/>
        </c:dLbls>
        <c:gapWidth val="115"/>
        <c:axId val="193240576"/>
        <c:axId val="189364992"/>
      </c:barChart>
      <c:barChart>
        <c:barDir val="col"/>
        <c:grouping val="clustered"/>
        <c:varyColors val="0"/>
        <c:ser>
          <c:idx val="3"/>
          <c:order val="3"/>
          <c:tx>
            <c:strRef>
              <c:f>Arkusz1!$E$1</c:f>
              <c:strCache>
                <c:ptCount val="1"/>
                <c:pt idx="0">
                  <c:v>,</c:v>
                </c:pt>
              </c:strCache>
            </c:strRef>
          </c:tx>
          <c:spPr>
            <a:noFill/>
            <a:ln>
              <a:noFill/>
            </a:ln>
          </c:spPr>
          <c:invertIfNegative val="0"/>
          <c:dLbls>
            <c:dLbl>
              <c:idx val="0"/>
              <c:layout>
                <c:manualLayout>
                  <c:x val="2.4590658509207788E-2"/>
                  <c:y val="-0.17864246473376111"/>
                </c:manualLayout>
              </c:layout>
              <c:tx>
                <c:rich>
                  <a:bodyPr/>
                  <a:lstStyle/>
                  <a:p>
                    <a:r>
                      <a:rPr lang="en-US" dirty="0"/>
                      <a:t>15,1%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259-4B2C-9431-8083B438C2D1}"/>
                </c:ext>
              </c:extLst>
            </c:dLbl>
            <c:dLbl>
              <c:idx val="1"/>
              <c:layout>
                <c:manualLayout>
                  <c:x val="2.6048231231012645E-2"/>
                  <c:y val="-0.17802013565516692"/>
                </c:manualLayout>
              </c:layout>
              <c:tx>
                <c:rich>
                  <a:bodyPr/>
                  <a:lstStyle/>
                  <a:p>
                    <a:r>
                      <a:rPr lang="en-US" dirty="0"/>
                      <a:t>18,7%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259-4B2C-9431-8083B438C2D1}"/>
                </c:ext>
              </c:extLst>
            </c:dLbl>
            <c:dLbl>
              <c:idx val="2"/>
              <c:layout>
                <c:manualLayout>
                  <c:x val="3.3587623405828361E-2"/>
                  <c:y val="-0.13892840331361586"/>
                </c:manualLayout>
              </c:layout>
              <c:tx>
                <c:rich>
                  <a:bodyPr/>
                  <a:lstStyle/>
                  <a:p>
                    <a:r>
                      <a:rPr lang="en-US" dirty="0"/>
                      <a:t>15,3%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259-4B2C-9431-8083B438C2D1}"/>
                </c:ext>
              </c:extLst>
            </c:dLbl>
            <c:dLbl>
              <c:idx val="3"/>
              <c:layout>
                <c:manualLayout>
                  <c:x val="3.3524771194005265E-2"/>
                  <c:y val="-0.31144039045140859"/>
                </c:manualLayout>
              </c:layout>
              <c:tx>
                <c:rich>
                  <a:bodyPr/>
                  <a:lstStyle/>
                  <a:p>
                    <a:r>
                      <a:rPr lang="en-US" dirty="0"/>
                      <a:t>23,5%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259-4B2C-9431-8083B438C2D1}"/>
                </c:ext>
              </c:extLst>
            </c:dLbl>
            <c:dLbl>
              <c:idx val="4"/>
              <c:layout>
                <c:manualLayout>
                  <c:x val="3.498222419731141E-2"/>
                  <c:y val="-0.29703400845376554"/>
                </c:manualLayout>
              </c:layout>
              <c:tx>
                <c:rich>
                  <a:bodyPr/>
                  <a:lstStyle/>
                  <a:p>
                    <a:r>
                      <a:rPr lang="en-US" dirty="0"/>
                      <a:t>27,4%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A259-4B2C-9431-8083B438C2D1}"/>
                </c:ext>
              </c:extLst>
            </c:dLbl>
            <c:spPr>
              <a:noFill/>
              <a:ln>
                <a:noFill/>
              </a:ln>
              <a:effectLst/>
            </c:spPr>
            <c:txPr>
              <a:bodyPr rot="-5400000" vert="horz"/>
              <a:lstStyle/>
              <a:p>
                <a:pPr>
                  <a:defRPr sz="1200">
                    <a:latin typeface="Arial" panose="020B0604020202020204" pitchFamily="34" charset="0"/>
                    <a:cs typeface="Arial" panose="020B0604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Arkusz1!$A$2:$A$6</c:f>
              <c:strCache>
                <c:ptCount val="5"/>
                <c:pt idx="0">
                  <c:v>wyższe</c:v>
                </c:pt>
                <c:pt idx="1">
                  <c:v>policealne i średnie zawodowe</c:v>
                </c:pt>
                <c:pt idx="2">
                  <c:v>średnie ogólnokształcące</c:v>
                </c:pt>
                <c:pt idx="3">
                  <c:v>zasadnicze zawodowe</c:v>
                </c:pt>
                <c:pt idx="4">
                  <c:v>gimnazjalne i poniżej</c:v>
                </c:pt>
              </c:strCache>
            </c:strRef>
          </c:cat>
          <c:val>
            <c:numRef>
              <c:f>Arkusz1!$E$2:$E$6</c:f>
              <c:numCache>
                <c:formatCode>0.0%</c:formatCode>
                <c:ptCount val="5"/>
                <c:pt idx="0">
                  <c:v>0.71699999999999997</c:v>
                </c:pt>
                <c:pt idx="1">
                  <c:v>0.56699999999999995</c:v>
                </c:pt>
                <c:pt idx="2">
                  <c:v>0.59799999999999998</c:v>
                </c:pt>
                <c:pt idx="3">
                  <c:v>0.45800000000000002</c:v>
                </c:pt>
                <c:pt idx="4">
                  <c:v>0.46400000000000002</c:v>
                </c:pt>
              </c:numCache>
            </c:numRef>
          </c:val>
          <c:extLst>
            <c:ext xmlns:c16="http://schemas.microsoft.com/office/drawing/2014/chart" uri="{C3380CC4-5D6E-409C-BE32-E72D297353CC}">
              <c16:uniqueId val="{00000005-A259-4B2C-9431-8083B438C2D1}"/>
            </c:ext>
          </c:extLst>
        </c:ser>
        <c:ser>
          <c:idx val="4"/>
          <c:order val="4"/>
          <c:tx>
            <c:strRef>
              <c:f>Arkusz1!$F$1</c:f>
              <c:strCache>
                <c:ptCount val="1"/>
                <c:pt idx="0">
                  <c:v>,,</c:v>
                </c:pt>
              </c:strCache>
            </c:strRef>
          </c:tx>
          <c:spPr>
            <a:noFill/>
            <a:ln>
              <a:noFill/>
            </a:ln>
          </c:spPr>
          <c:invertIfNegative val="0"/>
          <c:dLbls>
            <c:dLbl>
              <c:idx val="0"/>
              <c:layout>
                <c:manualLayout>
                  <c:x val="1.1472264575966656E-2"/>
                  <c:y val="-2.021903912834002E-2"/>
                </c:manualLayout>
              </c:layout>
              <c:tx>
                <c:rich>
                  <a:bodyPr/>
                  <a:lstStyle/>
                  <a:p>
                    <a:r>
                      <a:rPr lang="en-US" dirty="0"/>
                      <a:t>6,2%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A259-4B2C-9431-8083B438C2D1}"/>
                </c:ext>
              </c:extLst>
            </c:dLbl>
            <c:dLbl>
              <c:idx val="1"/>
              <c:layout>
                <c:manualLayout>
                  <c:x val="1.4450262231399521E-2"/>
                  <c:y val="-0.13750736311810904"/>
                </c:manualLayout>
              </c:layout>
              <c:tx>
                <c:rich>
                  <a:bodyPr/>
                  <a:lstStyle/>
                  <a:p>
                    <a:r>
                      <a:rPr lang="en-US" dirty="0"/>
                      <a:t>14,8%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A259-4B2C-9431-8083B438C2D1}"/>
                </c:ext>
              </c:extLst>
            </c:dLbl>
            <c:dLbl>
              <c:idx val="2"/>
              <c:layout>
                <c:manualLayout>
                  <c:x val="1.438752973807508E-2"/>
                  <c:y val="-9.7590295955748446E-2"/>
                </c:manualLayout>
              </c:layout>
              <c:tx>
                <c:rich>
                  <a:bodyPr/>
                  <a:lstStyle/>
                  <a:p>
                    <a:r>
                      <a:rPr lang="en-US" dirty="0"/>
                      <a:t>12,9%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A259-4B2C-9431-8083B438C2D1}"/>
                </c:ext>
              </c:extLst>
            </c:dLbl>
            <c:dLbl>
              <c:idx val="3"/>
              <c:layout>
                <c:manualLayout>
                  <c:x val="1.4701671078692406E-2"/>
                  <c:y val="-0.33787809819487591"/>
                </c:manualLayout>
              </c:layout>
              <c:tx>
                <c:rich>
                  <a:bodyPr/>
                  <a:lstStyle/>
                  <a:p>
                    <a:r>
                      <a:rPr lang="en-US" dirty="0"/>
                      <a:t>28,2%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A259-4B2C-9431-8083B438C2D1}"/>
                </c:ext>
              </c:extLst>
            </c:dLbl>
            <c:dLbl>
              <c:idx val="4"/>
              <c:layout>
                <c:manualLayout>
                  <c:x val="1.432467752625176E-2"/>
                  <c:y val="-0.41768579370253262"/>
                </c:manualLayout>
              </c:layout>
              <c:tx>
                <c:rich>
                  <a:bodyPr/>
                  <a:lstStyle/>
                  <a:p>
                    <a:r>
                      <a:rPr lang="en-US" dirty="0"/>
                      <a:t>37,9%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A259-4B2C-9431-8083B438C2D1}"/>
                </c:ext>
              </c:extLst>
            </c:dLbl>
            <c:spPr>
              <a:noFill/>
              <a:ln>
                <a:noFill/>
              </a:ln>
              <a:effectLst/>
            </c:spPr>
            <c:txPr>
              <a:bodyPr rot="-5400000" vert="horz"/>
              <a:lstStyle/>
              <a:p>
                <a:pPr>
                  <a:defRPr sz="1200">
                    <a:latin typeface="Arial" panose="020B0604020202020204" pitchFamily="34" charset="0"/>
                    <a:cs typeface="Arial" panose="020B0604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Arkusz1!$A$2:$A$6</c:f>
              <c:strCache>
                <c:ptCount val="5"/>
                <c:pt idx="0">
                  <c:v>wyższe</c:v>
                </c:pt>
                <c:pt idx="1">
                  <c:v>policealne i średnie zawodowe</c:v>
                </c:pt>
                <c:pt idx="2">
                  <c:v>średnie ogólnokształcące</c:v>
                </c:pt>
                <c:pt idx="3">
                  <c:v>zasadnicze zawodowe</c:v>
                </c:pt>
                <c:pt idx="4">
                  <c:v>gimnazjalne i poniżej</c:v>
                </c:pt>
              </c:strCache>
            </c:strRef>
          </c:cat>
          <c:val>
            <c:numRef>
              <c:f>Arkusz1!$F$2:$F$6</c:f>
              <c:numCache>
                <c:formatCode>0.0%</c:formatCode>
                <c:ptCount val="5"/>
                <c:pt idx="0">
                  <c:v>0.28299999999999997</c:v>
                </c:pt>
                <c:pt idx="1">
                  <c:v>0.433</c:v>
                </c:pt>
                <c:pt idx="2">
                  <c:v>0.40200000000000002</c:v>
                </c:pt>
                <c:pt idx="3">
                  <c:v>0.54200000000000004</c:v>
                </c:pt>
                <c:pt idx="4">
                  <c:v>0.53600000000000003</c:v>
                </c:pt>
              </c:numCache>
            </c:numRef>
          </c:val>
          <c:extLst>
            <c:ext xmlns:c16="http://schemas.microsoft.com/office/drawing/2014/chart" uri="{C3380CC4-5D6E-409C-BE32-E72D297353CC}">
              <c16:uniqueId val="{0000000B-A259-4B2C-9431-8083B438C2D1}"/>
            </c:ext>
          </c:extLst>
        </c:ser>
        <c:dLbls>
          <c:showLegendKey val="0"/>
          <c:showVal val="0"/>
          <c:showCatName val="0"/>
          <c:showSerName val="0"/>
          <c:showPercent val="0"/>
          <c:showBubbleSize val="0"/>
        </c:dLbls>
        <c:gapWidth val="100"/>
        <c:axId val="49976832"/>
        <c:axId val="23602880"/>
      </c:barChart>
      <c:catAx>
        <c:axId val="1932405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l-PL"/>
          </a:p>
        </c:txPr>
        <c:crossAx val="189364992"/>
        <c:crosses val="autoZero"/>
        <c:auto val="1"/>
        <c:lblAlgn val="ctr"/>
        <c:lblOffset val="100"/>
        <c:noMultiLvlLbl val="0"/>
      </c:catAx>
      <c:valAx>
        <c:axId val="1893649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crossAx val="193240576"/>
        <c:crosses val="autoZero"/>
        <c:crossBetween val="between"/>
      </c:valAx>
      <c:valAx>
        <c:axId val="23602880"/>
        <c:scaling>
          <c:orientation val="minMax"/>
        </c:scaling>
        <c:delete val="1"/>
        <c:axPos val="r"/>
        <c:numFmt formatCode="0.0%" sourceLinked="1"/>
        <c:majorTickMark val="out"/>
        <c:minorTickMark val="none"/>
        <c:tickLblPos val="nextTo"/>
        <c:crossAx val="49976832"/>
        <c:crosses val="max"/>
        <c:crossBetween val="between"/>
      </c:valAx>
      <c:catAx>
        <c:axId val="49976832"/>
        <c:scaling>
          <c:orientation val="minMax"/>
        </c:scaling>
        <c:delete val="1"/>
        <c:axPos val="b"/>
        <c:numFmt formatCode="General" sourceLinked="1"/>
        <c:majorTickMark val="out"/>
        <c:minorTickMark val="none"/>
        <c:tickLblPos val="nextTo"/>
        <c:crossAx val="23602880"/>
        <c:crosses val="autoZero"/>
        <c:auto val="1"/>
        <c:lblAlgn val="ctr"/>
        <c:lblOffset val="100"/>
        <c:noMultiLvlLbl val="0"/>
      </c:catAx>
      <c:spPr>
        <a:noFill/>
        <a:ln>
          <a:noFill/>
        </a:ln>
        <a:effectLst/>
      </c:spPr>
    </c:plotArea>
    <c:legend>
      <c:legendPos val="b"/>
      <c:legendEntry>
        <c:idx val="0"/>
        <c:delete val="1"/>
      </c:legendEntry>
      <c:legendEntry>
        <c:idx val="3"/>
        <c:delete val="1"/>
      </c:legendEntry>
      <c:legendEntry>
        <c:idx val="4"/>
        <c:delete val="1"/>
      </c:legendEntry>
      <c:layout>
        <c:manualLayout>
          <c:xMode val="edge"/>
          <c:yMode val="edge"/>
          <c:x val="0.26184889006822931"/>
          <c:y val="0.95163037440284415"/>
          <c:w val="0.467400890259209"/>
          <c:h val="4.7120921749435239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606184253172969E-2"/>
          <c:y val="1.7006212272710441E-2"/>
          <c:w val="0.94739381574682702"/>
          <c:h val="0.83005418379439322"/>
        </c:manualLayout>
      </c:layout>
      <c:barChart>
        <c:barDir val="col"/>
        <c:grouping val="clustered"/>
        <c:varyColors val="0"/>
        <c:ser>
          <c:idx val="0"/>
          <c:order val="0"/>
          <c:tx>
            <c:strRef>
              <c:f>Arkusz1!$B$1</c:f>
              <c:strCache>
                <c:ptCount val="1"/>
                <c:pt idx="0">
                  <c:v>Kolumna1</c:v>
                </c:pt>
              </c:strCache>
            </c:strRef>
          </c:tx>
          <c:spPr>
            <a:solidFill>
              <a:schemeClr val="bg1">
                <a:lumMod val="90000"/>
              </a:schemeClr>
            </a:soli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Arkusz1!$A$2:$A$7</c:f>
              <c:strCache>
                <c:ptCount val="6"/>
                <c:pt idx="0">
                  <c:v>do 1 m-ca</c:v>
                </c:pt>
                <c:pt idx="1">
                  <c:v>od 1 do 3 miesięcy</c:v>
                </c:pt>
                <c:pt idx="2">
                  <c:v>od 3 do 6 miesięcy</c:v>
                </c:pt>
                <c:pt idx="3">
                  <c:v>od 6 do 12 miesięcy</c:v>
                </c:pt>
                <c:pt idx="4">
                  <c:v>od 12 do 24 miesięcy</c:v>
                </c:pt>
                <c:pt idx="5">
                  <c:v>powyżej 24 miesięcy</c:v>
                </c:pt>
              </c:strCache>
            </c:strRef>
          </c:cat>
          <c:val>
            <c:numRef>
              <c:f>Arkusz1!$B$2:$B$7</c:f>
              <c:numCache>
                <c:formatCode>General</c:formatCode>
                <c:ptCount val="6"/>
              </c:numCache>
            </c:numRef>
          </c:val>
          <c:extLst>
            <c:ext xmlns:c16="http://schemas.microsoft.com/office/drawing/2014/chart" uri="{C3380CC4-5D6E-409C-BE32-E72D297353CC}">
              <c16:uniqueId val="{00000000-D4FA-46E3-8A92-C8F370A13047}"/>
            </c:ext>
          </c:extLst>
        </c:ser>
        <c:ser>
          <c:idx val="1"/>
          <c:order val="1"/>
          <c:tx>
            <c:strRef>
              <c:f>Arkusz1!$C$1</c:f>
              <c:strCache>
                <c:ptCount val="1"/>
                <c:pt idx="0">
                  <c:v>ELBLĄG</c:v>
                </c:pt>
              </c:strCache>
            </c:strRef>
          </c:tx>
          <c:spPr>
            <a:solidFill>
              <a:schemeClr val="accent6">
                <a:lumMod val="90000"/>
              </a:schemeClr>
            </a:soli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Arkusz1!$A$2:$A$7</c:f>
              <c:strCache>
                <c:ptCount val="6"/>
                <c:pt idx="0">
                  <c:v>do 1 m-ca</c:v>
                </c:pt>
                <c:pt idx="1">
                  <c:v>od 1 do 3 miesięcy</c:v>
                </c:pt>
                <c:pt idx="2">
                  <c:v>od 3 do 6 miesięcy</c:v>
                </c:pt>
                <c:pt idx="3">
                  <c:v>od 6 do 12 miesięcy</c:v>
                </c:pt>
                <c:pt idx="4">
                  <c:v>od 12 do 24 miesięcy</c:v>
                </c:pt>
                <c:pt idx="5">
                  <c:v>powyżej 24 miesięcy</c:v>
                </c:pt>
              </c:strCache>
            </c:strRef>
          </c:cat>
          <c:val>
            <c:numRef>
              <c:f>Arkusz1!$C$2:$C$7</c:f>
              <c:numCache>
                <c:formatCode>General</c:formatCode>
                <c:ptCount val="6"/>
                <c:pt idx="0">
                  <c:v>271</c:v>
                </c:pt>
                <c:pt idx="1">
                  <c:v>387</c:v>
                </c:pt>
                <c:pt idx="2">
                  <c:v>450</c:v>
                </c:pt>
                <c:pt idx="3">
                  <c:v>471</c:v>
                </c:pt>
                <c:pt idx="4">
                  <c:v>390</c:v>
                </c:pt>
                <c:pt idx="5">
                  <c:v>414</c:v>
                </c:pt>
              </c:numCache>
            </c:numRef>
          </c:val>
          <c:extLst>
            <c:ext xmlns:c16="http://schemas.microsoft.com/office/drawing/2014/chart" uri="{C3380CC4-5D6E-409C-BE32-E72D297353CC}">
              <c16:uniqueId val="{00000001-D4FA-46E3-8A92-C8F370A13047}"/>
            </c:ext>
          </c:extLst>
        </c:ser>
        <c:ser>
          <c:idx val="2"/>
          <c:order val="2"/>
          <c:tx>
            <c:strRef>
              <c:f>Arkusz1!$D$1</c:f>
              <c:strCache>
                <c:ptCount val="1"/>
                <c:pt idx="0">
                  <c:v>POWIAT ELBLĄSKI</c:v>
                </c:pt>
              </c:strCache>
            </c:strRef>
          </c:tx>
          <c:spPr>
            <a:solidFill>
              <a:schemeClr val="accent5">
                <a:lumMod val="90000"/>
              </a:schemeClr>
            </a:soli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Arkusz1!$A$2:$A$7</c:f>
              <c:strCache>
                <c:ptCount val="6"/>
                <c:pt idx="0">
                  <c:v>do 1 m-ca</c:v>
                </c:pt>
                <c:pt idx="1">
                  <c:v>od 1 do 3 miesięcy</c:v>
                </c:pt>
                <c:pt idx="2">
                  <c:v>od 3 do 6 miesięcy</c:v>
                </c:pt>
                <c:pt idx="3">
                  <c:v>od 6 do 12 miesięcy</c:v>
                </c:pt>
                <c:pt idx="4">
                  <c:v>od 12 do 24 miesięcy</c:v>
                </c:pt>
                <c:pt idx="5">
                  <c:v>powyżej 24 miesięcy</c:v>
                </c:pt>
              </c:strCache>
            </c:strRef>
          </c:cat>
          <c:val>
            <c:numRef>
              <c:f>Arkusz1!$D$2:$D$7</c:f>
              <c:numCache>
                <c:formatCode>General</c:formatCode>
                <c:ptCount val="6"/>
                <c:pt idx="0">
                  <c:v>191</c:v>
                </c:pt>
                <c:pt idx="1">
                  <c:v>242</c:v>
                </c:pt>
                <c:pt idx="2">
                  <c:v>334</c:v>
                </c:pt>
                <c:pt idx="3">
                  <c:v>395</c:v>
                </c:pt>
                <c:pt idx="4">
                  <c:v>421</c:v>
                </c:pt>
                <c:pt idx="5">
                  <c:v>530</c:v>
                </c:pt>
              </c:numCache>
            </c:numRef>
          </c:val>
          <c:extLst>
            <c:ext xmlns:c16="http://schemas.microsoft.com/office/drawing/2014/chart" uri="{C3380CC4-5D6E-409C-BE32-E72D297353CC}">
              <c16:uniqueId val="{00000002-D4FA-46E3-8A92-C8F370A13047}"/>
            </c:ext>
          </c:extLst>
        </c:ser>
        <c:dLbls>
          <c:showLegendKey val="0"/>
          <c:showVal val="0"/>
          <c:showCatName val="0"/>
          <c:showSerName val="0"/>
          <c:showPercent val="0"/>
          <c:showBubbleSize val="0"/>
        </c:dLbls>
        <c:gapWidth val="75"/>
        <c:axId val="193378816"/>
        <c:axId val="189555840"/>
      </c:barChart>
      <c:barChart>
        <c:barDir val="col"/>
        <c:grouping val="clustered"/>
        <c:varyColors val="0"/>
        <c:ser>
          <c:idx val="3"/>
          <c:order val="3"/>
          <c:tx>
            <c:strRef>
              <c:f>Arkusz1!$E$1</c:f>
              <c:strCache>
                <c:ptCount val="1"/>
                <c:pt idx="0">
                  <c:v>.</c:v>
                </c:pt>
              </c:strCache>
            </c:strRef>
          </c:tx>
          <c:spPr>
            <a:noFill/>
          </c:spPr>
          <c:invertIfNegative val="0"/>
          <c:dLbls>
            <c:dLbl>
              <c:idx val="0"/>
              <c:layout>
                <c:manualLayout>
                  <c:x val="2.3321559312509812E-2"/>
                  <c:y val="-4.1642749571035316E-2"/>
                </c:manualLayout>
              </c:layout>
              <c:tx>
                <c:rich>
                  <a:bodyPr/>
                  <a:lstStyle/>
                  <a:p>
                    <a:r>
                      <a:rPr lang="en-US" dirty="0"/>
                      <a:t>11,4%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44F-48BB-8773-F53F8B4D23ED}"/>
                </c:ext>
              </c:extLst>
            </c:dLbl>
            <c:dLbl>
              <c:idx val="1"/>
              <c:layout>
                <c:manualLayout>
                  <c:x val="2.9151949140637266E-2"/>
                  <c:y val="-0.18861715982174829"/>
                </c:manualLayout>
              </c:layout>
              <c:tx>
                <c:rich>
                  <a:bodyPr/>
                  <a:lstStyle/>
                  <a:p>
                    <a:r>
                      <a:rPr lang="en-US" dirty="0"/>
                      <a:t>16,2%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44F-48BB-8773-F53F8B4D23ED}"/>
                </c:ext>
              </c:extLst>
            </c:dLbl>
            <c:dLbl>
              <c:idx val="2"/>
              <c:layout>
                <c:manualLayout>
                  <c:x val="2.1863961855477895E-2"/>
                  <c:y val="-0.22536076238442651"/>
                </c:manualLayout>
              </c:layout>
              <c:tx>
                <c:rich>
                  <a:bodyPr/>
                  <a:lstStyle/>
                  <a:p>
                    <a:r>
                      <a:rPr lang="en-US" dirty="0"/>
                      <a:t>18,9%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F44F-48BB-8773-F53F8B4D23ED}"/>
                </c:ext>
              </c:extLst>
            </c:dLbl>
            <c:dLbl>
              <c:idx val="3"/>
              <c:layout>
                <c:manualLayout>
                  <c:x val="2.7694351683605404E-2"/>
                  <c:y val="-0.22781033588860497"/>
                </c:manualLayout>
              </c:layout>
              <c:tx>
                <c:rich>
                  <a:bodyPr/>
                  <a:lstStyle/>
                  <a:p>
                    <a:r>
                      <a:rPr lang="en-US" dirty="0"/>
                      <a:t>19,%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44F-48BB-8773-F53F8B4D23ED}"/>
                </c:ext>
              </c:extLst>
            </c:dLbl>
            <c:dLbl>
              <c:idx val="4"/>
              <c:layout>
                <c:manualLayout>
                  <c:x val="2.6236754226573431E-2"/>
                  <c:y val="-0.1837180128133912"/>
                </c:manualLayout>
              </c:layout>
              <c:tx>
                <c:rich>
                  <a:bodyPr/>
                  <a:lstStyle/>
                  <a:p>
                    <a:r>
                      <a:rPr lang="en-US" dirty="0"/>
                      <a:t>16,4%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F44F-48BB-8773-F53F8B4D23ED}"/>
                </c:ext>
              </c:extLst>
            </c:dLbl>
            <c:dLbl>
              <c:idx val="5"/>
              <c:layout>
                <c:manualLayout>
                  <c:x val="2.7694122140698784E-2"/>
                  <c:y val="-0.1984154538384624"/>
                </c:manualLayout>
              </c:layout>
              <c:tx>
                <c:rich>
                  <a:bodyPr/>
                  <a:lstStyle/>
                  <a:p>
                    <a:r>
                      <a:rPr lang="en-US" dirty="0"/>
                      <a:t>17,4%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F44F-48BB-8773-F53F8B4D23ED}"/>
                </c:ext>
              </c:extLst>
            </c:dLbl>
            <c:spPr>
              <a:noFill/>
              <a:ln>
                <a:noFill/>
              </a:ln>
              <a:effectLst/>
            </c:spPr>
            <c:txPr>
              <a:bodyPr rot="-5400000" vert="horz"/>
              <a:lstStyle/>
              <a:p>
                <a:pPr>
                  <a:defRPr sz="1200">
                    <a:latin typeface="Arial" panose="020B0604020202020204" pitchFamily="34" charset="0"/>
                    <a:cs typeface="Arial" panose="020B0604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Arkusz1!$A$2:$A$7</c:f>
              <c:strCache>
                <c:ptCount val="6"/>
                <c:pt idx="0">
                  <c:v>do 1 m-ca</c:v>
                </c:pt>
                <c:pt idx="1">
                  <c:v>od 1 do 3 miesięcy</c:v>
                </c:pt>
                <c:pt idx="2">
                  <c:v>od 3 do 6 miesięcy</c:v>
                </c:pt>
                <c:pt idx="3">
                  <c:v>od 6 do 12 miesięcy</c:v>
                </c:pt>
                <c:pt idx="4">
                  <c:v>od 12 do 24 miesięcy</c:v>
                </c:pt>
                <c:pt idx="5">
                  <c:v>powyżej 24 miesięcy</c:v>
                </c:pt>
              </c:strCache>
            </c:strRef>
          </c:cat>
          <c:val>
            <c:numRef>
              <c:f>Arkusz1!$E$2:$E$7</c:f>
              <c:numCache>
                <c:formatCode>0.0%</c:formatCode>
                <c:ptCount val="6"/>
                <c:pt idx="0">
                  <c:v>0.60199999999999998</c:v>
                </c:pt>
                <c:pt idx="1">
                  <c:v>0.59</c:v>
                </c:pt>
                <c:pt idx="2">
                  <c:v>0.56100000000000005</c:v>
                </c:pt>
                <c:pt idx="3">
                  <c:v>0.501</c:v>
                </c:pt>
                <c:pt idx="4">
                  <c:v>0.52</c:v>
                </c:pt>
                <c:pt idx="5">
                  <c:v>0.435</c:v>
                </c:pt>
              </c:numCache>
            </c:numRef>
          </c:val>
          <c:extLst>
            <c:ext xmlns:c16="http://schemas.microsoft.com/office/drawing/2014/chart" uri="{C3380CC4-5D6E-409C-BE32-E72D297353CC}">
              <c16:uniqueId val="{00000006-F44F-48BB-8773-F53F8B4D23ED}"/>
            </c:ext>
          </c:extLst>
        </c:ser>
        <c:ser>
          <c:idx val="4"/>
          <c:order val="4"/>
          <c:tx>
            <c:strRef>
              <c:f>Arkusz1!$F$1</c:f>
              <c:strCache>
                <c:ptCount val="1"/>
                <c:pt idx="0">
                  <c:v>..</c:v>
                </c:pt>
              </c:strCache>
            </c:strRef>
          </c:tx>
          <c:spPr>
            <a:noFill/>
            <a:ln>
              <a:noFill/>
            </a:ln>
          </c:spPr>
          <c:invertIfNegative val="0"/>
          <c:dLbls>
            <c:dLbl>
              <c:idx val="0"/>
              <c:layout>
                <c:manualLayout>
                  <c:x val="2.0406364398446085E-2"/>
                  <c:y val="-7.3487205125356531E-2"/>
                </c:manualLayout>
              </c:layout>
              <c:tx>
                <c:rich>
                  <a:bodyPr/>
                  <a:lstStyle/>
                  <a:p>
                    <a:r>
                      <a:rPr lang="en-US" dirty="0"/>
                      <a:t>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F44F-48BB-8773-F53F8B4D23ED}"/>
                </c:ext>
              </c:extLst>
            </c:dLbl>
            <c:dLbl>
              <c:idx val="1"/>
              <c:layout>
                <c:manualLayout>
                  <c:x val="1.8948766941414171E-2"/>
                  <c:y val="-6.1239337604463789E-2"/>
                </c:manualLayout>
              </c:layout>
              <c:tx>
                <c:rich>
                  <a:bodyPr/>
                  <a:lstStyle/>
                  <a:p>
                    <a:r>
                      <a:rPr lang="en-US" dirty="0"/>
                      <a:t>11,5%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F44F-48BB-8773-F53F8B4D23ED}"/>
                </c:ext>
              </c:extLst>
            </c:dLbl>
            <c:dLbl>
              <c:idx val="2"/>
              <c:layout>
                <c:manualLayout>
                  <c:x val="1.0203182199223096E-2"/>
                  <c:y val="-0.14942398375489152"/>
                </c:manualLayout>
              </c:layout>
              <c:tx>
                <c:rich>
                  <a:bodyPr/>
                  <a:lstStyle/>
                  <a:p>
                    <a:r>
                      <a:rPr lang="en-US" dirty="0"/>
                      <a:t>15,8%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F44F-48BB-8773-F53F8B4D23ED}"/>
                </c:ext>
              </c:extLst>
            </c:dLbl>
            <c:dLbl>
              <c:idx val="3"/>
              <c:layout>
                <c:manualLayout>
                  <c:x val="1.7491169484382358E-2"/>
                  <c:y val="-0.1984154538384624"/>
                </c:manualLayout>
              </c:layout>
              <c:tx>
                <c:rich>
                  <a:bodyPr/>
                  <a:lstStyle/>
                  <a:p>
                    <a:r>
                      <a:rPr lang="en-US" dirty="0"/>
                      <a:t>18,7%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F44F-48BB-8773-F53F8B4D23ED}"/>
                </c:ext>
              </c:extLst>
            </c:dLbl>
            <c:dLbl>
              <c:idx val="4"/>
              <c:layout>
                <c:manualLayout>
                  <c:x val="1.7491169484382358E-2"/>
                  <c:y val="-0.19841564671826586"/>
                </c:manualLayout>
              </c:layout>
              <c:tx>
                <c:rich>
                  <a:bodyPr/>
                  <a:lstStyle/>
                  <a:p>
                    <a:r>
                      <a:rPr lang="en-US" dirty="0"/>
                      <a:t>19,9%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F44F-48BB-8773-F53F8B4D23ED}"/>
                </c:ext>
              </c:extLst>
            </c:dLbl>
            <c:dLbl>
              <c:idx val="5"/>
              <c:layout>
                <c:manualLayout>
                  <c:x val="1.6033572027350389E-2"/>
                  <c:y val="-0.30864626152649705"/>
                </c:manualLayout>
              </c:layout>
              <c:tx>
                <c:rich>
                  <a:bodyPr/>
                  <a:lstStyle/>
                  <a:p>
                    <a:r>
                      <a:rPr lang="en-US" dirty="0"/>
                      <a:t>25,1%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F44F-48BB-8773-F53F8B4D23ED}"/>
                </c:ext>
              </c:extLst>
            </c:dLbl>
            <c:spPr>
              <a:noFill/>
              <a:ln>
                <a:noFill/>
              </a:ln>
              <a:effectLst/>
            </c:spPr>
            <c:txPr>
              <a:bodyPr rot="-5400000" vert="horz"/>
              <a:lstStyle/>
              <a:p>
                <a:pPr>
                  <a:defRPr sz="1200">
                    <a:latin typeface="Arial" panose="020B0604020202020204" pitchFamily="34" charset="0"/>
                    <a:cs typeface="Arial" panose="020B0604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Arkusz1!$A$2:$A$7</c:f>
              <c:strCache>
                <c:ptCount val="6"/>
                <c:pt idx="0">
                  <c:v>do 1 m-ca</c:v>
                </c:pt>
                <c:pt idx="1">
                  <c:v>od 1 do 3 miesięcy</c:v>
                </c:pt>
                <c:pt idx="2">
                  <c:v>od 3 do 6 miesięcy</c:v>
                </c:pt>
                <c:pt idx="3">
                  <c:v>od 6 do 12 miesięcy</c:v>
                </c:pt>
                <c:pt idx="4">
                  <c:v>od 12 do 24 miesięcy</c:v>
                </c:pt>
                <c:pt idx="5">
                  <c:v>powyżej 24 miesięcy</c:v>
                </c:pt>
              </c:strCache>
            </c:strRef>
          </c:cat>
          <c:val>
            <c:numRef>
              <c:f>Arkusz1!$F$2:$F$7</c:f>
              <c:numCache>
                <c:formatCode>0.0%</c:formatCode>
                <c:ptCount val="6"/>
                <c:pt idx="0">
                  <c:v>0.39800000000000002</c:v>
                </c:pt>
                <c:pt idx="1">
                  <c:v>0.41</c:v>
                </c:pt>
                <c:pt idx="2">
                  <c:v>0.439</c:v>
                </c:pt>
                <c:pt idx="3">
                  <c:v>0.499</c:v>
                </c:pt>
                <c:pt idx="4">
                  <c:v>0.48</c:v>
                </c:pt>
                <c:pt idx="5">
                  <c:v>0.56499999999999995</c:v>
                </c:pt>
              </c:numCache>
            </c:numRef>
          </c:val>
          <c:extLst>
            <c:ext xmlns:c16="http://schemas.microsoft.com/office/drawing/2014/chart" uri="{C3380CC4-5D6E-409C-BE32-E72D297353CC}">
              <c16:uniqueId val="{0000000D-F44F-48BB-8773-F53F8B4D23ED}"/>
            </c:ext>
          </c:extLst>
        </c:ser>
        <c:dLbls>
          <c:showLegendKey val="0"/>
          <c:showVal val="0"/>
          <c:showCatName val="0"/>
          <c:showSerName val="0"/>
          <c:showPercent val="0"/>
          <c:showBubbleSize val="0"/>
        </c:dLbls>
        <c:gapWidth val="100"/>
        <c:axId val="143625216"/>
        <c:axId val="139062080"/>
      </c:barChart>
      <c:catAx>
        <c:axId val="1933788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l-PL"/>
          </a:p>
        </c:txPr>
        <c:crossAx val="189555840"/>
        <c:crosses val="autoZero"/>
        <c:auto val="1"/>
        <c:lblAlgn val="ctr"/>
        <c:lblOffset val="100"/>
        <c:noMultiLvlLbl val="0"/>
      </c:catAx>
      <c:valAx>
        <c:axId val="1895558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crossAx val="193378816"/>
        <c:crosses val="autoZero"/>
        <c:crossBetween val="between"/>
      </c:valAx>
      <c:valAx>
        <c:axId val="139062080"/>
        <c:scaling>
          <c:orientation val="minMax"/>
        </c:scaling>
        <c:delete val="1"/>
        <c:axPos val="r"/>
        <c:numFmt formatCode="0.0%" sourceLinked="1"/>
        <c:majorTickMark val="out"/>
        <c:minorTickMark val="none"/>
        <c:tickLblPos val="nextTo"/>
        <c:crossAx val="143625216"/>
        <c:crosses val="max"/>
        <c:crossBetween val="between"/>
      </c:valAx>
      <c:catAx>
        <c:axId val="143625216"/>
        <c:scaling>
          <c:orientation val="minMax"/>
        </c:scaling>
        <c:delete val="1"/>
        <c:axPos val="b"/>
        <c:numFmt formatCode="General" sourceLinked="1"/>
        <c:majorTickMark val="out"/>
        <c:minorTickMark val="none"/>
        <c:tickLblPos val="nextTo"/>
        <c:crossAx val="139062080"/>
        <c:crosses val="autoZero"/>
        <c:auto val="1"/>
        <c:lblAlgn val="ctr"/>
        <c:lblOffset val="100"/>
        <c:noMultiLvlLbl val="0"/>
      </c:catAx>
      <c:spPr>
        <a:noFill/>
        <a:ln>
          <a:noFill/>
        </a:ln>
        <a:effectLst/>
      </c:spPr>
    </c:plotArea>
    <c:legend>
      <c:legendPos val="b"/>
      <c:legendEntry>
        <c:idx val="0"/>
        <c:delete val="1"/>
      </c:legendEntry>
      <c:legendEntry>
        <c:idx val="3"/>
        <c:txPr>
          <a:bodyPr rot="0" spcFirstLastPara="1" vertOverflow="ellipsis" vert="horz" wrap="square" anchor="ctr" anchorCtr="1"/>
          <a:lstStyle/>
          <a:p>
            <a:pPr>
              <a:defRPr sz="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l-PL"/>
          </a:p>
        </c:txPr>
      </c:legendEntry>
      <c:legendEntry>
        <c:idx val="4"/>
        <c:txPr>
          <a:bodyPr rot="0" spcFirstLastPara="1" vertOverflow="ellipsis" vert="horz" wrap="square" anchor="ctr" anchorCtr="1"/>
          <a:lstStyle/>
          <a:p>
            <a:pPr>
              <a:defRPr sz="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l-PL"/>
          </a:p>
        </c:txPr>
      </c:legendEntry>
      <c:layout>
        <c:manualLayout>
          <c:xMode val="edge"/>
          <c:yMode val="edge"/>
          <c:x val="0.30703441123621711"/>
          <c:y val="0.9320337863694157"/>
          <c:w val="0.467400890259209"/>
          <c:h val="4.712092174943523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3.1678202888754656E-2"/>
          <c:y val="0.19144208581859798"/>
          <c:w val="0.96239342560628161"/>
          <c:h val="0.44525582646924178"/>
        </c:manualLayout>
      </c:layout>
      <c:barChart>
        <c:barDir val="col"/>
        <c:grouping val="clustered"/>
        <c:varyColors val="0"/>
        <c:ser>
          <c:idx val="0"/>
          <c:order val="0"/>
          <c:tx>
            <c:strRef>
              <c:f>Arkusz1!$B$2</c:f>
              <c:strCache>
                <c:ptCount val="1"/>
                <c:pt idx="0">
                  <c:v>Ogółem</c:v>
                </c:pt>
              </c:strCache>
            </c:strRef>
          </c:tx>
          <c:spPr>
            <a:solidFill>
              <a:schemeClr val="accent5">
                <a:lumMod val="90000"/>
              </a:schemeClr>
            </a:soli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invertIfNegative val="0"/>
          <c:dLbls>
            <c:dLbl>
              <c:idx val="1"/>
              <c:layout>
                <c:manualLayout>
                  <c:x val="-3.3678944719327101E-3"/>
                  <c:y val="2.09184431901613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441-478A-ABF3-EC8ECDF4A7DB}"/>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Arkusz1!$A$3:$A$4</c:f>
              <c:numCache>
                <c:formatCode>General</c:formatCode>
                <c:ptCount val="2"/>
                <c:pt idx="0">
                  <c:v>2024</c:v>
                </c:pt>
                <c:pt idx="1">
                  <c:v>2023</c:v>
                </c:pt>
              </c:numCache>
            </c:numRef>
          </c:cat>
          <c:val>
            <c:numRef>
              <c:f>Arkusz1!$B$3:$B$4</c:f>
              <c:numCache>
                <c:formatCode>General</c:formatCode>
                <c:ptCount val="2"/>
                <c:pt idx="0">
                  <c:v>1286</c:v>
                </c:pt>
                <c:pt idx="1">
                  <c:v>1172</c:v>
                </c:pt>
              </c:numCache>
            </c:numRef>
          </c:val>
          <c:extLst>
            <c:ext xmlns:c16="http://schemas.microsoft.com/office/drawing/2014/chart" uri="{C3380CC4-5D6E-409C-BE32-E72D297353CC}">
              <c16:uniqueId val="{00000000-4AED-4F7B-BE0E-EDC6CF63A615}"/>
            </c:ext>
          </c:extLst>
        </c:ser>
        <c:ser>
          <c:idx val="1"/>
          <c:order val="1"/>
          <c:tx>
            <c:strRef>
              <c:f>Arkusz1!$C$2</c:f>
              <c:strCache>
                <c:ptCount val="1"/>
                <c:pt idx="0">
                  <c:v>Oferty pracy niesubsydiowanej</c:v>
                </c:pt>
              </c:strCache>
            </c:strRef>
          </c:tx>
          <c:spPr>
            <a:solidFill>
              <a:schemeClr val="accent6">
                <a:lumMod val="90000"/>
              </a:schemeClr>
            </a:soli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Arkusz1!$A$3:$A$4</c:f>
              <c:numCache>
                <c:formatCode>General</c:formatCode>
                <c:ptCount val="2"/>
                <c:pt idx="0">
                  <c:v>2024</c:v>
                </c:pt>
                <c:pt idx="1">
                  <c:v>2023</c:v>
                </c:pt>
              </c:numCache>
            </c:numRef>
          </c:cat>
          <c:val>
            <c:numRef>
              <c:f>Arkusz1!$C$3:$C$4</c:f>
              <c:numCache>
                <c:formatCode>General</c:formatCode>
                <c:ptCount val="2"/>
                <c:pt idx="0">
                  <c:v>888</c:v>
                </c:pt>
                <c:pt idx="1">
                  <c:v>789</c:v>
                </c:pt>
              </c:numCache>
            </c:numRef>
          </c:val>
          <c:extLst>
            <c:ext xmlns:c16="http://schemas.microsoft.com/office/drawing/2014/chart" uri="{C3380CC4-5D6E-409C-BE32-E72D297353CC}">
              <c16:uniqueId val="{00000001-4AED-4F7B-BE0E-EDC6CF63A615}"/>
            </c:ext>
          </c:extLst>
        </c:ser>
        <c:ser>
          <c:idx val="2"/>
          <c:order val="2"/>
          <c:tx>
            <c:strRef>
              <c:f>Arkusz1!$D$2</c:f>
              <c:strCache>
                <c:ptCount val="1"/>
                <c:pt idx="0">
                  <c:v>Oferty zatrudnienia subsydiowanego</c:v>
                </c:pt>
              </c:strCache>
            </c:strRef>
          </c:tx>
          <c:spPr>
            <a:solidFill>
              <a:schemeClr val="accent2">
                <a:lumMod val="90000"/>
              </a:schemeClr>
            </a:soli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Arkusz1!$A$3:$A$4</c:f>
              <c:numCache>
                <c:formatCode>General</c:formatCode>
                <c:ptCount val="2"/>
                <c:pt idx="0">
                  <c:v>2024</c:v>
                </c:pt>
                <c:pt idx="1">
                  <c:v>2023</c:v>
                </c:pt>
              </c:numCache>
            </c:numRef>
          </c:cat>
          <c:val>
            <c:numRef>
              <c:f>Arkusz1!$D$3:$D$4</c:f>
              <c:numCache>
                <c:formatCode>General</c:formatCode>
                <c:ptCount val="2"/>
                <c:pt idx="0">
                  <c:v>172</c:v>
                </c:pt>
                <c:pt idx="1">
                  <c:v>158</c:v>
                </c:pt>
              </c:numCache>
            </c:numRef>
          </c:val>
          <c:extLst>
            <c:ext xmlns:c16="http://schemas.microsoft.com/office/drawing/2014/chart" uri="{C3380CC4-5D6E-409C-BE32-E72D297353CC}">
              <c16:uniqueId val="{00000002-4AED-4F7B-BE0E-EDC6CF63A615}"/>
            </c:ext>
          </c:extLst>
        </c:ser>
        <c:ser>
          <c:idx val="3"/>
          <c:order val="3"/>
          <c:tx>
            <c:strRef>
              <c:f>Arkusz1!$E$2</c:f>
              <c:strCache>
                <c:ptCount val="1"/>
                <c:pt idx="0">
                  <c:v>Miejsca aktywizacji zawodowej</c:v>
                </c:pt>
              </c:strCache>
            </c:strRef>
          </c:tx>
          <c:spPr>
            <a:solidFill>
              <a:schemeClr val="bg1">
                <a:lumMod val="75000"/>
              </a:schemeClr>
            </a:soli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invertIfNegative val="0"/>
          <c:dLbls>
            <c:dLbl>
              <c:idx val="0"/>
              <c:layout>
                <c:manualLayout>
                  <c:x val="3.3678944719326481E-3"/>
                  <c:y val="-2.61480539877017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41-478A-ABF3-EC8ECDF4A7DB}"/>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Arkusz1!$A$3:$A$4</c:f>
              <c:numCache>
                <c:formatCode>General</c:formatCode>
                <c:ptCount val="2"/>
                <c:pt idx="0">
                  <c:v>2024</c:v>
                </c:pt>
                <c:pt idx="1">
                  <c:v>2023</c:v>
                </c:pt>
              </c:numCache>
            </c:numRef>
          </c:cat>
          <c:val>
            <c:numRef>
              <c:f>Arkusz1!$E$3:$E$4</c:f>
              <c:numCache>
                <c:formatCode>General</c:formatCode>
                <c:ptCount val="2"/>
                <c:pt idx="0">
                  <c:v>226</c:v>
                </c:pt>
                <c:pt idx="1">
                  <c:v>225</c:v>
                </c:pt>
              </c:numCache>
            </c:numRef>
          </c:val>
          <c:extLst>
            <c:ext xmlns:c16="http://schemas.microsoft.com/office/drawing/2014/chart" uri="{C3380CC4-5D6E-409C-BE32-E72D297353CC}">
              <c16:uniqueId val="{00000003-4AED-4F7B-BE0E-EDC6CF63A615}"/>
            </c:ext>
          </c:extLst>
        </c:ser>
        <c:dLbls>
          <c:showLegendKey val="0"/>
          <c:showVal val="1"/>
          <c:showCatName val="0"/>
          <c:showSerName val="0"/>
          <c:showPercent val="0"/>
          <c:showBubbleSize val="0"/>
        </c:dLbls>
        <c:gapWidth val="100"/>
        <c:overlap val="-24"/>
        <c:axId val="80530816"/>
        <c:axId val="80544896"/>
      </c:barChart>
      <c:catAx>
        <c:axId val="805308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l-PL"/>
          </a:p>
        </c:txPr>
        <c:crossAx val="80544896"/>
        <c:crosses val="autoZero"/>
        <c:auto val="1"/>
        <c:lblAlgn val="ctr"/>
        <c:lblOffset val="100"/>
        <c:noMultiLvlLbl val="0"/>
      </c:catAx>
      <c:valAx>
        <c:axId val="8054489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0530816"/>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pl-PL"/>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4131892091354928E-2"/>
          <c:y val="9.7301472389344307E-2"/>
          <c:w val="0.90854612384338251"/>
          <c:h val="0.67013407702193484"/>
        </c:manualLayout>
      </c:layout>
      <c:bar3DChart>
        <c:barDir val="col"/>
        <c:grouping val="clustered"/>
        <c:varyColors val="0"/>
        <c:ser>
          <c:idx val="0"/>
          <c:order val="0"/>
          <c:tx>
            <c:strRef>
              <c:f>Arkusz1!$B$1</c:f>
              <c:strCache>
                <c:ptCount val="1"/>
                <c:pt idx="0">
                  <c:v>ogółem</c:v>
                </c:pt>
              </c:strCache>
            </c:strRef>
          </c:tx>
          <c:spPr>
            <a:solidFill>
              <a:schemeClr val="accent5">
                <a:lumMod val="90000"/>
              </a:schemeClr>
            </a:solidFill>
            <a:ln>
              <a:solidFill>
                <a:schemeClr val="accent5">
                  <a:lumMod val="90000"/>
                </a:schemeClr>
              </a:solidFill>
            </a:ln>
            <a:effectLst/>
            <a:sp3d>
              <a:contourClr>
                <a:schemeClr val="accent5">
                  <a:lumMod val="90000"/>
                </a:schemeClr>
              </a:contourClr>
            </a:sp3d>
          </c:spPr>
          <c:invertIfNegative val="0"/>
          <c:dLbls>
            <c:dLbl>
              <c:idx val="0"/>
              <c:layout>
                <c:manualLayout>
                  <c:x val="-5.8763795892597297E-3"/>
                  <c:y val="-4.23663539872020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E7B-4545-A931-8D001B44EBE2}"/>
                </c:ext>
              </c:extLst>
            </c:dLbl>
            <c:dLbl>
              <c:idx val="1"/>
              <c:layout>
                <c:manualLayout>
                  <c:x val="1.5606441199396996E-2"/>
                  <c:y val="-3.96098194727948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E7B-4545-A931-8D001B44EBE2}"/>
                </c:ext>
              </c:extLst>
            </c:dLbl>
            <c:dLbl>
              <c:idx val="2"/>
              <c:layout>
                <c:manualLayout>
                  <c:x val="1.560644119939689E-2"/>
                  <c:y val="-3.71015989931467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E7B-4545-A931-8D001B44EBE2}"/>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wiek przedprodukcyjny            0-17 lat</c:v>
                </c:pt>
                <c:pt idx="1">
                  <c:v>wiek produkcyjny                    18-64 lata mężczyźni                                        18-59 kobiety</c:v>
                </c:pt>
                <c:pt idx="2">
                  <c:v>wiek poprodukcyjny</c:v>
                </c:pt>
              </c:strCache>
            </c:strRef>
          </c:cat>
          <c:val>
            <c:numRef>
              <c:f>Arkusz1!$B$2:$B$4</c:f>
              <c:numCache>
                <c:formatCode>General</c:formatCode>
                <c:ptCount val="3"/>
                <c:pt idx="0">
                  <c:v>9913</c:v>
                </c:pt>
                <c:pt idx="1">
                  <c:v>32377</c:v>
                </c:pt>
                <c:pt idx="2">
                  <c:v>11852</c:v>
                </c:pt>
              </c:numCache>
            </c:numRef>
          </c:val>
          <c:extLst>
            <c:ext xmlns:c16="http://schemas.microsoft.com/office/drawing/2014/chart" uri="{C3380CC4-5D6E-409C-BE32-E72D297353CC}">
              <c16:uniqueId val="{00000000-8E7B-4545-A931-8D001B44EBE2}"/>
            </c:ext>
          </c:extLst>
        </c:ser>
        <c:ser>
          <c:idx val="1"/>
          <c:order val="1"/>
          <c:tx>
            <c:strRef>
              <c:f>Arkusz1!$C$1</c:f>
              <c:strCache>
                <c:ptCount val="1"/>
                <c:pt idx="0">
                  <c:v>kobiety</c:v>
                </c:pt>
              </c:strCache>
            </c:strRef>
          </c:tx>
          <c:spPr>
            <a:solidFill>
              <a:schemeClr val="accent6">
                <a:lumMod val="90000"/>
              </a:schemeClr>
            </a:solidFill>
            <a:ln>
              <a:noFill/>
            </a:ln>
            <a:effectLst/>
            <a:sp3d/>
          </c:spPr>
          <c:invertIfNegative val="0"/>
          <c:dLbls>
            <c:dLbl>
              <c:idx val="0"/>
              <c:layout>
                <c:manualLayout>
                  <c:x val="2.2187010838000835E-2"/>
                  <c:y val="-6.77871440210347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E7B-4545-A931-8D001B44EBE2}"/>
                </c:ext>
              </c:extLst>
            </c:dLbl>
            <c:dLbl>
              <c:idx val="1"/>
              <c:layout>
                <c:manualLayout>
                  <c:x val="2.5758881352839644E-2"/>
                  <c:y val="-7.94445310388397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E7B-4545-A931-8D001B44EBE2}"/>
                </c:ext>
              </c:extLst>
            </c:dLbl>
            <c:dLbl>
              <c:idx val="2"/>
              <c:layout>
                <c:manualLayout>
                  <c:x val="3.5706624286551719E-2"/>
                  <c:y val="-3.6203481536877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E7B-4545-A931-8D001B44EBE2}"/>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wiek przedprodukcyjny            0-17 lat</c:v>
                </c:pt>
                <c:pt idx="1">
                  <c:v>wiek produkcyjny                    18-64 lata mężczyźni                                        18-59 kobiety</c:v>
                </c:pt>
                <c:pt idx="2">
                  <c:v>wiek poprodukcyjny</c:v>
                </c:pt>
              </c:strCache>
            </c:strRef>
          </c:cat>
          <c:val>
            <c:numRef>
              <c:f>Arkusz1!$C$2:$C$4</c:f>
              <c:numCache>
                <c:formatCode>General</c:formatCode>
                <c:ptCount val="3"/>
                <c:pt idx="0">
                  <c:v>4822</c:v>
                </c:pt>
                <c:pt idx="1">
                  <c:v>14495</c:v>
                </c:pt>
                <c:pt idx="2">
                  <c:v>7610</c:v>
                </c:pt>
              </c:numCache>
            </c:numRef>
          </c:val>
          <c:extLst>
            <c:ext xmlns:c16="http://schemas.microsoft.com/office/drawing/2014/chart" uri="{C3380CC4-5D6E-409C-BE32-E72D297353CC}">
              <c16:uniqueId val="{00000001-8E7B-4545-A931-8D001B44EBE2}"/>
            </c:ext>
          </c:extLst>
        </c:ser>
        <c:ser>
          <c:idx val="2"/>
          <c:order val="2"/>
          <c:tx>
            <c:strRef>
              <c:f>Arkusz1!$D$1</c:f>
              <c:strCache>
                <c:ptCount val="1"/>
                <c:pt idx="0">
                  <c:v>mężczyźni</c:v>
                </c:pt>
              </c:strCache>
            </c:strRef>
          </c:tx>
          <c:spPr>
            <a:solidFill>
              <a:schemeClr val="bg1">
                <a:lumMod val="75000"/>
              </a:schemeClr>
            </a:solidFill>
            <a:ln>
              <a:noFill/>
            </a:ln>
            <a:effectLst/>
            <a:sp3d/>
          </c:spPr>
          <c:invertIfNegative val="0"/>
          <c:dLbls>
            <c:dLbl>
              <c:idx val="0"/>
              <c:layout>
                <c:manualLayout>
                  <c:x val="4.3388133025869753E-2"/>
                  <c:y val="-2.91733754292640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E7B-4545-A931-8D001B44EBE2}"/>
                </c:ext>
              </c:extLst>
            </c:dLbl>
            <c:dLbl>
              <c:idx val="1"/>
              <c:layout>
                <c:manualLayout>
                  <c:x val="5.1965952195787653E-2"/>
                  <c:y val="-1.59805247316447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E7B-4545-A931-8D001B44EBE2}"/>
                </c:ext>
              </c:extLst>
            </c:dLbl>
            <c:dLbl>
              <c:idx val="2"/>
              <c:layout>
                <c:manualLayout>
                  <c:x val="5.3284616975710922E-2"/>
                  <c:y val="-2.7462457875050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E7B-4545-A931-8D001B44EBE2}"/>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wiek przedprodukcyjny            0-17 lat</c:v>
                </c:pt>
                <c:pt idx="1">
                  <c:v>wiek produkcyjny                    18-64 lata mężczyźni                                        18-59 kobiety</c:v>
                </c:pt>
                <c:pt idx="2">
                  <c:v>wiek poprodukcyjny</c:v>
                </c:pt>
              </c:strCache>
            </c:strRef>
          </c:cat>
          <c:val>
            <c:numRef>
              <c:f>Arkusz1!$D$2:$D$4</c:f>
              <c:numCache>
                <c:formatCode>General</c:formatCode>
                <c:ptCount val="3"/>
                <c:pt idx="0">
                  <c:v>5091</c:v>
                </c:pt>
                <c:pt idx="1">
                  <c:v>17882</c:v>
                </c:pt>
                <c:pt idx="2">
                  <c:v>4242</c:v>
                </c:pt>
              </c:numCache>
            </c:numRef>
          </c:val>
          <c:extLst>
            <c:ext xmlns:c16="http://schemas.microsoft.com/office/drawing/2014/chart" uri="{C3380CC4-5D6E-409C-BE32-E72D297353CC}">
              <c16:uniqueId val="{00000002-8E7B-4545-A931-8D001B44EBE2}"/>
            </c:ext>
          </c:extLst>
        </c:ser>
        <c:dLbls>
          <c:showLegendKey val="0"/>
          <c:showVal val="0"/>
          <c:showCatName val="0"/>
          <c:showSerName val="0"/>
          <c:showPercent val="0"/>
          <c:showBubbleSize val="0"/>
        </c:dLbls>
        <c:gapWidth val="150"/>
        <c:shape val="box"/>
        <c:axId val="609691712"/>
        <c:axId val="609693352"/>
        <c:axId val="0"/>
      </c:bar3DChart>
      <c:catAx>
        <c:axId val="6096917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l-PL"/>
          </a:p>
        </c:txPr>
        <c:crossAx val="609693352"/>
        <c:crosses val="autoZero"/>
        <c:auto val="1"/>
        <c:lblAlgn val="ctr"/>
        <c:lblOffset val="100"/>
        <c:noMultiLvlLbl val="0"/>
      </c:catAx>
      <c:valAx>
        <c:axId val="609693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crossAx val="609691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2.033699154200258E-2"/>
          <c:y val="8.9077967802917032E-2"/>
          <c:w val="0.96239342560628161"/>
          <c:h val="0.45082449443402872"/>
        </c:manualLayout>
      </c:layout>
      <c:barChart>
        <c:barDir val="col"/>
        <c:grouping val="clustered"/>
        <c:varyColors val="0"/>
        <c:ser>
          <c:idx val="0"/>
          <c:order val="0"/>
          <c:tx>
            <c:strRef>
              <c:f>Arkusz1!$B$2</c:f>
              <c:strCache>
                <c:ptCount val="1"/>
                <c:pt idx="0">
                  <c:v>Ogółem</c:v>
                </c:pt>
              </c:strCache>
            </c:strRef>
          </c:tx>
          <c:spPr>
            <a:solidFill>
              <a:schemeClr val="accent5">
                <a:lumMod val="90000"/>
              </a:schemeClr>
            </a:soli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invertIfNegative val="0"/>
          <c:dLbls>
            <c:dLbl>
              <c:idx val="0"/>
              <c:layout>
                <c:manualLayout>
                  <c:x val="-5.128169235507082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307-4DF8-9A77-C1110A442A26}"/>
                </c:ext>
              </c:extLst>
            </c:dLbl>
            <c:dLbl>
              <c:idx val="1"/>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D9B-479F-946E-0A34FC343169}"/>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Arkusz1!$A$3:$A$4</c:f>
              <c:numCache>
                <c:formatCode>General</c:formatCode>
                <c:ptCount val="2"/>
                <c:pt idx="0">
                  <c:v>2024</c:v>
                </c:pt>
                <c:pt idx="1">
                  <c:v>2023</c:v>
                </c:pt>
              </c:numCache>
            </c:numRef>
          </c:cat>
          <c:val>
            <c:numRef>
              <c:f>Arkusz1!$B$3:$B$4</c:f>
              <c:numCache>
                <c:formatCode>General</c:formatCode>
                <c:ptCount val="2"/>
                <c:pt idx="0">
                  <c:v>498</c:v>
                </c:pt>
                <c:pt idx="1">
                  <c:v>467</c:v>
                </c:pt>
              </c:numCache>
            </c:numRef>
          </c:val>
          <c:extLst>
            <c:ext xmlns:c16="http://schemas.microsoft.com/office/drawing/2014/chart" uri="{C3380CC4-5D6E-409C-BE32-E72D297353CC}">
              <c16:uniqueId val="{00000000-719E-4BF9-9A9B-4C03D93AF195}"/>
            </c:ext>
          </c:extLst>
        </c:ser>
        <c:ser>
          <c:idx val="1"/>
          <c:order val="1"/>
          <c:tx>
            <c:strRef>
              <c:f>Arkusz1!$C$2</c:f>
              <c:strCache>
                <c:ptCount val="1"/>
                <c:pt idx="0">
                  <c:v>Oferty pracy niesubsydiowanej (bez udziału środków finansowych PUP)</c:v>
                </c:pt>
              </c:strCache>
            </c:strRef>
          </c:tx>
          <c:spPr>
            <a:solidFill>
              <a:schemeClr val="accent6">
                <a:lumMod val="90000"/>
              </a:schemeClr>
            </a:soli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Arkusz1!$A$3:$A$4</c:f>
              <c:numCache>
                <c:formatCode>General</c:formatCode>
                <c:ptCount val="2"/>
                <c:pt idx="0">
                  <c:v>2024</c:v>
                </c:pt>
                <c:pt idx="1">
                  <c:v>2023</c:v>
                </c:pt>
              </c:numCache>
            </c:numRef>
          </c:cat>
          <c:val>
            <c:numRef>
              <c:f>Arkusz1!$C$3:$C$4</c:f>
              <c:numCache>
                <c:formatCode>General</c:formatCode>
                <c:ptCount val="2"/>
                <c:pt idx="0">
                  <c:v>225</c:v>
                </c:pt>
                <c:pt idx="1">
                  <c:v>266</c:v>
                </c:pt>
              </c:numCache>
            </c:numRef>
          </c:val>
          <c:extLst>
            <c:ext xmlns:c16="http://schemas.microsoft.com/office/drawing/2014/chart" uri="{C3380CC4-5D6E-409C-BE32-E72D297353CC}">
              <c16:uniqueId val="{00000001-719E-4BF9-9A9B-4C03D93AF195}"/>
            </c:ext>
          </c:extLst>
        </c:ser>
        <c:ser>
          <c:idx val="2"/>
          <c:order val="2"/>
          <c:tx>
            <c:strRef>
              <c:f>Arkusz1!$D$2</c:f>
              <c:strCache>
                <c:ptCount val="1"/>
                <c:pt idx="0">
                  <c:v>Oferty zatrudnienia subsydiowanego (finansowane przez PUP - PI, roboty publiczne, doposażenie )</c:v>
                </c:pt>
              </c:strCache>
            </c:strRef>
          </c:tx>
          <c:spPr>
            <a:solidFill>
              <a:schemeClr val="accent2">
                <a:lumMod val="90000"/>
              </a:schemeClr>
            </a:soli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Arkusz1!$A$3:$A$4</c:f>
              <c:numCache>
                <c:formatCode>General</c:formatCode>
                <c:ptCount val="2"/>
                <c:pt idx="0">
                  <c:v>2024</c:v>
                </c:pt>
                <c:pt idx="1">
                  <c:v>2023</c:v>
                </c:pt>
              </c:numCache>
            </c:numRef>
          </c:cat>
          <c:val>
            <c:numRef>
              <c:f>Arkusz1!$D$3:$D$4</c:f>
              <c:numCache>
                <c:formatCode>General</c:formatCode>
                <c:ptCount val="2"/>
                <c:pt idx="0">
                  <c:v>116</c:v>
                </c:pt>
                <c:pt idx="1">
                  <c:v>86</c:v>
                </c:pt>
              </c:numCache>
            </c:numRef>
          </c:val>
          <c:extLst>
            <c:ext xmlns:c16="http://schemas.microsoft.com/office/drawing/2014/chart" uri="{C3380CC4-5D6E-409C-BE32-E72D297353CC}">
              <c16:uniqueId val="{00000002-719E-4BF9-9A9B-4C03D93AF195}"/>
            </c:ext>
          </c:extLst>
        </c:ser>
        <c:ser>
          <c:idx val="3"/>
          <c:order val="3"/>
          <c:tx>
            <c:strRef>
              <c:f>Arkusz1!$E$2</c:f>
              <c:strCache>
                <c:ptCount val="1"/>
                <c:pt idx="0">
                  <c:v>Miejsca aktywizacji zawodowej (finansowane przez PUP - staż, PSU )</c:v>
                </c:pt>
              </c:strCache>
            </c:strRef>
          </c:tx>
          <c:spPr>
            <a:solidFill>
              <a:schemeClr val="tx2">
                <a:lumMod val="40000"/>
                <a:lumOff val="60000"/>
              </a:schemeClr>
            </a:soli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Arkusz1!$A$3:$A$4</c:f>
              <c:numCache>
                <c:formatCode>General</c:formatCode>
                <c:ptCount val="2"/>
                <c:pt idx="0">
                  <c:v>2024</c:v>
                </c:pt>
                <c:pt idx="1">
                  <c:v>2023</c:v>
                </c:pt>
              </c:numCache>
            </c:numRef>
          </c:cat>
          <c:val>
            <c:numRef>
              <c:f>Arkusz1!$E$3:$E$4</c:f>
              <c:numCache>
                <c:formatCode>General</c:formatCode>
                <c:ptCount val="2"/>
                <c:pt idx="0">
                  <c:v>157</c:v>
                </c:pt>
                <c:pt idx="1">
                  <c:v>115</c:v>
                </c:pt>
              </c:numCache>
            </c:numRef>
          </c:val>
          <c:extLst>
            <c:ext xmlns:c16="http://schemas.microsoft.com/office/drawing/2014/chart" uri="{C3380CC4-5D6E-409C-BE32-E72D297353CC}">
              <c16:uniqueId val="{00000003-719E-4BF9-9A9B-4C03D93AF195}"/>
            </c:ext>
          </c:extLst>
        </c:ser>
        <c:dLbls>
          <c:showLegendKey val="0"/>
          <c:showVal val="1"/>
          <c:showCatName val="0"/>
          <c:showSerName val="0"/>
          <c:showPercent val="0"/>
          <c:showBubbleSize val="0"/>
        </c:dLbls>
        <c:gapWidth val="100"/>
        <c:overlap val="-24"/>
        <c:axId val="80683776"/>
        <c:axId val="80685312"/>
      </c:barChart>
      <c:catAx>
        <c:axId val="806837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l-PL"/>
          </a:p>
        </c:txPr>
        <c:crossAx val="80685312"/>
        <c:crosses val="autoZero"/>
        <c:auto val="1"/>
        <c:lblAlgn val="ctr"/>
        <c:lblOffset val="100"/>
        <c:noMultiLvlLbl val="0"/>
      </c:catAx>
      <c:valAx>
        <c:axId val="8068531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0683776"/>
        <c:crosses val="autoZero"/>
        <c:crossBetween val="between"/>
      </c:valAx>
      <c:spPr>
        <a:noFill/>
        <a:ln>
          <a:noFill/>
        </a:ln>
        <a:effectLst/>
      </c:spPr>
    </c:plotArea>
    <c:legend>
      <c:legendPos val="b"/>
      <c:layout>
        <c:manualLayout>
          <c:xMode val="edge"/>
          <c:yMode val="edge"/>
          <c:x val="1.9409558358250048E-2"/>
          <c:y val="0.73196654372027392"/>
          <c:w val="0.89984977514575659"/>
          <c:h val="0.2614658851570891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l-PL"/>
        </a:p>
      </c:txPr>
    </c:legend>
    <c:plotVisOnly val="1"/>
    <c:dispBlanksAs val="gap"/>
    <c:showDLblsOverMax val="0"/>
  </c:chart>
  <c:spPr>
    <a:noFill/>
    <a:ln>
      <a:noFill/>
    </a:ln>
    <a:effectLst/>
  </c:spPr>
  <c:txPr>
    <a:bodyPr/>
    <a:lstStyle/>
    <a:p>
      <a:pPr>
        <a:defRPr/>
      </a:pPr>
      <a:endParaRPr lang="pl-PL"/>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manualLayout>
          <c:layoutTarget val="inner"/>
          <c:xMode val="edge"/>
          <c:yMode val="edge"/>
          <c:x val="0.48322578251302878"/>
          <c:y val="3.2612166550860161E-2"/>
          <c:w val="0.51677421748697117"/>
          <c:h val="0.93231785241881071"/>
        </c:manualLayout>
      </c:layout>
      <c:barChart>
        <c:barDir val="bar"/>
        <c:grouping val="clustered"/>
        <c:varyColors val="0"/>
        <c:ser>
          <c:idx val="0"/>
          <c:order val="0"/>
          <c:tx>
            <c:strRef>
              <c:f>Arkusz1!$B$1</c:f>
              <c:strCache>
                <c:ptCount val="1"/>
                <c:pt idx="0">
                  <c:v>Liczba osób</c:v>
                </c:pt>
              </c:strCache>
            </c:strRef>
          </c:tx>
          <c:spPr>
            <a:solidFill>
              <a:schemeClr val="accent6">
                <a:lumMod val="90000"/>
              </a:schemeClr>
            </a:solidFill>
          </c:spPr>
          <c:invertIfNegative val="0"/>
          <c:dLbls>
            <c:dLbl>
              <c:idx val="0"/>
              <c:tx>
                <c:rich>
                  <a:bodyPr/>
                  <a:lstStyle/>
                  <a:p>
                    <a:r>
                      <a:rPr lang="en-US" dirty="0">
                        <a:solidFill>
                          <a:schemeClr val="tx1"/>
                        </a:solidFill>
                      </a:rPr>
                      <a:t>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378-41DB-9419-66DBE921D1D6}"/>
                </c:ext>
              </c:extLst>
            </c:dLbl>
            <c:dLbl>
              <c:idx val="1"/>
              <c:tx>
                <c:rich>
                  <a:bodyPr/>
                  <a:lstStyle/>
                  <a:p>
                    <a:r>
                      <a:rPr lang="en-US" dirty="0">
                        <a:solidFill>
                          <a:schemeClr val="tx1"/>
                        </a:solidFill>
                      </a:rPr>
                      <a:t>10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378-41DB-9419-66DBE921D1D6}"/>
                </c:ext>
              </c:extLst>
            </c:dLbl>
            <c:dLbl>
              <c:idx val="4"/>
              <c:tx>
                <c:rich>
                  <a:bodyPr/>
                  <a:lstStyle/>
                  <a:p>
                    <a:fld id="{23726A4F-B94B-4A7C-8C11-5828FBA65055}" type="VALUE">
                      <a:rPr lang="en-US">
                        <a:solidFill>
                          <a:schemeClr val="tx1"/>
                        </a:solidFill>
                      </a:rPr>
                      <a:pPr/>
                      <a:t>[WARTOŚĆ]</a:t>
                    </a:fld>
                    <a:endParaRPr lang="pl-PL"/>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378-41DB-9419-66DBE921D1D6}"/>
                </c:ext>
              </c:extLst>
            </c:dLbl>
            <c:dLbl>
              <c:idx val="9"/>
              <c:layout>
                <c:manualLayout>
                  <c:x val="-4.3364818543843537E-3"/>
                  <c:y val="2.8365890017254193E-3"/>
                </c:manualLayout>
              </c:layout>
              <c:tx>
                <c:rich>
                  <a:bodyPr/>
                  <a:lstStyle/>
                  <a:p>
                    <a:fld id="{31A44292-998E-4932-B5D2-38627996F5C4}" type="VALUE">
                      <a:rPr lang="en-US">
                        <a:solidFill>
                          <a:schemeClr val="tx1"/>
                        </a:solidFill>
                      </a:rPr>
                      <a:pPr/>
                      <a:t>[WARTOŚĆ]</a:t>
                    </a:fld>
                    <a:endParaRPr lang="pl-PL"/>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2A4-4863-B535-5ABBA8A579CF}"/>
                </c:ext>
              </c:extLst>
            </c:dLbl>
            <c:dLbl>
              <c:idx val="12"/>
              <c:layout>
                <c:manualLayout>
                  <c:x val="2.8906753414240402E-3"/>
                  <c:y val="2.61436078672909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2A4-4863-B535-5ABBA8A579CF}"/>
                </c:ext>
              </c:extLst>
            </c:dLbl>
            <c:spPr>
              <a:noFill/>
              <a:ln>
                <a:noFill/>
              </a:ln>
              <a:effectLst/>
            </c:spPr>
            <c:txPr>
              <a:bodyPr/>
              <a:lstStyle/>
              <a:p>
                <a:pPr>
                  <a:defRPr sz="1600" b="0">
                    <a:solidFill>
                      <a:schemeClr val="tx1"/>
                    </a:solidFill>
                    <a:latin typeface="Arial" pitchFamily="34" charset="0"/>
                    <a:cs typeface="Arial"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Arkusz1!$A$2:$A$11</c:f>
              <c:strCache>
                <c:ptCount val="10"/>
                <c:pt idx="0">
                  <c:v>Studia podyplomowe</c:v>
                </c:pt>
                <c:pt idx="1">
                  <c:v>Dofinansowanie kosztów zatrudnienia w DPS</c:v>
                </c:pt>
                <c:pt idx="2">
                  <c:v>Bon na zasiedlenie</c:v>
                </c:pt>
                <c:pt idx="3">
                  <c:v>Roboty publiczne</c:v>
                </c:pt>
                <c:pt idx="4">
                  <c:v>Prace społecznie użyteczne</c:v>
                </c:pt>
                <c:pt idx="5">
                  <c:v>Szkolenia </c:v>
                </c:pt>
                <c:pt idx="6">
                  <c:v>Refundacje wyposażenia dla                      pracodawców + adaptacja pomieszczeń z PFRON</c:v>
                </c:pt>
                <c:pt idx="7">
                  <c:v>Prace interwencyjne</c:v>
                </c:pt>
                <c:pt idx="8">
                  <c:v>Dotacje na podjęcie działalności gospodarczej</c:v>
                </c:pt>
                <c:pt idx="9">
                  <c:v>Staże</c:v>
                </c:pt>
              </c:strCache>
            </c:strRef>
          </c:cat>
          <c:val>
            <c:numRef>
              <c:f>Arkusz1!$B$2:$B$11</c:f>
              <c:numCache>
                <c:formatCode>General</c:formatCode>
                <c:ptCount val="10"/>
                <c:pt idx="0">
                  <c:v>5</c:v>
                </c:pt>
                <c:pt idx="1">
                  <c:v>10</c:v>
                </c:pt>
                <c:pt idx="2">
                  <c:v>12</c:v>
                </c:pt>
                <c:pt idx="3">
                  <c:v>21</c:v>
                </c:pt>
                <c:pt idx="4">
                  <c:v>39</c:v>
                </c:pt>
                <c:pt idx="5">
                  <c:v>47</c:v>
                </c:pt>
                <c:pt idx="6">
                  <c:v>89</c:v>
                </c:pt>
                <c:pt idx="7">
                  <c:v>92</c:v>
                </c:pt>
                <c:pt idx="8">
                  <c:v>109</c:v>
                </c:pt>
                <c:pt idx="9">
                  <c:v>382</c:v>
                </c:pt>
              </c:numCache>
            </c:numRef>
          </c:val>
          <c:extLst>
            <c:ext xmlns:c16="http://schemas.microsoft.com/office/drawing/2014/chart" uri="{C3380CC4-5D6E-409C-BE32-E72D297353CC}">
              <c16:uniqueId val="{00000001-42A4-4863-B535-5ABBA8A579CF}"/>
            </c:ext>
          </c:extLst>
        </c:ser>
        <c:dLbls>
          <c:showLegendKey val="0"/>
          <c:showVal val="1"/>
          <c:showCatName val="0"/>
          <c:showSerName val="0"/>
          <c:showPercent val="0"/>
          <c:showBubbleSize val="0"/>
        </c:dLbls>
        <c:gapWidth val="150"/>
        <c:overlap val="-25"/>
        <c:axId val="85190144"/>
        <c:axId val="85191680"/>
      </c:barChart>
      <c:catAx>
        <c:axId val="85190144"/>
        <c:scaling>
          <c:orientation val="minMax"/>
        </c:scaling>
        <c:delete val="0"/>
        <c:axPos val="l"/>
        <c:numFmt formatCode="General" sourceLinked="0"/>
        <c:majorTickMark val="none"/>
        <c:minorTickMark val="none"/>
        <c:tickLblPos val="nextTo"/>
        <c:txPr>
          <a:bodyPr/>
          <a:lstStyle/>
          <a:p>
            <a:pPr>
              <a:defRPr sz="1400" b="0" cap="none" spc="0" baseline="0">
                <a:ln w="1905"/>
                <a:solidFill>
                  <a:schemeClr val="tx2">
                    <a:lumMod val="75000"/>
                  </a:schemeClr>
                </a:solidFill>
                <a:effectLst>
                  <a:innerShdw blurRad="69850" dist="43180" dir="5400000">
                    <a:srgbClr val="000000">
                      <a:alpha val="65000"/>
                    </a:srgbClr>
                  </a:innerShdw>
                </a:effectLst>
                <a:latin typeface="Arial" pitchFamily="34" charset="0"/>
                <a:cs typeface="Arial" pitchFamily="34" charset="0"/>
              </a:defRPr>
            </a:pPr>
            <a:endParaRPr lang="pl-PL"/>
          </a:p>
        </c:txPr>
        <c:crossAx val="85191680"/>
        <c:crosses val="autoZero"/>
        <c:auto val="1"/>
        <c:lblAlgn val="ctr"/>
        <c:lblOffset val="100"/>
        <c:noMultiLvlLbl val="0"/>
      </c:catAx>
      <c:valAx>
        <c:axId val="85191680"/>
        <c:scaling>
          <c:orientation val="minMax"/>
        </c:scaling>
        <c:delete val="1"/>
        <c:axPos val="b"/>
        <c:numFmt formatCode="General" sourceLinked="1"/>
        <c:majorTickMark val="out"/>
        <c:minorTickMark val="none"/>
        <c:tickLblPos val="nextTo"/>
        <c:crossAx val="85190144"/>
        <c:crosses val="autoZero"/>
        <c:crossBetween val="between"/>
      </c:valAx>
      <c:spPr>
        <a:noFill/>
      </c:spPr>
    </c:plotArea>
    <c:plotVisOnly val="1"/>
    <c:dispBlanksAs val="gap"/>
    <c:showDLblsOverMax val="0"/>
  </c:chart>
  <c:spPr>
    <a:noFill/>
    <a:ln>
      <a:noFill/>
    </a:ln>
  </c:spPr>
  <c:txPr>
    <a:bodyPr/>
    <a:lstStyle/>
    <a:p>
      <a:pPr>
        <a:defRPr sz="1800"/>
      </a:pPr>
      <a:endParaRPr lang="pl-PL"/>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0827257809241593E-2"/>
          <c:y val="6.7468140909527657E-2"/>
          <c:w val="0.8003903482491016"/>
          <c:h val="0.72197810910889704"/>
        </c:manualLayout>
      </c:layout>
      <c:bar3DChart>
        <c:barDir val="col"/>
        <c:grouping val="clustered"/>
        <c:varyColors val="0"/>
        <c:ser>
          <c:idx val="0"/>
          <c:order val="0"/>
          <c:tx>
            <c:strRef>
              <c:f>Arkusz1!$B$1</c:f>
              <c:strCache>
                <c:ptCount val="1"/>
                <c:pt idx="0">
                  <c:v>2024</c:v>
                </c:pt>
              </c:strCache>
            </c:strRef>
          </c:tx>
          <c:spPr>
            <a:solidFill>
              <a:schemeClr val="accent6">
                <a:lumMod val="90000"/>
              </a:schemeClr>
            </a:solidFill>
            <a:ln>
              <a:noFill/>
            </a:ln>
            <a:effectLst/>
            <a:sp3d/>
          </c:spPr>
          <c:invertIfNegative val="0"/>
          <c:dLbls>
            <c:dLbl>
              <c:idx val="0"/>
              <c:layout>
                <c:manualLayout>
                  <c:x val="-1.3010849432030321E-2"/>
                  <c:y val="-5.1224938851288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96B-4F97-AB11-4A44B4391AE5}"/>
                </c:ext>
              </c:extLst>
            </c:dLbl>
            <c:dLbl>
              <c:idx val="1"/>
              <c:layout>
                <c:manualLayout>
                  <c:x val="7.2282496844612368E-3"/>
                  <c:y val="-4.39402274133760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96B-4F97-AB11-4A44B4391AE5}"/>
                </c:ext>
              </c:extLst>
            </c:dLbl>
            <c:dLbl>
              <c:idx val="2"/>
              <c:layout>
                <c:manualLayout>
                  <c:x val="-1.0119549558245806E-2"/>
                  <c:y val="-3.9868334924375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96B-4F97-AB11-4A44B4391AE5}"/>
                </c:ext>
              </c:extLst>
            </c:dLbl>
            <c:dLbl>
              <c:idx val="3"/>
              <c:layout>
                <c:manualLayout>
                  <c:x val="-5.7825997475690312E-3"/>
                  <c:y val="-5.54636005540220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96B-4F97-AB11-4A44B4391AE5}"/>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ogółem</c:v>
                </c:pt>
                <c:pt idx="1">
                  <c:v>osoby fizyczne</c:v>
                </c:pt>
                <c:pt idx="2">
                  <c:v>osoby prawne</c:v>
                </c:pt>
                <c:pt idx="3">
                  <c:v>jednostki bez osobowości prawnej</c:v>
                </c:pt>
              </c:strCache>
            </c:strRef>
          </c:cat>
          <c:val>
            <c:numRef>
              <c:f>Arkusz1!$B$2:$B$5</c:f>
              <c:numCache>
                <c:formatCode>General</c:formatCode>
                <c:ptCount val="4"/>
                <c:pt idx="0">
                  <c:v>14300</c:v>
                </c:pt>
                <c:pt idx="1">
                  <c:v>10001</c:v>
                </c:pt>
                <c:pt idx="2">
                  <c:v>1782</c:v>
                </c:pt>
                <c:pt idx="3">
                  <c:v>2517</c:v>
                </c:pt>
              </c:numCache>
            </c:numRef>
          </c:val>
          <c:extLst>
            <c:ext xmlns:c16="http://schemas.microsoft.com/office/drawing/2014/chart" uri="{C3380CC4-5D6E-409C-BE32-E72D297353CC}">
              <c16:uniqueId val="{00000000-896B-4F97-AB11-4A44B4391AE5}"/>
            </c:ext>
          </c:extLst>
        </c:ser>
        <c:ser>
          <c:idx val="1"/>
          <c:order val="1"/>
          <c:tx>
            <c:strRef>
              <c:f>Arkusz1!$C$1</c:f>
              <c:strCache>
                <c:ptCount val="1"/>
                <c:pt idx="0">
                  <c:v>2023</c:v>
                </c:pt>
              </c:strCache>
            </c:strRef>
          </c:tx>
          <c:spPr>
            <a:solidFill>
              <a:schemeClr val="accent5">
                <a:lumMod val="90000"/>
              </a:schemeClr>
            </a:solidFill>
            <a:ln>
              <a:noFill/>
            </a:ln>
            <a:effectLst/>
            <a:sp3d/>
          </c:spPr>
          <c:invertIfNegative val="0"/>
          <c:dLbls>
            <c:dLbl>
              <c:idx val="0"/>
              <c:layout>
                <c:manualLayout>
                  <c:x val="4.1923848169875502E-2"/>
                  <c:y val="-3.84785914765973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96B-4F97-AB11-4A44B4391AE5}"/>
                </c:ext>
              </c:extLst>
            </c:dLbl>
            <c:dLbl>
              <c:idx val="1"/>
              <c:layout>
                <c:manualLayout>
                  <c:x val="4.3369498106767684E-2"/>
                  <c:y val="-3.22016393837888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96B-4F97-AB11-4A44B4391AE5}"/>
                </c:ext>
              </c:extLst>
            </c:dLbl>
            <c:dLbl>
              <c:idx val="2"/>
              <c:layout>
                <c:manualLayout>
                  <c:x val="2.8912998737845159E-2"/>
                  <c:y val="-5.70857492916216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96B-4F97-AB11-4A44B4391AE5}"/>
                </c:ext>
              </c:extLst>
            </c:dLbl>
            <c:dLbl>
              <c:idx val="3"/>
              <c:layout>
                <c:manualLayout>
                  <c:x val="3.3249948548521827E-2"/>
                  <c:y val="-4.10584911203765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96B-4F97-AB11-4A44B4391AE5}"/>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ogółem</c:v>
                </c:pt>
                <c:pt idx="1">
                  <c:v>osoby fizyczne</c:v>
                </c:pt>
                <c:pt idx="2">
                  <c:v>osoby prawne</c:v>
                </c:pt>
                <c:pt idx="3">
                  <c:v>jednostki bez osobowości prawnej</c:v>
                </c:pt>
              </c:strCache>
            </c:strRef>
          </c:cat>
          <c:val>
            <c:numRef>
              <c:f>Arkusz1!$C$2:$C$5</c:f>
              <c:numCache>
                <c:formatCode>General</c:formatCode>
                <c:ptCount val="4"/>
                <c:pt idx="0">
                  <c:v>14050</c:v>
                </c:pt>
                <c:pt idx="1">
                  <c:v>9793</c:v>
                </c:pt>
                <c:pt idx="2">
                  <c:v>1738</c:v>
                </c:pt>
                <c:pt idx="3">
                  <c:v>2519</c:v>
                </c:pt>
              </c:numCache>
            </c:numRef>
          </c:val>
          <c:extLst>
            <c:ext xmlns:c16="http://schemas.microsoft.com/office/drawing/2014/chart" uri="{C3380CC4-5D6E-409C-BE32-E72D297353CC}">
              <c16:uniqueId val="{00000001-896B-4F97-AB11-4A44B4391AE5}"/>
            </c:ext>
          </c:extLst>
        </c:ser>
        <c:dLbls>
          <c:showLegendKey val="0"/>
          <c:showVal val="0"/>
          <c:showCatName val="0"/>
          <c:showSerName val="0"/>
          <c:showPercent val="0"/>
          <c:showBubbleSize val="0"/>
        </c:dLbls>
        <c:gapWidth val="150"/>
        <c:shape val="box"/>
        <c:axId val="609665472"/>
        <c:axId val="609668752"/>
        <c:axId val="0"/>
      </c:bar3DChart>
      <c:catAx>
        <c:axId val="6096654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l-PL"/>
          </a:p>
        </c:txPr>
        <c:crossAx val="609668752"/>
        <c:crosses val="autoZero"/>
        <c:auto val="1"/>
        <c:lblAlgn val="ctr"/>
        <c:lblOffset val="100"/>
        <c:noMultiLvlLbl val="0"/>
      </c:catAx>
      <c:valAx>
        <c:axId val="6096687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crossAx val="609665472"/>
        <c:crosses val="autoZero"/>
        <c:crossBetween val="between"/>
      </c:valAx>
      <c:spPr>
        <a:noFill/>
        <a:ln>
          <a:noFill/>
        </a:ln>
        <a:effectLst/>
      </c:spPr>
    </c:plotArea>
    <c:legend>
      <c:legendPos val="b"/>
      <c:layout>
        <c:manualLayout>
          <c:xMode val="edge"/>
          <c:yMode val="edge"/>
          <c:x val="0.8359333024928014"/>
          <c:y val="0.37595891483601551"/>
          <c:w val="0.1423819484538148"/>
          <c:h val="0.32396538577301143"/>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0827257809241593E-2"/>
          <c:y val="6.7468140909527657E-2"/>
          <c:w val="0.8003903482491016"/>
          <c:h val="0.72197810910889704"/>
        </c:manualLayout>
      </c:layout>
      <c:bar3DChart>
        <c:barDir val="col"/>
        <c:grouping val="clustered"/>
        <c:varyColors val="0"/>
        <c:ser>
          <c:idx val="0"/>
          <c:order val="0"/>
          <c:tx>
            <c:strRef>
              <c:f>Arkusz1!$B$1</c:f>
              <c:strCache>
                <c:ptCount val="1"/>
                <c:pt idx="0">
                  <c:v>2024</c:v>
                </c:pt>
              </c:strCache>
            </c:strRef>
          </c:tx>
          <c:spPr>
            <a:solidFill>
              <a:schemeClr val="accent6">
                <a:lumMod val="90000"/>
              </a:schemeClr>
            </a:solidFill>
            <a:ln>
              <a:noFill/>
            </a:ln>
            <a:effectLst/>
            <a:sp3d/>
          </c:spPr>
          <c:invertIfNegative val="0"/>
          <c:dLbls>
            <c:dLbl>
              <c:idx val="0"/>
              <c:layout>
                <c:manualLayout>
                  <c:x val="-1.3010849432030321E-2"/>
                  <c:y val="-5.1224938851288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96B-4F97-AB11-4A44B4391AE5}"/>
                </c:ext>
              </c:extLst>
            </c:dLbl>
            <c:dLbl>
              <c:idx val="1"/>
              <c:layout>
                <c:manualLayout>
                  <c:x val="7.2282496844612368E-3"/>
                  <c:y val="-4.39402274133760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96B-4F97-AB11-4A44B4391AE5}"/>
                </c:ext>
              </c:extLst>
            </c:dLbl>
            <c:dLbl>
              <c:idx val="2"/>
              <c:layout>
                <c:manualLayout>
                  <c:x val="0"/>
                  <c:y val="-4.55389346952298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96B-4F97-AB11-4A44B4391AE5}"/>
                </c:ext>
              </c:extLst>
            </c:dLbl>
            <c:dLbl>
              <c:idx val="3"/>
              <c:layout>
                <c:manualLayout>
                  <c:x val="-5.7825997475690312E-3"/>
                  <c:y val="-3.56165013560325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96B-4F97-AB11-4A44B4391AE5}"/>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ogółem</c:v>
                </c:pt>
                <c:pt idx="1">
                  <c:v>osoby fizyczne</c:v>
                </c:pt>
                <c:pt idx="2">
                  <c:v>osoby prawne</c:v>
                </c:pt>
                <c:pt idx="3">
                  <c:v>jednostki bez osobowości prawnej</c:v>
                </c:pt>
              </c:strCache>
            </c:strRef>
          </c:cat>
          <c:val>
            <c:numRef>
              <c:f>Arkusz1!$B$2:$B$5</c:f>
              <c:numCache>
                <c:formatCode>General</c:formatCode>
                <c:ptCount val="4"/>
                <c:pt idx="0">
                  <c:v>5263</c:v>
                </c:pt>
                <c:pt idx="1">
                  <c:v>4097</c:v>
                </c:pt>
                <c:pt idx="2">
                  <c:v>463</c:v>
                </c:pt>
                <c:pt idx="3">
                  <c:v>703</c:v>
                </c:pt>
              </c:numCache>
            </c:numRef>
          </c:val>
          <c:extLst>
            <c:ext xmlns:c16="http://schemas.microsoft.com/office/drawing/2014/chart" uri="{C3380CC4-5D6E-409C-BE32-E72D297353CC}">
              <c16:uniqueId val="{00000000-896B-4F97-AB11-4A44B4391AE5}"/>
            </c:ext>
          </c:extLst>
        </c:ser>
        <c:ser>
          <c:idx val="1"/>
          <c:order val="1"/>
          <c:tx>
            <c:strRef>
              <c:f>Arkusz1!$C$1</c:f>
              <c:strCache>
                <c:ptCount val="1"/>
                <c:pt idx="0">
                  <c:v>2023</c:v>
                </c:pt>
              </c:strCache>
            </c:strRef>
          </c:tx>
          <c:spPr>
            <a:solidFill>
              <a:schemeClr val="accent5">
                <a:lumMod val="90000"/>
              </a:schemeClr>
            </a:solidFill>
            <a:ln>
              <a:noFill/>
            </a:ln>
            <a:effectLst/>
            <a:sp3d/>
          </c:spPr>
          <c:invertIfNegative val="0"/>
          <c:dLbls>
            <c:dLbl>
              <c:idx val="0"/>
              <c:layout>
                <c:manualLayout>
                  <c:x val="4.1923848169875502E-2"/>
                  <c:y val="-3.84785914765973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96B-4F97-AB11-4A44B4391AE5}"/>
                </c:ext>
              </c:extLst>
            </c:dLbl>
            <c:dLbl>
              <c:idx val="1"/>
              <c:layout>
                <c:manualLayout>
                  <c:x val="3.6141248422306448E-2"/>
                  <c:y val="-4.63781388109243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96B-4F97-AB11-4A44B4391AE5}"/>
                </c:ext>
              </c:extLst>
            </c:dLbl>
            <c:dLbl>
              <c:idx val="2"/>
              <c:layout>
                <c:manualLayout>
                  <c:x val="2.8912998737845159E-2"/>
                  <c:y val="-3.72386500936318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96B-4F97-AB11-4A44B4391AE5}"/>
                </c:ext>
              </c:extLst>
            </c:dLbl>
            <c:dLbl>
              <c:idx val="3"/>
              <c:layout>
                <c:manualLayout>
                  <c:x val="3.1804298611629568E-2"/>
                  <c:y val="-4.38937910058037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96B-4F97-AB11-4A44B4391AE5}"/>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ogółem</c:v>
                </c:pt>
                <c:pt idx="1">
                  <c:v>osoby fizyczne</c:v>
                </c:pt>
                <c:pt idx="2">
                  <c:v>osoby prawne</c:v>
                </c:pt>
                <c:pt idx="3">
                  <c:v>jednostki bez osobowości prawnej</c:v>
                </c:pt>
              </c:strCache>
            </c:strRef>
          </c:cat>
          <c:val>
            <c:numRef>
              <c:f>Arkusz1!$C$2:$C$5</c:f>
              <c:numCache>
                <c:formatCode>General</c:formatCode>
                <c:ptCount val="4"/>
                <c:pt idx="0">
                  <c:v>5111</c:v>
                </c:pt>
                <c:pt idx="1">
                  <c:v>3991</c:v>
                </c:pt>
                <c:pt idx="2">
                  <c:v>446</c:v>
                </c:pt>
                <c:pt idx="3">
                  <c:v>674</c:v>
                </c:pt>
              </c:numCache>
            </c:numRef>
          </c:val>
          <c:extLst>
            <c:ext xmlns:c16="http://schemas.microsoft.com/office/drawing/2014/chart" uri="{C3380CC4-5D6E-409C-BE32-E72D297353CC}">
              <c16:uniqueId val="{00000001-896B-4F97-AB11-4A44B4391AE5}"/>
            </c:ext>
          </c:extLst>
        </c:ser>
        <c:dLbls>
          <c:showLegendKey val="0"/>
          <c:showVal val="0"/>
          <c:showCatName val="0"/>
          <c:showSerName val="0"/>
          <c:showPercent val="0"/>
          <c:showBubbleSize val="0"/>
        </c:dLbls>
        <c:gapWidth val="150"/>
        <c:shape val="box"/>
        <c:axId val="609665472"/>
        <c:axId val="609668752"/>
        <c:axId val="0"/>
      </c:bar3DChart>
      <c:catAx>
        <c:axId val="6096654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l-PL"/>
          </a:p>
        </c:txPr>
        <c:crossAx val="609668752"/>
        <c:crosses val="autoZero"/>
        <c:auto val="1"/>
        <c:lblAlgn val="ctr"/>
        <c:lblOffset val="100"/>
        <c:noMultiLvlLbl val="0"/>
      </c:catAx>
      <c:valAx>
        <c:axId val="6096687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crossAx val="609665472"/>
        <c:crosses val="autoZero"/>
        <c:crossBetween val="between"/>
      </c:valAx>
      <c:spPr>
        <a:noFill/>
        <a:ln>
          <a:noFill/>
        </a:ln>
        <a:effectLst/>
      </c:spPr>
    </c:plotArea>
    <c:legend>
      <c:legendPos val="b"/>
      <c:layout>
        <c:manualLayout>
          <c:xMode val="edge"/>
          <c:yMode val="edge"/>
          <c:x val="0.8359333024928014"/>
          <c:y val="0.37595891483601551"/>
          <c:w val="0.1423819484538148"/>
          <c:h val="0.32396538577301143"/>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3581491346792"/>
          <c:y val="4.2606066433753219E-2"/>
          <c:w val="0.8782853939383477"/>
          <c:h val="0.71411856254652373"/>
        </c:manualLayout>
      </c:layout>
      <c:barChart>
        <c:barDir val="col"/>
        <c:grouping val="clustered"/>
        <c:varyColors val="0"/>
        <c:ser>
          <c:idx val="0"/>
          <c:order val="0"/>
          <c:tx>
            <c:strRef>
              <c:f>Arkusz1!$B$1</c:f>
              <c:strCache>
                <c:ptCount val="1"/>
                <c:pt idx="0">
                  <c:v>2023</c:v>
                </c:pt>
              </c:strCache>
            </c:strRef>
          </c:tx>
          <c:spPr>
            <a:solidFill>
              <a:srgbClr val="E2EFD9">
                <a:lumMod val="90000"/>
              </a:srgbClr>
            </a:soli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c:spPr>
          <c:invertIfNegative val="0"/>
          <c:cat>
            <c:strRef>
              <c:f>Arkusz1!$A$2:$A$13</c:f>
              <c:strCache>
                <c:ptCount val="12"/>
                <c:pt idx="0">
                  <c:v>I</c:v>
                </c:pt>
                <c:pt idx="1">
                  <c:v>II</c:v>
                </c:pt>
                <c:pt idx="2">
                  <c:v>III</c:v>
                </c:pt>
                <c:pt idx="3">
                  <c:v>IV</c:v>
                </c:pt>
                <c:pt idx="4">
                  <c:v>V</c:v>
                </c:pt>
                <c:pt idx="5">
                  <c:v>VI</c:v>
                </c:pt>
                <c:pt idx="6">
                  <c:v>VII</c:v>
                </c:pt>
                <c:pt idx="7">
                  <c:v>VIII</c:v>
                </c:pt>
                <c:pt idx="8">
                  <c:v>IX</c:v>
                </c:pt>
                <c:pt idx="9">
                  <c:v>X</c:v>
                </c:pt>
                <c:pt idx="10">
                  <c:v>XI</c:v>
                </c:pt>
                <c:pt idx="11">
                  <c:v>XII</c:v>
                </c:pt>
              </c:strCache>
            </c:strRef>
          </c:cat>
          <c:val>
            <c:numRef>
              <c:f>Arkusz1!$B$2:$B$13</c:f>
              <c:numCache>
                <c:formatCode>General</c:formatCode>
                <c:ptCount val="12"/>
                <c:pt idx="0">
                  <c:v>2766</c:v>
                </c:pt>
                <c:pt idx="1">
                  <c:v>2813</c:v>
                </c:pt>
                <c:pt idx="2">
                  <c:v>2800</c:v>
                </c:pt>
                <c:pt idx="3">
                  <c:v>2735</c:v>
                </c:pt>
                <c:pt idx="4">
                  <c:v>2681</c:v>
                </c:pt>
                <c:pt idx="5">
                  <c:v>2618</c:v>
                </c:pt>
                <c:pt idx="6">
                  <c:v>2578</c:v>
                </c:pt>
                <c:pt idx="7">
                  <c:v>2542</c:v>
                </c:pt>
                <c:pt idx="8">
                  <c:v>2522</c:v>
                </c:pt>
                <c:pt idx="9">
                  <c:v>2490</c:v>
                </c:pt>
                <c:pt idx="10">
                  <c:v>2414</c:v>
                </c:pt>
                <c:pt idx="11">
                  <c:v>2426</c:v>
                </c:pt>
              </c:numCache>
            </c:numRef>
          </c:val>
          <c:extLst>
            <c:ext xmlns:c16="http://schemas.microsoft.com/office/drawing/2014/chart" uri="{C3380CC4-5D6E-409C-BE32-E72D297353CC}">
              <c16:uniqueId val="{00000000-1D18-432D-86A9-4CFD8B00719D}"/>
            </c:ext>
          </c:extLst>
        </c:ser>
        <c:ser>
          <c:idx val="1"/>
          <c:order val="1"/>
          <c:tx>
            <c:strRef>
              <c:f>Arkusz1!$C$1</c:f>
              <c:strCache>
                <c:ptCount val="1"/>
                <c:pt idx="0">
                  <c:v>2024</c:v>
                </c:pt>
              </c:strCache>
            </c:strRef>
          </c:tx>
          <c:spPr>
            <a:solidFill>
              <a:srgbClr val="D9E2F3">
                <a:lumMod val="90000"/>
              </a:srgbClr>
            </a:soli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c:spPr>
          <c:invertIfNegative val="0"/>
          <c:cat>
            <c:strRef>
              <c:f>Arkusz1!$A$2:$A$13</c:f>
              <c:strCache>
                <c:ptCount val="12"/>
                <c:pt idx="0">
                  <c:v>I</c:v>
                </c:pt>
                <c:pt idx="1">
                  <c:v>II</c:v>
                </c:pt>
                <c:pt idx="2">
                  <c:v>III</c:v>
                </c:pt>
                <c:pt idx="3">
                  <c:v>IV</c:v>
                </c:pt>
                <c:pt idx="4">
                  <c:v>V</c:v>
                </c:pt>
                <c:pt idx="5">
                  <c:v>VI</c:v>
                </c:pt>
                <c:pt idx="6">
                  <c:v>VII</c:v>
                </c:pt>
                <c:pt idx="7">
                  <c:v>VIII</c:v>
                </c:pt>
                <c:pt idx="8">
                  <c:v>IX</c:v>
                </c:pt>
                <c:pt idx="9">
                  <c:v>X</c:v>
                </c:pt>
                <c:pt idx="10">
                  <c:v>XI</c:v>
                </c:pt>
                <c:pt idx="11">
                  <c:v>XII</c:v>
                </c:pt>
              </c:strCache>
            </c:strRef>
          </c:cat>
          <c:val>
            <c:numRef>
              <c:f>Arkusz1!$C$2:$C$13</c:f>
              <c:numCache>
                <c:formatCode>General</c:formatCode>
                <c:ptCount val="12"/>
                <c:pt idx="0">
                  <c:v>2646</c:v>
                </c:pt>
                <c:pt idx="1">
                  <c:v>2665</c:v>
                </c:pt>
                <c:pt idx="2">
                  <c:v>2576</c:v>
                </c:pt>
                <c:pt idx="3">
                  <c:v>2469</c:v>
                </c:pt>
                <c:pt idx="4">
                  <c:v>2422</c:v>
                </c:pt>
                <c:pt idx="5">
                  <c:v>2383</c:v>
                </c:pt>
              </c:numCache>
            </c:numRef>
          </c:val>
          <c:extLst>
            <c:ext xmlns:c16="http://schemas.microsoft.com/office/drawing/2014/chart" uri="{C3380CC4-5D6E-409C-BE32-E72D297353CC}">
              <c16:uniqueId val="{00000001-1D18-432D-86A9-4CFD8B00719D}"/>
            </c:ext>
          </c:extLst>
        </c:ser>
        <c:dLbls>
          <c:showLegendKey val="0"/>
          <c:showVal val="0"/>
          <c:showCatName val="0"/>
          <c:showSerName val="0"/>
          <c:showPercent val="0"/>
          <c:showBubbleSize val="0"/>
        </c:dLbls>
        <c:gapWidth val="100"/>
        <c:overlap val="-24"/>
        <c:axId val="158551424"/>
        <c:axId val="158553216"/>
      </c:barChart>
      <c:catAx>
        <c:axId val="1585514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crossAx val="158553216"/>
        <c:crosses val="autoZero"/>
        <c:auto val="1"/>
        <c:lblAlgn val="ctr"/>
        <c:lblOffset val="100"/>
        <c:noMultiLvlLbl val="0"/>
      </c:catAx>
      <c:valAx>
        <c:axId val="158553216"/>
        <c:scaling>
          <c:orientation val="minMax"/>
          <c:min val="1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crossAx val="158551424"/>
        <c:crosses val="autoZero"/>
        <c:crossBetween val="between"/>
        <c:majorUnit val="1000"/>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l-PL"/>
          </a:p>
        </c:txPr>
      </c:dTable>
      <c:spPr>
        <a:noFill/>
        <a:ln>
          <a:noFill/>
        </a:ln>
        <a:effectLst/>
      </c:spPr>
    </c:plotArea>
    <c:plotVisOnly val="1"/>
    <c:dispBlanksAs val="gap"/>
    <c:showDLblsOverMax val="0"/>
  </c:chart>
  <c:spPr>
    <a:noFill/>
    <a:ln>
      <a:noFill/>
    </a:ln>
    <a:effectLst/>
  </c:spPr>
  <c:txPr>
    <a:bodyPr/>
    <a:lstStyle/>
    <a:p>
      <a:pPr>
        <a:defRPr/>
      </a:pPr>
      <a:endParaRPr lang="pl-PL"/>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3581491346792"/>
          <c:y val="4.2606066433753219E-2"/>
          <c:w val="0.8782853939383477"/>
          <c:h val="0.71411856254652373"/>
        </c:manualLayout>
      </c:layout>
      <c:barChart>
        <c:barDir val="col"/>
        <c:grouping val="clustered"/>
        <c:varyColors val="0"/>
        <c:ser>
          <c:idx val="0"/>
          <c:order val="0"/>
          <c:tx>
            <c:strRef>
              <c:f>Arkusz1!$B$1</c:f>
              <c:strCache>
                <c:ptCount val="1"/>
                <c:pt idx="0">
                  <c:v>2023</c:v>
                </c:pt>
              </c:strCache>
            </c:strRef>
          </c:tx>
          <c:spPr>
            <a:solidFill>
              <a:srgbClr val="E2EFD9">
                <a:lumMod val="90000"/>
              </a:srgbClr>
            </a:soli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c:spPr>
          <c:invertIfNegative val="0"/>
          <c:cat>
            <c:strRef>
              <c:f>Arkusz1!$A$2:$A$13</c:f>
              <c:strCache>
                <c:ptCount val="12"/>
                <c:pt idx="0">
                  <c:v>I</c:v>
                </c:pt>
                <c:pt idx="1">
                  <c:v>II</c:v>
                </c:pt>
                <c:pt idx="2">
                  <c:v>III</c:v>
                </c:pt>
                <c:pt idx="3">
                  <c:v>IV</c:v>
                </c:pt>
                <c:pt idx="4">
                  <c:v>V</c:v>
                </c:pt>
                <c:pt idx="5">
                  <c:v>VI</c:v>
                </c:pt>
                <c:pt idx="6">
                  <c:v>VII</c:v>
                </c:pt>
                <c:pt idx="7">
                  <c:v>VIII</c:v>
                </c:pt>
                <c:pt idx="8">
                  <c:v>IX</c:v>
                </c:pt>
                <c:pt idx="9">
                  <c:v>X</c:v>
                </c:pt>
                <c:pt idx="10">
                  <c:v>XI</c:v>
                </c:pt>
                <c:pt idx="11">
                  <c:v>XII</c:v>
                </c:pt>
              </c:strCache>
            </c:strRef>
          </c:cat>
          <c:val>
            <c:numRef>
              <c:f>Arkusz1!$B$2:$B$13</c:f>
              <c:numCache>
                <c:formatCode>General</c:formatCode>
                <c:ptCount val="12"/>
                <c:pt idx="0">
                  <c:v>2587</c:v>
                </c:pt>
                <c:pt idx="1">
                  <c:v>2608</c:v>
                </c:pt>
                <c:pt idx="2">
                  <c:v>2603</c:v>
                </c:pt>
                <c:pt idx="3">
                  <c:v>2462</c:v>
                </c:pt>
                <c:pt idx="4">
                  <c:v>2408</c:v>
                </c:pt>
                <c:pt idx="5">
                  <c:v>2361</c:v>
                </c:pt>
                <c:pt idx="6">
                  <c:v>2351</c:v>
                </c:pt>
                <c:pt idx="7">
                  <c:v>2339</c:v>
                </c:pt>
                <c:pt idx="8">
                  <c:v>2283</c:v>
                </c:pt>
                <c:pt idx="9">
                  <c:v>2257</c:v>
                </c:pt>
                <c:pt idx="10">
                  <c:v>2266</c:v>
                </c:pt>
                <c:pt idx="11">
                  <c:v>2328</c:v>
                </c:pt>
              </c:numCache>
            </c:numRef>
          </c:val>
          <c:extLst>
            <c:ext xmlns:c16="http://schemas.microsoft.com/office/drawing/2014/chart" uri="{C3380CC4-5D6E-409C-BE32-E72D297353CC}">
              <c16:uniqueId val="{00000000-1D18-432D-86A9-4CFD8B00719D}"/>
            </c:ext>
          </c:extLst>
        </c:ser>
        <c:ser>
          <c:idx val="1"/>
          <c:order val="1"/>
          <c:tx>
            <c:strRef>
              <c:f>Arkusz1!$C$1</c:f>
              <c:strCache>
                <c:ptCount val="1"/>
                <c:pt idx="0">
                  <c:v>2024</c:v>
                </c:pt>
              </c:strCache>
            </c:strRef>
          </c:tx>
          <c:spPr>
            <a:solidFill>
              <a:srgbClr val="D9E2F3">
                <a:lumMod val="90000"/>
              </a:srgbClr>
            </a:soli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c:spPr>
          <c:invertIfNegative val="0"/>
          <c:cat>
            <c:strRef>
              <c:f>Arkusz1!$A$2:$A$13</c:f>
              <c:strCache>
                <c:ptCount val="12"/>
                <c:pt idx="0">
                  <c:v>I</c:v>
                </c:pt>
                <c:pt idx="1">
                  <c:v>II</c:v>
                </c:pt>
                <c:pt idx="2">
                  <c:v>III</c:v>
                </c:pt>
                <c:pt idx="3">
                  <c:v>IV</c:v>
                </c:pt>
                <c:pt idx="4">
                  <c:v>V</c:v>
                </c:pt>
                <c:pt idx="5">
                  <c:v>VI</c:v>
                </c:pt>
                <c:pt idx="6">
                  <c:v>VII</c:v>
                </c:pt>
                <c:pt idx="7">
                  <c:v>VIII</c:v>
                </c:pt>
                <c:pt idx="8">
                  <c:v>IX</c:v>
                </c:pt>
                <c:pt idx="9">
                  <c:v>X</c:v>
                </c:pt>
                <c:pt idx="10">
                  <c:v>XI</c:v>
                </c:pt>
                <c:pt idx="11">
                  <c:v>XII</c:v>
                </c:pt>
              </c:strCache>
            </c:strRef>
          </c:cat>
          <c:val>
            <c:numRef>
              <c:f>Arkusz1!$C$2:$C$13</c:f>
              <c:numCache>
                <c:formatCode>General</c:formatCode>
                <c:ptCount val="12"/>
                <c:pt idx="0">
                  <c:v>2471</c:v>
                </c:pt>
                <c:pt idx="1">
                  <c:v>2494</c:v>
                </c:pt>
                <c:pt idx="2">
                  <c:v>2362</c:v>
                </c:pt>
                <c:pt idx="3">
                  <c:v>2193</c:v>
                </c:pt>
                <c:pt idx="4">
                  <c:v>2143</c:v>
                </c:pt>
                <c:pt idx="5">
                  <c:v>2113</c:v>
                </c:pt>
              </c:numCache>
            </c:numRef>
          </c:val>
          <c:extLst>
            <c:ext xmlns:c16="http://schemas.microsoft.com/office/drawing/2014/chart" uri="{C3380CC4-5D6E-409C-BE32-E72D297353CC}">
              <c16:uniqueId val="{00000001-1D18-432D-86A9-4CFD8B00719D}"/>
            </c:ext>
          </c:extLst>
        </c:ser>
        <c:dLbls>
          <c:showLegendKey val="0"/>
          <c:showVal val="0"/>
          <c:showCatName val="0"/>
          <c:showSerName val="0"/>
          <c:showPercent val="0"/>
          <c:showBubbleSize val="0"/>
        </c:dLbls>
        <c:gapWidth val="100"/>
        <c:overlap val="-24"/>
        <c:axId val="158551424"/>
        <c:axId val="158553216"/>
      </c:barChart>
      <c:catAx>
        <c:axId val="1585514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crossAx val="158553216"/>
        <c:crosses val="autoZero"/>
        <c:auto val="1"/>
        <c:lblAlgn val="ctr"/>
        <c:lblOffset val="100"/>
        <c:noMultiLvlLbl val="0"/>
      </c:catAx>
      <c:valAx>
        <c:axId val="1585532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crossAx val="158551424"/>
        <c:crosses val="autoZero"/>
        <c:crossBetween val="between"/>
        <c:majorUnit val="1000"/>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l-PL"/>
          </a:p>
        </c:txPr>
      </c:dTable>
      <c:spPr>
        <a:noFill/>
        <a:ln>
          <a:noFill/>
        </a:ln>
        <a:effectLst/>
      </c:spPr>
    </c:plotArea>
    <c:plotVisOnly val="1"/>
    <c:dispBlanksAs val="gap"/>
    <c:showDLblsOverMax val="0"/>
  </c:chart>
  <c:spPr>
    <a:noFill/>
    <a:ln>
      <a:noFill/>
    </a:ln>
    <a:effectLst/>
  </c:spPr>
  <c:txPr>
    <a:bodyPr/>
    <a:lstStyle/>
    <a:p>
      <a:pPr>
        <a:defRPr/>
      </a:pPr>
      <a:endParaRPr lang="pl-PL"/>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9591420034250421E-3"/>
          <c:y val="0.23277277346091302"/>
          <c:w val="0.98945393445353347"/>
          <c:h val="8.4365621381477865E-2"/>
        </c:manualLayout>
      </c:layout>
      <c:bar3DChart>
        <c:barDir val="col"/>
        <c:grouping val="standard"/>
        <c:varyColors val="0"/>
        <c:dLbls>
          <c:showLegendKey val="0"/>
          <c:showVal val="1"/>
          <c:showCatName val="0"/>
          <c:showSerName val="0"/>
          <c:showPercent val="0"/>
          <c:showBubbleSize val="0"/>
        </c:dLbls>
        <c:gapWidth val="150"/>
        <c:shape val="box"/>
        <c:axId val="77537664"/>
        <c:axId val="77538432"/>
        <c:axId val="387342720"/>
      </c:bar3DChart>
      <c:catAx>
        <c:axId val="77537664"/>
        <c:scaling>
          <c:orientation val="minMax"/>
        </c:scaling>
        <c:delete val="0"/>
        <c:axPos val="b"/>
        <c:numFmt formatCode="General"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330" b="0" i="0" u="none" strike="noStrike" kern="1200" baseline="0">
                <a:solidFill>
                  <a:schemeClr val="dk1">
                    <a:lumMod val="65000"/>
                    <a:lumOff val="35000"/>
                  </a:schemeClr>
                </a:solidFill>
                <a:latin typeface="+mn-lt"/>
                <a:ea typeface="+mn-ea"/>
                <a:cs typeface="+mn-cs"/>
              </a:defRPr>
            </a:pPr>
            <a:endParaRPr lang="pl-PL"/>
          </a:p>
        </c:txPr>
        <c:crossAx val="77538432"/>
        <c:crosses val="autoZero"/>
        <c:auto val="1"/>
        <c:lblAlgn val="ctr"/>
        <c:lblOffset val="100"/>
        <c:noMultiLvlLbl val="0"/>
      </c:catAx>
      <c:valAx>
        <c:axId val="77538432"/>
        <c:scaling>
          <c:orientation val="minMax"/>
        </c:scaling>
        <c:delete val="1"/>
        <c:axPos val="l"/>
        <c:numFmt formatCode="General" sourceLinked="1"/>
        <c:majorTickMark val="none"/>
        <c:minorTickMark val="none"/>
        <c:tickLblPos val="nextTo"/>
        <c:crossAx val="77537664"/>
        <c:crosses val="autoZero"/>
        <c:crossBetween val="between"/>
      </c:valAx>
      <c:serAx>
        <c:axId val="387342720"/>
        <c:scaling>
          <c:orientation val="minMax"/>
        </c:scaling>
        <c:delete val="1"/>
        <c:axPos val="b"/>
        <c:majorTickMark val="out"/>
        <c:minorTickMark val="none"/>
        <c:tickLblPos val="nextTo"/>
        <c:crossAx val="77538432"/>
        <c:crosses val="autoZero"/>
      </c:ser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pl-PL"/>
        </a:p>
      </c:txPr>
    </c:legend>
    <c:plotVisOnly val="1"/>
    <c:dispBlanksAs val="zero"/>
    <c:showDLblsOverMax val="0"/>
  </c:chart>
  <c:spPr>
    <a:noFill/>
    <a:ln w="9525" cap="flat" cmpd="sng" algn="ctr">
      <a:noFill/>
      <a:round/>
    </a:ln>
    <a:effectLst/>
  </c:spPr>
  <c:txPr>
    <a:bodyPr/>
    <a:lstStyle/>
    <a:p>
      <a:pPr>
        <a:defRPr/>
      </a:pPr>
      <a:endParaRPr lang="pl-P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2313892908492842E-2"/>
          <c:y val="0.10533227320526301"/>
          <c:w val="0.87552283275791198"/>
          <c:h val="0.65068711687911973"/>
        </c:manualLayout>
      </c:layout>
      <c:lineChart>
        <c:grouping val="stacked"/>
        <c:varyColors val="0"/>
        <c:ser>
          <c:idx val="0"/>
          <c:order val="0"/>
          <c:tx>
            <c:strRef>
              <c:f>Arkusz1!$B$1</c:f>
              <c:strCache>
                <c:ptCount val="1"/>
                <c:pt idx="0">
                  <c:v>2023</c:v>
                </c:pt>
              </c:strCache>
            </c:strRef>
          </c:tx>
          <c:spPr>
            <a:ln w="34925" cap="rnd">
              <a:solidFill>
                <a:schemeClr val="accent6">
                  <a:lumMod val="90000"/>
                </a:schemeClr>
              </a:solidFill>
              <a:round/>
            </a:ln>
            <a:effectLst>
              <a:outerShdw blurRad="55880" dist="15240" dir="5400000" algn="ctr" rotWithShape="0">
                <a:srgbClr val="000000">
                  <a:alpha val="45000"/>
                </a:srgbClr>
              </a:outerShdw>
            </a:effectLst>
          </c:spPr>
          <c:marker>
            <c:symbol val="none"/>
          </c:marker>
          <c:dLbls>
            <c:dLbl>
              <c:idx val="0"/>
              <c:layout>
                <c:manualLayout>
                  <c:x val="-1.4398830743710568E-2"/>
                  <c:y val="-4.93470998349111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499-4E20-B315-E9E0CF372F84}"/>
                </c:ext>
              </c:extLst>
            </c:dLbl>
            <c:dLbl>
              <c:idx val="1"/>
              <c:layout>
                <c:manualLayout>
                  <c:x val="-2.4017407192515404E-2"/>
                  <c:y val="-4.67413952056009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499-4E20-B315-E9E0CF372F84}"/>
                </c:ext>
              </c:extLst>
            </c:dLbl>
            <c:dLbl>
              <c:idx val="2"/>
              <c:layout>
                <c:manualLayout>
                  <c:x val="-2.8911564625850341E-2"/>
                  <c:y val="-3.90879478827367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499-4E20-B315-E9E0CF372F84}"/>
                </c:ext>
              </c:extLst>
            </c:dLbl>
            <c:dLbl>
              <c:idx val="3"/>
              <c:layout>
                <c:manualLayout>
                  <c:x val="-3.0612244897959211E-2"/>
                  <c:y val="-4.69055374592833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499-4E20-B315-E9E0CF372F84}"/>
                </c:ext>
              </c:extLst>
            </c:dLbl>
            <c:dLbl>
              <c:idx val="4"/>
              <c:layout>
                <c:manualLayout>
                  <c:x val="-3.4013605442177096E-2"/>
                  <c:y val="-3.90879478827368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499-4E20-B315-E9E0CF372F84}"/>
                </c:ext>
              </c:extLst>
            </c:dLbl>
            <c:dLbl>
              <c:idx val="5"/>
              <c:layout>
                <c:manualLayout>
                  <c:x val="-1.7006802721088437E-2"/>
                  <c:y val="-3.64820846905537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499-4E20-B315-E9E0CF372F84}"/>
                </c:ext>
              </c:extLst>
            </c:dLbl>
            <c:dLbl>
              <c:idx val="6"/>
              <c:layout>
                <c:manualLayout>
                  <c:x val="-3.0612244897959211E-2"/>
                  <c:y val="-4.16938110749185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499-4E20-B315-E9E0CF372F84}"/>
                </c:ext>
              </c:extLst>
            </c:dLbl>
            <c:dLbl>
              <c:idx val="7"/>
              <c:layout>
                <c:manualLayout>
                  <c:x val="-2.5510204081632647E-2"/>
                  <c:y val="-3.90879478827366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499-4E20-B315-E9E0CF372F84}"/>
                </c:ext>
              </c:extLst>
            </c:dLbl>
            <c:dLbl>
              <c:idx val="8"/>
              <c:layout>
                <c:manualLayout>
                  <c:x val="-2.7210884353741478E-2"/>
                  <c:y val="-4.69055374592833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499-4E20-B315-E9E0CF372F84}"/>
                </c:ext>
              </c:extLst>
            </c:dLbl>
            <c:dLbl>
              <c:idx val="9"/>
              <c:layout>
                <c:manualLayout>
                  <c:x val="-3.0612244897959211E-2"/>
                  <c:y val="-3.90879478827367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499-4E20-B315-E9E0CF372F84}"/>
                </c:ext>
              </c:extLst>
            </c:dLbl>
            <c:dLbl>
              <c:idx val="10"/>
              <c:layout>
                <c:manualLayout>
                  <c:x val="-3.2312925170068035E-2"/>
                  <c:y val="-3.90879478827367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499-4E20-B315-E9E0CF372F84}"/>
                </c:ext>
              </c:extLst>
            </c:dLbl>
            <c:dLbl>
              <c:idx val="11"/>
              <c:layout>
                <c:manualLayout>
                  <c:x val="-1.7006802721088437E-2"/>
                  <c:y val="-3.64820846905537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499-4E20-B315-E9E0CF372F84}"/>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Arkusz1!$A$2:$A$7</c:f>
              <c:strCache>
                <c:ptCount val="6"/>
                <c:pt idx="0">
                  <c:v>I</c:v>
                </c:pt>
                <c:pt idx="1">
                  <c:v>II</c:v>
                </c:pt>
                <c:pt idx="2">
                  <c:v>II</c:v>
                </c:pt>
                <c:pt idx="3">
                  <c:v>IV</c:v>
                </c:pt>
                <c:pt idx="4">
                  <c:v>V</c:v>
                </c:pt>
                <c:pt idx="5">
                  <c:v>VI</c:v>
                </c:pt>
              </c:strCache>
            </c:strRef>
          </c:cat>
          <c:val>
            <c:numRef>
              <c:f>Arkusz1!$B$2:$B$7</c:f>
              <c:numCache>
                <c:formatCode>General</c:formatCode>
                <c:ptCount val="6"/>
                <c:pt idx="0">
                  <c:v>7</c:v>
                </c:pt>
                <c:pt idx="1">
                  <c:v>7.2</c:v>
                </c:pt>
                <c:pt idx="2">
                  <c:v>7.1</c:v>
                </c:pt>
                <c:pt idx="3">
                  <c:v>7</c:v>
                </c:pt>
                <c:pt idx="4">
                  <c:v>6.8</c:v>
                </c:pt>
                <c:pt idx="5">
                  <c:v>6.7</c:v>
                </c:pt>
              </c:numCache>
            </c:numRef>
          </c:val>
          <c:smooth val="0"/>
          <c:extLst>
            <c:ext xmlns:c16="http://schemas.microsoft.com/office/drawing/2014/chart" uri="{C3380CC4-5D6E-409C-BE32-E72D297353CC}">
              <c16:uniqueId val="{0000000C-1499-4E20-B315-E9E0CF372F84}"/>
            </c:ext>
          </c:extLst>
        </c:ser>
        <c:ser>
          <c:idx val="1"/>
          <c:order val="1"/>
          <c:tx>
            <c:strRef>
              <c:f>Arkusz1!$C$1</c:f>
              <c:strCache>
                <c:ptCount val="1"/>
                <c:pt idx="0">
                  <c:v>2024</c:v>
                </c:pt>
              </c:strCache>
            </c:strRef>
          </c:tx>
          <c:spPr>
            <a:ln w="34925" cap="rnd">
              <a:solidFill>
                <a:schemeClr val="accent5">
                  <a:lumMod val="90000"/>
                </a:schemeClr>
              </a:solidFill>
              <a:round/>
            </a:ln>
            <a:effectLst>
              <a:outerShdw blurRad="55880" dist="15240" dir="5400000" algn="ctr" rotWithShape="0">
                <a:srgbClr val="000000">
                  <a:alpha val="45000"/>
                </a:srgbClr>
              </a:outerShdw>
            </a:effectLst>
          </c:spPr>
          <c:marker>
            <c:symbol val="none"/>
          </c:marker>
          <c:dLbls>
            <c:dLbl>
              <c:idx val="0"/>
              <c:layout>
                <c:manualLayout>
                  <c:x val="-4.0816326530612533E-2"/>
                  <c:y val="-4.69055374592833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499-4E20-B315-E9E0CF372F84}"/>
                </c:ext>
              </c:extLst>
            </c:dLbl>
            <c:dLbl>
              <c:idx val="1"/>
              <c:layout>
                <c:manualLayout>
                  <c:x val="-3.5714285714285712E-2"/>
                  <c:y val="-4.42996742671009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499-4E20-B315-E9E0CF372F84}"/>
                </c:ext>
              </c:extLst>
            </c:dLbl>
            <c:dLbl>
              <c:idx val="2"/>
              <c:layout>
                <c:manualLayout>
                  <c:x val="-3.7414965986395099E-2"/>
                  <c:y val="-4.69055374592833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499-4E20-B315-E9E0CF372F84}"/>
                </c:ext>
              </c:extLst>
            </c:dLbl>
            <c:dLbl>
              <c:idx val="3"/>
              <c:layout>
                <c:manualLayout>
                  <c:x val="-4.0816326530612533E-2"/>
                  <c:y val="-4.16938110749185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499-4E20-B315-E9E0CF372F84}"/>
                </c:ext>
              </c:extLst>
            </c:dLbl>
            <c:dLbl>
              <c:idx val="4"/>
              <c:layout>
                <c:manualLayout>
                  <c:x val="-4.2517006802722135E-2"/>
                  <c:y val="-3.90879478827367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499-4E20-B315-E9E0CF372F84}"/>
                </c:ext>
              </c:extLst>
            </c:dLbl>
            <c:dLbl>
              <c:idx val="5"/>
              <c:layout>
                <c:manualLayout>
                  <c:x val="-3.5714285714285712E-2"/>
                  <c:y val="-4.95114006514658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499-4E20-B315-E9E0CF372F84}"/>
                </c:ext>
              </c:extLst>
            </c:dLbl>
            <c:dLbl>
              <c:idx val="6"/>
              <c:layout>
                <c:manualLayout>
                  <c:x val="-3.911564625850341E-2"/>
                  <c:y val="-4.42996742671009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1499-4E20-B315-E9E0CF372F84}"/>
                </c:ext>
              </c:extLst>
            </c:dLbl>
            <c:dLbl>
              <c:idx val="7"/>
              <c:layout>
                <c:manualLayout>
                  <c:x val="-3.4013605442177096E-2"/>
                  <c:y val="-3.64820846905537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1499-4E20-B315-E9E0CF372F84}"/>
                </c:ext>
              </c:extLst>
            </c:dLbl>
            <c:dLbl>
              <c:idx val="8"/>
              <c:layout>
                <c:manualLayout>
                  <c:x val="-3.5714285714285712E-2"/>
                  <c:y val="-4.42996742671009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499-4E20-B315-E9E0CF372F84}"/>
                </c:ext>
              </c:extLst>
            </c:dLbl>
            <c:dLbl>
              <c:idx val="9"/>
              <c:layout>
                <c:manualLayout>
                  <c:x val="-3.911564625850341E-2"/>
                  <c:y val="-3.90879478827367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1499-4E20-B315-E9E0CF372F84}"/>
                </c:ext>
              </c:extLst>
            </c:dLbl>
            <c:dLbl>
              <c:idx val="10"/>
              <c:layout>
                <c:manualLayout>
                  <c:x val="-4.2517006802722135E-2"/>
                  <c:y val="-3.64820846905537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1499-4E20-B315-E9E0CF372F84}"/>
                </c:ext>
              </c:extLst>
            </c:dLbl>
            <c:dLbl>
              <c:idx val="11"/>
              <c:layout>
                <c:manualLayout>
                  <c:x val="-6.8028550002676991E-3"/>
                  <c:y val="-3.64820846905537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1499-4E20-B315-E9E0CF372F84}"/>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Arkusz1!$A$2:$A$7</c:f>
              <c:strCache>
                <c:ptCount val="6"/>
                <c:pt idx="0">
                  <c:v>I</c:v>
                </c:pt>
                <c:pt idx="1">
                  <c:v>II</c:v>
                </c:pt>
                <c:pt idx="2">
                  <c:v>II</c:v>
                </c:pt>
                <c:pt idx="3">
                  <c:v>IV</c:v>
                </c:pt>
                <c:pt idx="4">
                  <c:v>V</c:v>
                </c:pt>
                <c:pt idx="5">
                  <c:v>VI</c:v>
                </c:pt>
              </c:strCache>
            </c:strRef>
          </c:cat>
          <c:val>
            <c:numRef>
              <c:f>Arkusz1!$C$2:$C$7</c:f>
              <c:numCache>
                <c:formatCode>General</c:formatCode>
                <c:ptCount val="6"/>
                <c:pt idx="0">
                  <c:v>6.8</c:v>
                </c:pt>
                <c:pt idx="1">
                  <c:v>6.8</c:v>
                </c:pt>
                <c:pt idx="2">
                  <c:v>6.6</c:v>
                </c:pt>
                <c:pt idx="3">
                  <c:v>6.4</c:v>
                </c:pt>
                <c:pt idx="4">
                  <c:v>6.2</c:v>
                </c:pt>
                <c:pt idx="5">
                  <c:v>6.2</c:v>
                </c:pt>
              </c:numCache>
            </c:numRef>
          </c:val>
          <c:smooth val="0"/>
          <c:extLst>
            <c:ext xmlns:c16="http://schemas.microsoft.com/office/drawing/2014/chart" uri="{C3380CC4-5D6E-409C-BE32-E72D297353CC}">
              <c16:uniqueId val="{00000019-1499-4E20-B315-E9E0CF372F84}"/>
            </c:ext>
          </c:extLst>
        </c:ser>
        <c:dLbls>
          <c:showLegendKey val="0"/>
          <c:showVal val="0"/>
          <c:showCatName val="0"/>
          <c:showSerName val="0"/>
          <c:showPercent val="0"/>
          <c:showBubbleSize val="0"/>
        </c:dLbls>
        <c:smooth val="0"/>
        <c:axId val="158583424"/>
        <c:axId val="158683520"/>
      </c:lineChart>
      <c:catAx>
        <c:axId val="1585834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l-PL"/>
          </a:p>
        </c:txPr>
        <c:crossAx val="158683520"/>
        <c:crosses val="autoZero"/>
        <c:auto val="1"/>
        <c:lblAlgn val="ctr"/>
        <c:lblOffset val="100"/>
        <c:noMultiLvlLbl val="0"/>
      </c:catAx>
      <c:valAx>
        <c:axId val="1586835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l-PL"/>
          </a:p>
        </c:txPr>
        <c:crossAx val="15858342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l-PL"/>
          </a:p>
        </c:txPr>
      </c:legendEntry>
      <c:legendEntry>
        <c:idx val="1"/>
        <c:txPr>
          <a:bodyPr rot="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l-PL"/>
          </a:p>
        </c:txPr>
      </c:legendEntry>
      <c:layout>
        <c:manualLayout>
          <c:xMode val="edge"/>
          <c:yMode val="edge"/>
          <c:x val="0.35638878100753141"/>
          <c:y val="0.9098923219057532"/>
          <c:w val="0.24542298321157108"/>
          <c:h val="8.7013479983705511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l-PL"/>
        </a:p>
      </c:txPr>
    </c:legend>
    <c:plotVisOnly val="1"/>
    <c:dispBlanksAs val="zero"/>
    <c:showDLblsOverMax val="0"/>
  </c:chart>
  <c:spPr>
    <a:noFill/>
    <a:ln>
      <a:noFill/>
    </a:ln>
    <a:effectLst/>
  </c:spPr>
  <c:txPr>
    <a:bodyPr/>
    <a:lstStyle/>
    <a:p>
      <a:pPr>
        <a:defRPr sz="2000">
          <a:latin typeface="Arial" panose="020B0604020202020204" pitchFamily="34" charset="0"/>
          <a:cs typeface="Arial" panose="020B0604020202020204" pitchFamily="34" charset="0"/>
        </a:defRPr>
      </a:pPr>
      <a:endParaRPr lang="pl-P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9591420034250421E-3"/>
          <c:y val="0.23277277346091302"/>
          <c:w val="0.98945393445353347"/>
          <c:h val="8.4365621381477865E-2"/>
        </c:manualLayout>
      </c:layout>
      <c:bar3DChart>
        <c:barDir val="col"/>
        <c:grouping val="standard"/>
        <c:varyColors val="0"/>
        <c:dLbls>
          <c:showLegendKey val="0"/>
          <c:showVal val="1"/>
          <c:showCatName val="0"/>
          <c:showSerName val="0"/>
          <c:showPercent val="0"/>
          <c:showBubbleSize val="0"/>
        </c:dLbls>
        <c:gapWidth val="150"/>
        <c:shape val="box"/>
        <c:axId val="77537664"/>
        <c:axId val="77538432"/>
        <c:axId val="387342720"/>
      </c:bar3DChart>
      <c:catAx>
        <c:axId val="77537664"/>
        <c:scaling>
          <c:orientation val="minMax"/>
        </c:scaling>
        <c:delete val="0"/>
        <c:axPos val="b"/>
        <c:numFmt formatCode="General"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330" b="0" i="0" u="none" strike="noStrike" kern="1200" baseline="0">
                <a:solidFill>
                  <a:schemeClr val="dk1">
                    <a:lumMod val="65000"/>
                    <a:lumOff val="35000"/>
                  </a:schemeClr>
                </a:solidFill>
                <a:latin typeface="+mn-lt"/>
                <a:ea typeface="+mn-ea"/>
                <a:cs typeface="+mn-cs"/>
              </a:defRPr>
            </a:pPr>
            <a:endParaRPr lang="pl-PL"/>
          </a:p>
        </c:txPr>
        <c:crossAx val="77538432"/>
        <c:crosses val="autoZero"/>
        <c:auto val="1"/>
        <c:lblAlgn val="ctr"/>
        <c:lblOffset val="100"/>
        <c:noMultiLvlLbl val="0"/>
      </c:catAx>
      <c:valAx>
        <c:axId val="77538432"/>
        <c:scaling>
          <c:orientation val="minMax"/>
        </c:scaling>
        <c:delete val="1"/>
        <c:axPos val="l"/>
        <c:numFmt formatCode="General" sourceLinked="1"/>
        <c:majorTickMark val="none"/>
        <c:minorTickMark val="none"/>
        <c:tickLblPos val="nextTo"/>
        <c:crossAx val="77537664"/>
        <c:crosses val="autoZero"/>
        <c:crossBetween val="between"/>
      </c:valAx>
      <c:serAx>
        <c:axId val="387342720"/>
        <c:scaling>
          <c:orientation val="minMax"/>
        </c:scaling>
        <c:delete val="1"/>
        <c:axPos val="b"/>
        <c:majorTickMark val="out"/>
        <c:minorTickMark val="none"/>
        <c:tickLblPos val="nextTo"/>
        <c:crossAx val="77538432"/>
        <c:crosses val="autoZero"/>
      </c:ser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pl-PL"/>
        </a:p>
      </c:txPr>
    </c:legend>
    <c:plotVisOnly val="1"/>
    <c:dispBlanksAs val="zero"/>
    <c:showDLblsOverMax val="0"/>
  </c:chart>
  <c:spPr>
    <a:noFill/>
    <a:ln w="9525" cap="flat" cmpd="sng" algn="ctr">
      <a:noFill/>
      <a:round/>
    </a:ln>
    <a:effectLst/>
  </c:spPr>
  <c:txPr>
    <a:bodyPr/>
    <a:lstStyle/>
    <a:p>
      <a:pPr>
        <a:defRPr/>
      </a:pPr>
      <a:endParaRPr lang="pl-P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withinLinear" id="19">
  <a:schemeClr val="accent6"/>
</cs:colorStyle>
</file>

<file path=ppt/charts/colors12.xml><?xml version="1.0" encoding="utf-8"?>
<cs:colorStyle xmlns:cs="http://schemas.microsoft.com/office/drawing/2012/chartStyle" xmlns:a="http://schemas.openxmlformats.org/drawingml/2006/main" meth="withinLinear" id="15">
  <a:schemeClr val="accent2"/>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withinLinear" id="17">
  <a:schemeClr val="accent4"/>
</cs:colorStyle>
</file>

<file path=ppt/charts/colors16.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9">
  <a:schemeClr val="accent6"/>
</cs:colorStyle>
</file>

<file path=ppt/charts/colors6.xml><?xml version="1.0" encoding="utf-8"?>
<cs:colorStyle xmlns:cs="http://schemas.microsoft.com/office/drawing/2012/chartStyle" xmlns:a="http://schemas.openxmlformats.org/drawingml/2006/main" meth="withinLinear" id="19">
  <a:schemeClr val="accent6"/>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33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cs:styleClr val="auto"/>
    </cs:fontRef>
    <cs:spPr/>
    <cs:defRPr sz="1197"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915"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33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cs:styleClr val="auto"/>
    </cs:fontRef>
    <cs:spPr/>
    <cs:defRPr sz="1197"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915"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3FEA0E-2EFB-4866-97FF-A63BD0A9FAF1}" type="doc">
      <dgm:prSet loTypeId="urn:microsoft.com/office/officeart/2005/8/layout/cycle2" loCatId="cycle" qsTypeId="urn:microsoft.com/office/officeart/2005/8/quickstyle/simple3" qsCatId="simple" csTypeId="urn:microsoft.com/office/officeart/2005/8/colors/colorful2" csCatId="colorful" phldr="1"/>
      <dgm:spPr/>
      <dgm:t>
        <a:bodyPr/>
        <a:lstStyle/>
        <a:p>
          <a:endParaRPr lang="pl-PL"/>
        </a:p>
      </dgm:t>
    </dgm:pt>
    <dgm:pt modelId="{8827D9CA-F308-486A-8037-7A09EA7F529D}">
      <dgm:prSet custT="1"/>
      <dgm:spPr>
        <a:solidFill>
          <a:schemeClr val="accent3">
            <a:lumMod val="40000"/>
            <a:lumOff val="60000"/>
          </a:schemeClr>
        </a:solidFill>
      </dgm:spPr>
      <dgm:t>
        <a:bodyPr/>
        <a:lstStyle/>
        <a:p>
          <a:pPr rtl="0"/>
          <a:r>
            <a:rPr lang="pl-PL" sz="2400" b="0" dirty="0">
              <a:latin typeface="Arial" panose="020B0604020202020204" pitchFamily="34" charset="0"/>
              <a:cs typeface="Arial" panose="020B0604020202020204" pitchFamily="34" charset="0"/>
            </a:rPr>
            <a:t>POLSKA</a:t>
          </a:r>
        </a:p>
      </dgm:t>
    </dgm:pt>
    <dgm:pt modelId="{31046F89-0A6C-4496-A977-E9187B2D5FA8}" type="parTrans" cxnId="{26DBB7B5-2371-4D1B-8D32-F3DAF5A3363D}">
      <dgm:prSet/>
      <dgm:spPr/>
      <dgm:t>
        <a:bodyPr/>
        <a:lstStyle/>
        <a:p>
          <a:endParaRPr lang="pl-PL"/>
        </a:p>
      </dgm:t>
    </dgm:pt>
    <dgm:pt modelId="{C57832AC-E030-4FD4-8424-86FF9ED3DA72}" type="sibTrans" cxnId="{26DBB7B5-2371-4D1B-8D32-F3DAF5A3363D}">
      <dgm:prSet/>
      <dgm:spPr/>
      <dgm:t>
        <a:bodyPr/>
        <a:lstStyle/>
        <a:p>
          <a:endParaRPr lang="pl-PL"/>
        </a:p>
      </dgm:t>
    </dgm:pt>
    <dgm:pt modelId="{24826359-DC9F-489C-AF03-1A8958AFB39E}" type="pres">
      <dgm:prSet presAssocID="{D53FEA0E-2EFB-4866-97FF-A63BD0A9FAF1}" presName="cycle" presStyleCnt="0">
        <dgm:presLayoutVars>
          <dgm:dir/>
          <dgm:resizeHandles val="exact"/>
        </dgm:presLayoutVars>
      </dgm:prSet>
      <dgm:spPr/>
    </dgm:pt>
    <dgm:pt modelId="{45C3DB44-3DE6-4319-8BA0-1CB34CA61934}" type="pres">
      <dgm:prSet presAssocID="{8827D9CA-F308-486A-8037-7A09EA7F529D}" presName="node" presStyleLbl="node1" presStyleIdx="0" presStyleCnt="1" custScaleX="210700" custRadScaleRad="119675" custRadScaleInc="-1085">
        <dgm:presLayoutVars>
          <dgm:bulletEnabled val="1"/>
        </dgm:presLayoutVars>
      </dgm:prSet>
      <dgm:spPr/>
    </dgm:pt>
  </dgm:ptLst>
  <dgm:cxnLst>
    <dgm:cxn modelId="{36320A86-5B83-4941-9A4F-235031E008FD}" type="presOf" srcId="{8827D9CA-F308-486A-8037-7A09EA7F529D}" destId="{45C3DB44-3DE6-4319-8BA0-1CB34CA61934}" srcOrd="0" destOrd="0" presId="urn:microsoft.com/office/officeart/2005/8/layout/cycle2"/>
    <dgm:cxn modelId="{0DDD0DA0-2B7F-486B-8CDD-EB43DB828AC6}" type="presOf" srcId="{D53FEA0E-2EFB-4866-97FF-A63BD0A9FAF1}" destId="{24826359-DC9F-489C-AF03-1A8958AFB39E}" srcOrd="0" destOrd="0" presId="urn:microsoft.com/office/officeart/2005/8/layout/cycle2"/>
    <dgm:cxn modelId="{26DBB7B5-2371-4D1B-8D32-F3DAF5A3363D}" srcId="{D53FEA0E-2EFB-4866-97FF-A63BD0A9FAF1}" destId="{8827D9CA-F308-486A-8037-7A09EA7F529D}" srcOrd="0" destOrd="0" parTransId="{31046F89-0A6C-4496-A977-E9187B2D5FA8}" sibTransId="{C57832AC-E030-4FD4-8424-86FF9ED3DA72}"/>
    <dgm:cxn modelId="{EEA1D3EC-314E-4E1F-B2F6-085CF9547B13}" type="presParOf" srcId="{24826359-DC9F-489C-AF03-1A8958AFB39E}" destId="{45C3DB44-3DE6-4319-8BA0-1CB34CA61934}"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8113730-CE8F-42BD-9B98-3C9C93377F0E}"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pl-PL"/>
        </a:p>
      </dgm:t>
    </dgm:pt>
    <dgm:pt modelId="{837F6710-C3D4-4018-89CC-9123ABD45803}">
      <dgm:prSet phldrT="[Tekst]" custT="1"/>
      <dgm:spPr>
        <a:solidFill>
          <a:schemeClr val="accent6"/>
        </a:solidFill>
      </dgm:spPr>
      <dgm:t>
        <a:bodyPr/>
        <a:lstStyle/>
        <a:p>
          <a:r>
            <a:rPr lang="pl-PL" sz="1100" dirty="0">
              <a:solidFill>
                <a:schemeClr val="tx1"/>
              </a:solidFill>
              <a:latin typeface="Arial" pitchFamily="34" charset="0"/>
              <a:cs typeface="Arial" pitchFamily="34" charset="0"/>
            </a:rPr>
            <a:t>SZKOLENIA ZAWODOWE INDYWIDUALNE </a:t>
          </a:r>
        </a:p>
      </dgm:t>
    </dgm:pt>
    <dgm:pt modelId="{BE322126-2DB6-4487-ACC4-8B4CD10C2D02}" type="parTrans" cxnId="{934E3F3D-C680-4FFA-9372-BA0FE8A43243}">
      <dgm:prSet/>
      <dgm:spPr/>
      <dgm:t>
        <a:bodyPr/>
        <a:lstStyle/>
        <a:p>
          <a:endParaRPr lang="pl-PL" sz="1100">
            <a:solidFill>
              <a:schemeClr val="tx1"/>
            </a:solidFill>
          </a:endParaRPr>
        </a:p>
      </dgm:t>
    </dgm:pt>
    <dgm:pt modelId="{FCD17B32-33CE-42C2-9FC3-32C7FD2B6E7D}" type="sibTrans" cxnId="{934E3F3D-C680-4FFA-9372-BA0FE8A43243}">
      <dgm:prSet/>
      <dgm:spPr/>
      <dgm:t>
        <a:bodyPr/>
        <a:lstStyle/>
        <a:p>
          <a:endParaRPr lang="pl-PL" sz="1100">
            <a:solidFill>
              <a:schemeClr val="tx1"/>
            </a:solidFill>
          </a:endParaRPr>
        </a:p>
      </dgm:t>
    </dgm:pt>
    <dgm:pt modelId="{52F00590-2712-49A7-A85B-155FA38A787C}">
      <dgm:prSet phldrT="[Tekst]" custT="1"/>
      <dgm:spPr/>
      <dgm:t>
        <a:bodyPr/>
        <a:lstStyle/>
        <a:p>
          <a:r>
            <a:rPr lang="pl-PL" sz="1400" b="0" dirty="0">
              <a:solidFill>
                <a:schemeClr val="tx1"/>
              </a:solidFill>
              <a:latin typeface="Arial" pitchFamily="34" charset="0"/>
              <a:cs typeface="Arial" pitchFamily="34" charset="0"/>
            </a:rPr>
            <a:t>30 osób</a:t>
          </a:r>
        </a:p>
      </dgm:t>
    </dgm:pt>
    <dgm:pt modelId="{9C523BC8-B8FD-4769-A4A9-864E87BC661A}" type="parTrans" cxnId="{67F4208B-0B88-4CF0-A11E-91F1F3A299AF}">
      <dgm:prSet/>
      <dgm:spPr/>
      <dgm:t>
        <a:bodyPr/>
        <a:lstStyle/>
        <a:p>
          <a:endParaRPr lang="pl-PL" sz="1100">
            <a:solidFill>
              <a:schemeClr val="tx1"/>
            </a:solidFill>
          </a:endParaRPr>
        </a:p>
      </dgm:t>
    </dgm:pt>
    <dgm:pt modelId="{59A3F560-E77C-467A-9A4A-8D516F378DFE}" type="sibTrans" cxnId="{67F4208B-0B88-4CF0-A11E-91F1F3A299AF}">
      <dgm:prSet/>
      <dgm:spPr/>
      <dgm:t>
        <a:bodyPr/>
        <a:lstStyle/>
        <a:p>
          <a:endParaRPr lang="pl-PL" sz="1100">
            <a:solidFill>
              <a:schemeClr val="tx1"/>
            </a:solidFill>
          </a:endParaRPr>
        </a:p>
      </dgm:t>
    </dgm:pt>
    <dgm:pt modelId="{A597C292-A77F-4318-875A-DB36D1BF68B6}">
      <dgm:prSet phldrT="[Tekst]" custT="1"/>
      <dgm:spPr>
        <a:solidFill>
          <a:schemeClr val="accent5">
            <a:lumMod val="90000"/>
          </a:schemeClr>
        </a:solidFill>
      </dgm:spPr>
      <dgm:t>
        <a:bodyPr/>
        <a:lstStyle/>
        <a:p>
          <a:r>
            <a:rPr lang="pl-PL" sz="1100" dirty="0">
              <a:solidFill>
                <a:schemeClr val="tx1"/>
              </a:solidFill>
              <a:latin typeface="Arial" pitchFamily="34" charset="0"/>
              <a:cs typeface="Arial" pitchFamily="34" charset="0"/>
            </a:rPr>
            <a:t>DOTACJE DLA BEZROBOTNYCH</a:t>
          </a:r>
        </a:p>
      </dgm:t>
    </dgm:pt>
    <dgm:pt modelId="{68C565DF-9D34-47F8-845A-0EEB836F8EB5}" type="parTrans" cxnId="{2B091825-E063-4BF7-B36F-9F8E9DC0B9C6}">
      <dgm:prSet/>
      <dgm:spPr/>
      <dgm:t>
        <a:bodyPr/>
        <a:lstStyle/>
        <a:p>
          <a:endParaRPr lang="pl-PL" sz="1100">
            <a:solidFill>
              <a:schemeClr val="tx1"/>
            </a:solidFill>
          </a:endParaRPr>
        </a:p>
      </dgm:t>
    </dgm:pt>
    <dgm:pt modelId="{1688229E-0FCA-4A33-8E2D-2EED7B02EAA1}" type="sibTrans" cxnId="{2B091825-E063-4BF7-B36F-9F8E9DC0B9C6}">
      <dgm:prSet/>
      <dgm:spPr/>
      <dgm:t>
        <a:bodyPr/>
        <a:lstStyle/>
        <a:p>
          <a:endParaRPr lang="pl-PL" sz="1100">
            <a:solidFill>
              <a:schemeClr val="tx1"/>
            </a:solidFill>
          </a:endParaRPr>
        </a:p>
      </dgm:t>
    </dgm:pt>
    <dgm:pt modelId="{919835D1-9527-46E7-8934-566776DC46F8}">
      <dgm:prSet phldrT="[Tekst]" custT="1"/>
      <dgm:spPr>
        <a:solidFill>
          <a:schemeClr val="accent5">
            <a:alpha val="90000"/>
          </a:schemeClr>
        </a:solidFill>
      </dgm:spPr>
      <dgm:t>
        <a:bodyPr/>
        <a:lstStyle/>
        <a:p>
          <a:r>
            <a:rPr lang="pl-PL" sz="1400" b="0" dirty="0">
              <a:solidFill>
                <a:schemeClr val="tx1"/>
              </a:solidFill>
              <a:latin typeface="Arial" pitchFamily="34" charset="0"/>
              <a:cs typeface="Arial" pitchFamily="34" charset="0"/>
            </a:rPr>
            <a:t>39 osób</a:t>
          </a:r>
        </a:p>
      </dgm:t>
    </dgm:pt>
    <dgm:pt modelId="{B7CA5FD8-2C85-48A0-AF10-508E5DF60AF3}" type="parTrans" cxnId="{C79EAD9A-689F-42A8-8B66-66FB2493A7B8}">
      <dgm:prSet/>
      <dgm:spPr/>
      <dgm:t>
        <a:bodyPr/>
        <a:lstStyle/>
        <a:p>
          <a:endParaRPr lang="pl-PL" sz="1100">
            <a:solidFill>
              <a:schemeClr val="tx1"/>
            </a:solidFill>
          </a:endParaRPr>
        </a:p>
      </dgm:t>
    </dgm:pt>
    <dgm:pt modelId="{8C9A60C8-2B10-40E6-AD46-5F8E2894A4EE}" type="sibTrans" cxnId="{C79EAD9A-689F-42A8-8B66-66FB2493A7B8}">
      <dgm:prSet/>
      <dgm:spPr/>
      <dgm:t>
        <a:bodyPr/>
        <a:lstStyle/>
        <a:p>
          <a:endParaRPr lang="pl-PL" sz="1100">
            <a:solidFill>
              <a:schemeClr val="tx1"/>
            </a:solidFill>
          </a:endParaRPr>
        </a:p>
      </dgm:t>
    </dgm:pt>
    <dgm:pt modelId="{F379DAF6-F8BC-4469-AB2E-18AAC06D4489}">
      <dgm:prSet custT="1"/>
      <dgm:spPr/>
      <dgm:t>
        <a:bodyPr/>
        <a:lstStyle/>
        <a:p>
          <a:r>
            <a:rPr lang="pl-PL" sz="1100" dirty="0">
              <a:solidFill>
                <a:schemeClr val="tx1"/>
              </a:solidFill>
              <a:latin typeface="Arial" pitchFamily="34" charset="0"/>
              <a:cs typeface="Arial" pitchFamily="34" charset="0"/>
            </a:rPr>
            <a:t>REFUNDACJE WYPOSAŻENIA STANOWISKA PRACY</a:t>
          </a:r>
        </a:p>
      </dgm:t>
    </dgm:pt>
    <dgm:pt modelId="{170C3FAC-72BE-43F2-A56B-66BF031A548D}" type="parTrans" cxnId="{C9EBFB38-AB44-4FD8-B136-162B9CBFFC2F}">
      <dgm:prSet/>
      <dgm:spPr/>
      <dgm:t>
        <a:bodyPr/>
        <a:lstStyle/>
        <a:p>
          <a:endParaRPr lang="pl-PL" sz="1100">
            <a:solidFill>
              <a:schemeClr val="tx1"/>
            </a:solidFill>
          </a:endParaRPr>
        </a:p>
      </dgm:t>
    </dgm:pt>
    <dgm:pt modelId="{241F52D1-3070-45E0-AC1D-A330521D4395}" type="sibTrans" cxnId="{C9EBFB38-AB44-4FD8-B136-162B9CBFFC2F}">
      <dgm:prSet/>
      <dgm:spPr/>
      <dgm:t>
        <a:bodyPr/>
        <a:lstStyle/>
        <a:p>
          <a:endParaRPr lang="pl-PL" sz="1100">
            <a:solidFill>
              <a:schemeClr val="tx1"/>
            </a:solidFill>
          </a:endParaRPr>
        </a:p>
      </dgm:t>
    </dgm:pt>
    <dgm:pt modelId="{48224A9E-6679-47DD-A950-DD555CC9C86E}">
      <dgm:prSet custT="1"/>
      <dgm:spPr/>
      <dgm:t>
        <a:bodyPr/>
        <a:lstStyle/>
        <a:p>
          <a:r>
            <a:rPr lang="pl-PL" sz="1400" b="0" dirty="0">
              <a:solidFill>
                <a:schemeClr val="tx1"/>
              </a:solidFill>
              <a:latin typeface="Arial" pitchFamily="34" charset="0"/>
              <a:cs typeface="Arial" pitchFamily="34" charset="0"/>
            </a:rPr>
            <a:t>18 stanowisk</a:t>
          </a:r>
        </a:p>
      </dgm:t>
    </dgm:pt>
    <dgm:pt modelId="{87D0B603-DB1D-4108-9EBD-9C48365DF11B}" type="parTrans" cxnId="{F609497B-E802-4B7C-AA30-C7CC18A00F97}">
      <dgm:prSet/>
      <dgm:spPr/>
      <dgm:t>
        <a:bodyPr/>
        <a:lstStyle/>
        <a:p>
          <a:endParaRPr lang="pl-PL" sz="1100">
            <a:solidFill>
              <a:schemeClr val="tx1"/>
            </a:solidFill>
          </a:endParaRPr>
        </a:p>
      </dgm:t>
    </dgm:pt>
    <dgm:pt modelId="{B3F05C6F-9635-4FE7-B521-7885F079D747}" type="sibTrans" cxnId="{F609497B-E802-4B7C-AA30-C7CC18A00F97}">
      <dgm:prSet/>
      <dgm:spPr/>
      <dgm:t>
        <a:bodyPr/>
        <a:lstStyle/>
        <a:p>
          <a:endParaRPr lang="pl-PL" sz="1100">
            <a:solidFill>
              <a:schemeClr val="tx1"/>
            </a:solidFill>
          </a:endParaRPr>
        </a:p>
      </dgm:t>
    </dgm:pt>
    <dgm:pt modelId="{9E123D90-3814-4EA2-B387-59282498FEDE}">
      <dgm:prSet custT="1"/>
      <dgm:spPr>
        <a:solidFill>
          <a:schemeClr val="accent3">
            <a:lumMod val="60000"/>
            <a:lumOff val="40000"/>
          </a:schemeClr>
        </a:solidFill>
      </dgm:spPr>
      <dgm:t>
        <a:bodyPr/>
        <a:lstStyle/>
        <a:p>
          <a:r>
            <a:rPr lang="pl-PL" sz="1100" dirty="0">
              <a:solidFill>
                <a:schemeClr val="tx1"/>
              </a:solidFill>
              <a:latin typeface="Arial" pitchFamily="34" charset="0"/>
              <a:cs typeface="Arial" pitchFamily="34" charset="0"/>
            </a:rPr>
            <a:t>STAŻE</a:t>
          </a:r>
        </a:p>
      </dgm:t>
    </dgm:pt>
    <dgm:pt modelId="{E6D6B738-2A62-40A7-9FF3-158E85901216}" type="parTrans" cxnId="{D452E698-4EA4-4F4E-A149-3D008BD39AE6}">
      <dgm:prSet/>
      <dgm:spPr/>
      <dgm:t>
        <a:bodyPr/>
        <a:lstStyle/>
        <a:p>
          <a:endParaRPr lang="pl-PL" sz="1100">
            <a:solidFill>
              <a:schemeClr val="tx1"/>
            </a:solidFill>
          </a:endParaRPr>
        </a:p>
      </dgm:t>
    </dgm:pt>
    <dgm:pt modelId="{F1FDD950-3EB0-4CF2-B9B4-BC696E85AACD}" type="sibTrans" cxnId="{D452E698-4EA4-4F4E-A149-3D008BD39AE6}">
      <dgm:prSet/>
      <dgm:spPr/>
      <dgm:t>
        <a:bodyPr/>
        <a:lstStyle/>
        <a:p>
          <a:endParaRPr lang="pl-PL" sz="1100">
            <a:solidFill>
              <a:schemeClr val="tx1"/>
            </a:solidFill>
          </a:endParaRPr>
        </a:p>
      </dgm:t>
    </dgm:pt>
    <dgm:pt modelId="{EB4D4AA5-450C-4544-B960-C8948A7A23D3}">
      <dgm:prSet custT="1"/>
      <dgm:spPr/>
      <dgm:t>
        <a:bodyPr/>
        <a:lstStyle/>
        <a:p>
          <a:r>
            <a:rPr lang="pl-PL" sz="1400" b="0" dirty="0">
              <a:solidFill>
                <a:schemeClr val="tx1"/>
              </a:solidFill>
              <a:latin typeface="Arial" pitchFamily="34" charset="0"/>
              <a:cs typeface="Arial" pitchFamily="34" charset="0"/>
            </a:rPr>
            <a:t>135 osób</a:t>
          </a:r>
        </a:p>
      </dgm:t>
    </dgm:pt>
    <dgm:pt modelId="{1113B68B-06F6-41BF-94C0-C7AADF88A85D}" type="parTrans" cxnId="{CD2301B7-DAB0-4688-A1E5-C52A3C120553}">
      <dgm:prSet/>
      <dgm:spPr/>
      <dgm:t>
        <a:bodyPr/>
        <a:lstStyle/>
        <a:p>
          <a:endParaRPr lang="pl-PL" sz="1100">
            <a:solidFill>
              <a:schemeClr val="tx1"/>
            </a:solidFill>
          </a:endParaRPr>
        </a:p>
      </dgm:t>
    </dgm:pt>
    <dgm:pt modelId="{F48637AF-1E86-44F5-9A3E-385310D45996}" type="sibTrans" cxnId="{CD2301B7-DAB0-4688-A1E5-C52A3C120553}">
      <dgm:prSet/>
      <dgm:spPr/>
      <dgm:t>
        <a:bodyPr/>
        <a:lstStyle/>
        <a:p>
          <a:endParaRPr lang="pl-PL" sz="1100">
            <a:solidFill>
              <a:schemeClr val="tx1"/>
            </a:solidFill>
          </a:endParaRPr>
        </a:p>
      </dgm:t>
    </dgm:pt>
    <dgm:pt modelId="{022005A9-3C52-47CC-8143-EAA8EE990FEF}">
      <dgm:prSet phldrT="[Tekst]" custT="1"/>
      <dgm:spPr/>
      <dgm:t>
        <a:bodyPr/>
        <a:lstStyle/>
        <a:p>
          <a:r>
            <a:rPr lang="pl-PL" sz="1400" b="0" dirty="0">
              <a:solidFill>
                <a:schemeClr val="tx1"/>
              </a:solidFill>
              <a:latin typeface="Arial" pitchFamily="34" charset="0"/>
              <a:cs typeface="Arial" pitchFamily="34" charset="0"/>
            </a:rPr>
            <a:t>200.000,00 zł</a:t>
          </a:r>
        </a:p>
      </dgm:t>
    </dgm:pt>
    <dgm:pt modelId="{C9A76326-EC89-4DFB-A1B6-5D4452E33B54}" type="parTrans" cxnId="{9A8AEABE-D264-49BB-83CD-A19F266A5F50}">
      <dgm:prSet/>
      <dgm:spPr/>
      <dgm:t>
        <a:bodyPr/>
        <a:lstStyle/>
        <a:p>
          <a:endParaRPr lang="pl-PL" sz="1100">
            <a:solidFill>
              <a:schemeClr val="tx1"/>
            </a:solidFill>
          </a:endParaRPr>
        </a:p>
      </dgm:t>
    </dgm:pt>
    <dgm:pt modelId="{CC2A296C-828C-482C-94AC-93867973113C}" type="sibTrans" cxnId="{9A8AEABE-D264-49BB-83CD-A19F266A5F50}">
      <dgm:prSet/>
      <dgm:spPr/>
      <dgm:t>
        <a:bodyPr/>
        <a:lstStyle/>
        <a:p>
          <a:endParaRPr lang="pl-PL" sz="1100">
            <a:solidFill>
              <a:schemeClr val="tx1"/>
            </a:solidFill>
          </a:endParaRPr>
        </a:p>
      </dgm:t>
    </dgm:pt>
    <dgm:pt modelId="{1974062D-9675-465A-9832-10DCBF841D8E}">
      <dgm:prSet phldrT="[Tekst]" custT="1"/>
      <dgm:spPr>
        <a:solidFill>
          <a:schemeClr val="accent5">
            <a:alpha val="90000"/>
          </a:schemeClr>
        </a:solidFill>
      </dgm:spPr>
      <dgm:t>
        <a:bodyPr/>
        <a:lstStyle/>
        <a:p>
          <a:r>
            <a:rPr lang="pl-PL" sz="1400" b="0" dirty="0">
              <a:solidFill>
                <a:schemeClr val="tx1"/>
              </a:solidFill>
              <a:latin typeface="Arial" pitchFamily="34" charset="0"/>
              <a:cs typeface="Arial" pitchFamily="34" charset="0"/>
            </a:rPr>
            <a:t>1.365.000,00 </a:t>
          </a:r>
          <a:r>
            <a:rPr lang="pl-PL" sz="1400" dirty="0">
              <a:solidFill>
                <a:schemeClr val="tx1"/>
              </a:solidFill>
              <a:latin typeface="Arial" pitchFamily="34" charset="0"/>
              <a:cs typeface="Arial" pitchFamily="34" charset="0"/>
            </a:rPr>
            <a:t>zł</a:t>
          </a:r>
        </a:p>
      </dgm:t>
    </dgm:pt>
    <dgm:pt modelId="{C26C9E86-16ED-4568-A128-55E14471A3AA}" type="parTrans" cxnId="{93D1DAB1-9425-4323-8C22-34A176B1070F}">
      <dgm:prSet/>
      <dgm:spPr/>
      <dgm:t>
        <a:bodyPr/>
        <a:lstStyle/>
        <a:p>
          <a:endParaRPr lang="pl-PL" sz="1100">
            <a:solidFill>
              <a:schemeClr val="tx1"/>
            </a:solidFill>
          </a:endParaRPr>
        </a:p>
      </dgm:t>
    </dgm:pt>
    <dgm:pt modelId="{C215C521-031C-4BAF-89A6-7B8E1B3F3CA2}" type="sibTrans" cxnId="{93D1DAB1-9425-4323-8C22-34A176B1070F}">
      <dgm:prSet/>
      <dgm:spPr/>
      <dgm:t>
        <a:bodyPr/>
        <a:lstStyle/>
        <a:p>
          <a:endParaRPr lang="pl-PL" sz="1100">
            <a:solidFill>
              <a:schemeClr val="tx1"/>
            </a:solidFill>
          </a:endParaRPr>
        </a:p>
      </dgm:t>
    </dgm:pt>
    <dgm:pt modelId="{A11F4C25-A12B-42C4-B1E4-87D90F93CAEF}">
      <dgm:prSet custT="1"/>
      <dgm:spPr/>
      <dgm:t>
        <a:bodyPr/>
        <a:lstStyle/>
        <a:p>
          <a:r>
            <a:rPr lang="pl-PL" sz="1400" b="0" dirty="0">
              <a:solidFill>
                <a:schemeClr val="tx1"/>
              </a:solidFill>
              <a:latin typeface="Arial" pitchFamily="34" charset="0"/>
              <a:cs typeface="Arial" pitchFamily="34" charset="0"/>
            </a:rPr>
            <a:t>630.000,00 zł</a:t>
          </a:r>
        </a:p>
      </dgm:t>
    </dgm:pt>
    <dgm:pt modelId="{9D156D2D-FF72-461D-B6E3-608CA7ED60E9}" type="parTrans" cxnId="{589FBC6C-4618-4AA2-9845-4CF86D896382}">
      <dgm:prSet/>
      <dgm:spPr/>
      <dgm:t>
        <a:bodyPr/>
        <a:lstStyle/>
        <a:p>
          <a:endParaRPr lang="pl-PL" sz="1100">
            <a:solidFill>
              <a:schemeClr val="tx1"/>
            </a:solidFill>
          </a:endParaRPr>
        </a:p>
      </dgm:t>
    </dgm:pt>
    <dgm:pt modelId="{F9F21C4D-AD42-4C21-B87E-DA2DBC624679}" type="sibTrans" cxnId="{589FBC6C-4618-4AA2-9845-4CF86D896382}">
      <dgm:prSet/>
      <dgm:spPr/>
      <dgm:t>
        <a:bodyPr/>
        <a:lstStyle/>
        <a:p>
          <a:endParaRPr lang="pl-PL" sz="1100">
            <a:solidFill>
              <a:schemeClr val="tx1"/>
            </a:solidFill>
          </a:endParaRPr>
        </a:p>
      </dgm:t>
    </dgm:pt>
    <dgm:pt modelId="{10873444-986E-45D5-AE64-D2F78261B8D2}">
      <dgm:prSet custT="1"/>
      <dgm:spPr/>
      <dgm:t>
        <a:bodyPr/>
        <a:lstStyle/>
        <a:p>
          <a:r>
            <a:rPr lang="pl-PL" sz="1400" b="0" dirty="0">
              <a:solidFill>
                <a:schemeClr val="tx1"/>
              </a:solidFill>
              <a:latin typeface="Arial" pitchFamily="34" charset="0"/>
              <a:cs typeface="Arial" pitchFamily="34" charset="0"/>
            </a:rPr>
            <a:t>1.798.871,32 zł</a:t>
          </a:r>
        </a:p>
      </dgm:t>
    </dgm:pt>
    <dgm:pt modelId="{78BB19DB-E0EC-4375-97F2-DE74B56E20B1}" type="parTrans" cxnId="{4360F3AA-1973-443B-8B61-414799F71B16}">
      <dgm:prSet/>
      <dgm:spPr/>
      <dgm:t>
        <a:bodyPr/>
        <a:lstStyle/>
        <a:p>
          <a:endParaRPr lang="pl-PL" sz="1100">
            <a:solidFill>
              <a:schemeClr val="tx1"/>
            </a:solidFill>
          </a:endParaRPr>
        </a:p>
      </dgm:t>
    </dgm:pt>
    <dgm:pt modelId="{64C6386E-C5AE-44BB-B108-9F8D8FBFF3B6}" type="sibTrans" cxnId="{4360F3AA-1973-443B-8B61-414799F71B16}">
      <dgm:prSet/>
      <dgm:spPr/>
      <dgm:t>
        <a:bodyPr/>
        <a:lstStyle/>
        <a:p>
          <a:endParaRPr lang="pl-PL" sz="1100">
            <a:solidFill>
              <a:schemeClr val="tx1"/>
            </a:solidFill>
          </a:endParaRPr>
        </a:p>
      </dgm:t>
    </dgm:pt>
    <dgm:pt modelId="{2BBDC15B-1077-4F60-8968-E73C04822034}">
      <dgm:prSet custT="1"/>
      <dgm:spPr/>
      <dgm:t>
        <a:bodyPr/>
        <a:lstStyle/>
        <a:p>
          <a:r>
            <a:rPr lang="pl-PL" sz="1100" dirty="0">
              <a:solidFill>
                <a:schemeClr val="tx1"/>
              </a:solidFill>
              <a:latin typeface="Arial" pitchFamily="34" charset="0"/>
              <a:cs typeface="Arial" pitchFamily="34" charset="0"/>
            </a:rPr>
            <a:t>STUDIA PODYPLOMOWE</a:t>
          </a:r>
        </a:p>
      </dgm:t>
    </dgm:pt>
    <dgm:pt modelId="{41608A4F-BB5F-40C9-9320-6FF0C38C43DE}" type="parTrans" cxnId="{7A34380B-785F-4F21-91AE-1D46F11FD811}">
      <dgm:prSet/>
      <dgm:spPr/>
      <dgm:t>
        <a:bodyPr/>
        <a:lstStyle/>
        <a:p>
          <a:endParaRPr lang="pl-PL" sz="1100">
            <a:solidFill>
              <a:schemeClr val="tx1"/>
            </a:solidFill>
          </a:endParaRPr>
        </a:p>
      </dgm:t>
    </dgm:pt>
    <dgm:pt modelId="{2A530777-FD01-4392-BFA6-5E522FA005FE}" type="sibTrans" cxnId="{7A34380B-785F-4F21-91AE-1D46F11FD811}">
      <dgm:prSet/>
      <dgm:spPr/>
      <dgm:t>
        <a:bodyPr/>
        <a:lstStyle/>
        <a:p>
          <a:endParaRPr lang="pl-PL" sz="1100">
            <a:solidFill>
              <a:schemeClr val="tx1"/>
            </a:solidFill>
          </a:endParaRPr>
        </a:p>
      </dgm:t>
    </dgm:pt>
    <dgm:pt modelId="{3119C324-3781-4F91-9823-BA9866D54EED}">
      <dgm:prSet custT="1"/>
      <dgm:spPr/>
      <dgm:t>
        <a:bodyPr/>
        <a:lstStyle/>
        <a:p>
          <a:r>
            <a:rPr lang="pl-PL" sz="1400" b="0" dirty="0">
              <a:solidFill>
                <a:schemeClr val="tx1"/>
              </a:solidFill>
              <a:latin typeface="Arial" panose="020B0604020202020204" pitchFamily="34" charset="0"/>
              <a:cs typeface="Arial" panose="020B0604020202020204" pitchFamily="34" charset="0"/>
            </a:rPr>
            <a:t>5 osób</a:t>
          </a:r>
        </a:p>
      </dgm:t>
    </dgm:pt>
    <dgm:pt modelId="{4AEE7607-D537-45E1-9DDD-746C60AA88AB}" type="parTrans" cxnId="{6D306C41-A67A-4F2D-BD2E-786D331C940E}">
      <dgm:prSet/>
      <dgm:spPr/>
      <dgm:t>
        <a:bodyPr/>
        <a:lstStyle/>
        <a:p>
          <a:endParaRPr lang="pl-PL" sz="1100">
            <a:solidFill>
              <a:schemeClr val="tx1"/>
            </a:solidFill>
          </a:endParaRPr>
        </a:p>
      </dgm:t>
    </dgm:pt>
    <dgm:pt modelId="{CDD5524F-A264-4391-A8F7-B8CB9EEB3C53}" type="sibTrans" cxnId="{6D306C41-A67A-4F2D-BD2E-786D331C940E}">
      <dgm:prSet/>
      <dgm:spPr/>
      <dgm:t>
        <a:bodyPr/>
        <a:lstStyle/>
        <a:p>
          <a:endParaRPr lang="pl-PL" sz="1100">
            <a:solidFill>
              <a:schemeClr val="tx1"/>
            </a:solidFill>
          </a:endParaRPr>
        </a:p>
      </dgm:t>
    </dgm:pt>
    <dgm:pt modelId="{235C3F3D-C370-4C16-BAAD-AE2DB2CFD4B2}">
      <dgm:prSet custT="1"/>
      <dgm:spPr/>
      <dgm:t>
        <a:bodyPr/>
        <a:lstStyle/>
        <a:p>
          <a:r>
            <a:rPr lang="pl-PL" sz="1400" b="0" dirty="0">
              <a:solidFill>
                <a:schemeClr val="tx1"/>
              </a:solidFill>
              <a:latin typeface="Arial" panose="020B0604020202020204" pitchFamily="34" charset="0"/>
              <a:cs typeface="Arial" panose="020B0604020202020204" pitchFamily="34" charset="0"/>
            </a:rPr>
            <a:t>41.000,00 </a:t>
          </a:r>
          <a:r>
            <a:rPr lang="pl-PL" sz="1400" dirty="0">
              <a:solidFill>
                <a:schemeClr val="tx1"/>
              </a:solidFill>
            </a:rPr>
            <a:t>zł</a:t>
          </a:r>
        </a:p>
      </dgm:t>
    </dgm:pt>
    <dgm:pt modelId="{5E37D065-E07A-461D-B338-D428C1E09807}" type="parTrans" cxnId="{611B717B-2794-4AF7-9893-B92E11070979}">
      <dgm:prSet/>
      <dgm:spPr/>
      <dgm:t>
        <a:bodyPr/>
        <a:lstStyle/>
        <a:p>
          <a:endParaRPr lang="pl-PL" sz="1100">
            <a:solidFill>
              <a:schemeClr val="tx1"/>
            </a:solidFill>
          </a:endParaRPr>
        </a:p>
      </dgm:t>
    </dgm:pt>
    <dgm:pt modelId="{2B23B27E-3BEE-49A1-9ED8-CFA9BCE0D054}" type="sibTrans" cxnId="{611B717B-2794-4AF7-9893-B92E11070979}">
      <dgm:prSet/>
      <dgm:spPr/>
      <dgm:t>
        <a:bodyPr/>
        <a:lstStyle/>
        <a:p>
          <a:endParaRPr lang="pl-PL" sz="1100">
            <a:solidFill>
              <a:schemeClr val="tx1"/>
            </a:solidFill>
          </a:endParaRPr>
        </a:p>
      </dgm:t>
    </dgm:pt>
    <dgm:pt modelId="{AC52FDB9-48BF-4107-822A-85864388EAD2}">
      <dgm:prSet custT="1"/>
      <dgm:spPr/>
      <dgm:t>
        <a:bodyPr/>
        <a:lstStyle/>
        <a:p>
          <a:r>
            <a:rPr lang="pl-PL" sz="1000" dirty="0">
              <a:solidFill>
                <a:schemeClr val="tx1"/>
              </a:solidFill>
              <a:latin typeface="Arial" pitchFamily="34" charset="0"/>
              <a:cs typeface="Arial" pitchFamily="34" charset="0"/>
            </a:rPr>
            <a:t>DOFINANSOWANIE KOSZTÓW ZATRUDNIENIA W DPS</a:t>
          </a:r>
        </a:p>
      </dgm:t>
    </dgm:pt>
    <dgm:pt modelId="{A0966ACA-C272-4F35-BCC2-611076C7DBBC}" type="parTrans" cxnId="{820681E6-241B-4C47-9A8E-5B4D1E9286C8}">
      <dgm:prSet/>
      <dgm:spPr/>
      <dgm:t>
        <a:bodyPr/>
        <a:lstStyle/>
        <a:p>
          <a:endParaRPr lang="pl-PL">
            <a:solidFill>
              <a:schemeClr val="tx1"/>
            </a:solidFill>
          </a:endParaRPr>
        </a:p>
      </dgm:t>
    </dgm:pt>
    <dgm:pt modelId="{1EBA676B-4AE1-4441-BEA4-679755F3243D}" type="sibTrans" cxnId="{820681E6-241B-4C47-9A8E-5B4D1E9286C8}">
      <dgm:prSet/>
      <dgm:spPr/>
      <dgm:t>
        <a:bodyPr/>
        <a:lstStyle/>
        <a:p>
          <a:endParaRPr lang="pl-PL">
            <a:solidFill>
              <a:schemeClr val="tx1"/>
            </a:solidFill>
          </a:endParaRPr>
        </a:p>
      </dgm:t>
    </dgm:pt>
    <dgm:pt modelId="{453A7CFF-F79B-4751-A89C-43310C6D8612}">
      <dgm:prSet custT="1"/>
      <dgm:spPr/>
      <dgm:t>
        <a:bodyPr/>
        <a:lstStyle/>
        <a:p>
          <a:r>
            <a:rPr lang="pl-PL" sz="1400" b="0" dirty="0">
              <a:solidFill>
                <a:schemeClr val="tx1"/>
              </a:solidFill>
              <a:latin typeface="Arial" pitchFamily="34" charset="0"/>
              <a:cs typeface="Arial" pitchFamily="34" charset="0"/>
            </a:rPr>
            <a:t>10 osób</a:t>
          </a:r>
          <a:endParaRPr lang="pl-PL" sz="1400" b="0" dirty="0">
            <a:solidFill>
              <a:schemeClr val="tx1"/>
            </a:solidFill>
          </a:endParaRPr>
        </a:p>
      </dgm:t>
    </dgm:pt>
    <dgm:pt modelId="{B2F17B12-841C-44C6-9769-4692D802B180}" type="parTrans" cxnId="{DE066523-919C-44B6-AD17-7CD318A2B91B}">
      <dgm:prSet/>
      <dgm:spPr/>
      <dgm:t>
        <a:bodyPr/>
        <a:lstStyle/>
        <a:p>
          <a:endParaRPr lang="pl-PL">
            <a:solidFill>
              <a:schemeClr val="tx1"/>
            </a:solidFill>
          </a:endParaRPr>
        </a:p>
      </dgm:t>
    </dgm:pt>
    <dgm:pt modelId="{63A4FA13-93E8-4C84-A202-EBA730D3B020}" type="sibTrans" cxnId="{DE066523-919C-44B6-AD17-7CD318A2B91B}">
      <dgm:prSet/>
      <dgm:spPr/>
      <dgm:t>
        <a:bodyPr/>
        <a:lstStyle/>
        <a:p>
          <a:endParaRPr lang="pl-PL">
            <a:solidFill>
              <a:schemeClr val="tx1"/>
            </a:solidFill>
          </a:endParaRPr>
        </a:p>
      </dgm:t>
    </dgm:pt>
    <dgm:pt modelId="{A7861A3C-E9CE-40F1-98C9-34EFDC647A6D}">
      <dgm:prSet custT="1"/>
      <dgm:spPr/>
      <dgm:t>
        <a:bodyPr/>
        <a:lstStyle/>
        <a:p>
          <a:r>
            <a:rPr lang="pl-PL" sz="1400" dirty="0">
              <a:solidFill>
                <a:schemeClr val="tx1"/>
              </a:solidFill>
              <a:latin typeface="Arial" pitchFamily="34" charset="0"/>
              <a:cs typeface="Arial" pitchFamily="34" charset="0"/>
            </a:rPr>
            <a:t>374.750,73 zł</a:t>
          </a:r>
        </a:p>
      </dgm:t>
    </dgm:pt>
    <dgm:pt modelId="{1C73DF2D-EA4C-44D5-AA9F-EF5E4786081E}" type="parTrans" cxnId="{DC7505BD-A8CB-4566-905C-538215E37437}">
      <dgm:prSet/>
      <dgm:spPr/>
      <dgm:t>
        <a:bodyPr/>
        <a:lstStyle/>
        <a:p>
          <a:endParaRPr lang="pl-PL">
            <a:solidFill>
              <a:schemeClr val="tx1"/>
            </a:solidFill>
          </a:endParaRPr>
        </a:p>
      </dgm:t>
    </dgm:pt>
    <dgm:pt modelId="{638D9077-5481-4833-875E-5FFE3696EC24}" type="sibTrans" cxnId="{DC7505BD-A8CB-4566-905C-538215E37437}">
      <dgm:prSet/>
      <dgm:spPr/>
      <dgm:t>
        <a:bodyPr/>
        <a:lstStyle/>
        <a:p>
          <a:endParaRPr lang="pl-PL">
            <a:solidFill>
              <a:schemeClr val="tx1"/>
            </a:solidFill>
          </a:endParaRPr>
        </a:p>
      </dgm:t>
    </dgm:pt>
    <dgm:pt modelId="{989F7451-E883-468D-A93F-573CCE508E2F}" type="pres">
      <dgm:prSet presAssocID="{58113730-CE8F-42BD-9B98-3C9C93377F0E}" presName="Name0" presStyleCnt="0">
        <dgm:presLayoutVars>
          <dgm:dir/>
          <dgm:animLvl val="lvl"/>
          <dgm:resizeHandles val="exact"/>
        </dgm:presLayoutVars>
      </dgm:prSet>
      <dgm:spPr/>
    </dgm:pt>
    <dgm:pt modelId="{0C7A6541-B6BF-4D85-AC31-9050DF592F4B}" type="pres">
      <dgm:prSet presAssocID="{837F6710-C3D4-4018-89CC-9123ABD45803}" presName="linNode" presStyleCnt="0"/>
      <dgm:spPr/>
    </dgm:pt>
    <dgm:pt modelId="{1541B6F7-FA8D-40D4-AAAE-5842E426FB37}" type="pres">
      <dgm:prSet presAssocID="{837F6710-C3D4-4018-89CC-9123ABD45803}" presName="parentText" presStyleLbl="node1" presStyleIdx="0" presStyleCnt="6" custLinFactNeighborX="750" custLinFactNeighborY="7970">
        <dgm:presLayoutVars>
          <dgm:chMax val="1"/>
          <dgm:bulletEnabled val="1"/>
        </dgm:presLayoutVars>
      </dgm:prSet>
      <dgm:spPr/>
    </dgm:pt>
    <dgm:pt modelId="{A37C287A-C013-4565-B01D-B3F817C111FB}" type="pres">
      <dgm:prSet presAssocID="{837F6710-C3D4-4018-89CC-9123ABD45803}" presName="descendantText" presStyleLbl="alignAccFollowNode1" presStyleIdx="0" presStyleCnt="6">
        <dgm:presLayoutVars>
          <dgm:bulletEnabled val="1"/>
        </dgm:presLayoutVars>
      </dgm:prSet>
      <dgm:spPr/>
    </dgm:pt>
    <dgm:pt modelId="{1EEE023F-2D80-4B6A-8835-F0C23244FF05}" type="pres">
      <dgm:prSet presAssocID="{FCD17B32-33CE-42C2-9FC3-32C7FD2B6E7D}" presName="sp" presStyleCnt="0"/>
      <dgm:spPr/>
    </dgm:pt>
    <dgm:pt modelId="{55EC9B3C-F95F-4535-90A2-EC0C68B2E74A}" type="pres">
      <dgm:prSet presAssocID="{A597C292-A77F-4318-875A-DB36D1BF68B6}" presName="linNode" presStyleCnt="0"/>
      <dgm:spPr/>
    </dgm:pt>
    <dgm:pt modelId="{F67AE80B-641E-46E8-AB40-8B7AF3D687C7}" type="pres">
      <dgm:prSet presAssocID="{A597C292-A77F-4318-875A-DB36D1BF68B6}" presName="parentText" presStyleLbl="node1" presStyleIdx="1" presStyleCnt="6">
        <dgm:presLayoutVars>
          <dgm:chMax val="1"/>
          <dgm:bulletEnabled val="1"/>
        </dgm:presLayoutVars>
      </dgm:prSet>
      <dgm:spPr/>
    </dgm:pt>
    <dgm:pt modelId="{BAA661DF-CD34-4B05-BF5E-A1FD2E941264}" type="pres">
      <dgm:prSet presAssocID="{A597C292-A77F-4318-875A-DB36D1BF68B6}" presName="descendantText" presStyleLbl="alignAccFollowNode1" presStyleIdx="1" presStyleCnt="6">
        <dgm:presLayoutVars>
          <dgm:bulletEnabled val="1"/>
        </dgm:presLayoutVars>
      </dgm:prSet>
      <dgm:spPr/>
    </dgm:pt>
    <dgm:pt modelId="{D976947B-AB51-4BC6-8E83-8161F2F62117}" type="pres">
      <dgm:prSet presAssocID="{1688229E-0FCA-4A33-8E2D-2EED7B02EAA1}" presName="sp" presStyleCnt="0"/>
      <dgm:spPr/>
    </dgm:pt>
    <dgm:pt modelId="{66FAA12C-CBE6-458F-BCBF-3A09B9C808AF}" type="pres">
      <dgm:prSet presAssocID="{F379DAF6-F8BC-4469-AB2E-18AAC06D4489}" presName="linNode" presStyleCnt="0"/>
      <dgm:spPr/>
    </dgm:pt>
    <dgm:pt modelId="{288E8938-D4F0-403E-AD61-78032E977730}" type="pres">
      <dgm:prSet presAssocID="{F379DAF6-F8BC-4469-AB2E-18AAC06D4489}" presName="parentText" presStyleLbl="node1" presStyleIdx="2" presStyleCnt="6">
        <dgm:presLayoutVars>
          <dgm:chMax val="1"/>
          <dgm:bulletEnabled val="1"/>
        </dgm:presLayoutVars>
      </dgm:prSet>
      <dgm:spPr/>
    </dgm:pt>
    <dgm:pt modelId="{46B5EA6E-8787-4E87-8421-E153786D8D45}" type="pres">
      <dgm:prSet presAssocID="{F379DAF6-F8BC-4469-AB2E-18AAC06D4489}" presName="descendantText" presStyleLbl="alignAccFollowNode1" presStyleIdx="2" presStyleCnt="6">
        <dgm:presLayoutVars>
          <dgm:bulletEnabled val="1"/>
        </dgm:presLayoutVars>
      </dgm:prSet>
      <dgm:spPr/>
    </dgm:pt>
    <dgm:pt modelId="{7D328672-A7E4-4C40-8B6C-95F868EA3565}" type="pres">
      <dgm:prSet presAssocID="{241F52D1-3070-45E0-AC1D-A330521D4395}" presName="sp" presStyleCnt="0"/>
      <dgm:spPr/>
    </dgm:pt>
    <dgm:pt modelId="{DDE6925C-3C2E-4FC8-B254-B86FCBACB54D}" type="pres">
      <dgm:prSet presAssocID="{9E123D90-3814-4EA2-B387-59282498FEDE}" presName="linNode" presStyleCnt="0"/>
      <dgm:spPr/>
    </dgm:pt>
    <dgm:pt modelId="{A4BF2F07-CCC7-4656-B09B-C21BC8E236B2}" type="pres">
      <dgm:prSet presAssocID="{9E123D90-3814-4EA2-B387-59282498FEDE}" presName="parentText" presStyleLbl="node1" presStyleIdx="3" presStyleCnt="6">
        <dgm:presLayoutVars>
          <dgm:chMax val="1"/>
          <dgm:bulletEnabled val="1"/>
        </dgm:presLayoutVars>
      </dgm:prSet>
      <dgm:spPr/>
    </dgm:pt>
    <dgm:pt modelId="{12C07D25-342B-4CE8-B0C5-D484C8632824}" type="pres">
      <dgm:prSet presAssocID="{9E123D90-3814-4EA2-B387-59282498FEDE}" presName="descendantText" presStyleLbl="alignAccFollowNode1" presStyleIdx="3" presStyleCnt="6">
        <dgm:presLayoutVars>
          <dgm:bulletEnabled val="1"/>
        </dgm:presLayoutVars>
      </dgm:prSet>
      <dgm:spPr/>
    </dgm:pt>
    <dgm:pt modelId="{CC7650D7-7E26-498B-884F-494D4FA84C7F}" type="pres">
      <dgm:prSet presAssocID="{F1FDD950-3EB0-4CF2-B9B4-BC696E85AACD}" presName="sp" presStyleCnt="0"/>
      <dgm:spPr/>
    </dgm:pt>
    <dgm:pt modelId="{0179B890-645A-4070-A31D-3A1EC85A8C07}" type="pres">
      <dgm:prSet presAssocID="{2BBDC15B-1077-4F60-8968-E73C04822034}" presName="linNode" presStyleCnt="0"/>
      <dgm:spPr/>
    </dgm:pt>
    <dgm:pt modelId="{766685A4-789B-4F5F-A7F6-9BF83AFB50CF}" type="pres">
      <dgm:prSet presAssocID="{2BBDC15B-1077-4F60-8968-E73C04822034}" presName="parentText" presStyleLbl="node1" presStyleIdx="4" presStyleCnt="6">
        <dgm:presLayoutVars>
          <dgm:chMax val="1"/>
          <dgm:bulletEnabled val="1"/>
        </dgm:presLayoutVars>
      </dgm:prSet>
      <dgm:spPr/>
    </dgm:pt>
    <dgm:pt modelId="{9F9616CB-4881-40AE-845A-DF6DD1937B2C}" type="pres">
      <dgm:prSet presAssocID="{2BBDC15B-1077-4F60-8968-E73C04822034}" presName="descendantText" presStyleLbl="alignAccFollowNode1" presStyleIdx="4" presStyleCnt="6">
        <dgm:presLayoutVars>
          <dgm:bulletEnabled val="1"/>
        </dgm:presLayoutVars>
      </dgm:prSet>
      <dgm:spPr/>
    </dgm:pt>
    <dgm:pt modelId="{82BEFD95-3EE6-4029-8E34-9368CED63F14}" type="pres">
      <dgm:prSet presAssocID="{2A530777-FD01-4392-BFA6-5E522FA005FE}" presName="sp" presStyleCnt="0"/>
      <dgm:spPr/>
    </dgm:pt>
    <dgm:pt modelId="{15D0734A-DA06-48E2-82C6-3FFD35760C4D}" type="pres">
      <dgm:prSet presAssocID="{AC52FDB9-48BF-4107-822A-85864388EAD2}" presName="linNode" presStyleCnt="0"/>
      <dgm:spPr/>
    </dgm:pt>
    <dgm:pt modelId="{D096FB64-85B9-4E5D-92B8-909CD2AF189F}" type="pres">
      <dgm:prSet presAssocID="{AC52FDB9-48BF-4107-822A-85864388EAD2}" presName="parentText" presStyleLbl="node1" presStyleIdx="5" presStyleCnt="6">
        <dgm:presLayoutVars>
          <dgm:chMax val="1"/>
          <dgm:bulletEnabled val="1"/>
        </dgm:presLayoutVars>
      </dgm:prSet>
      <dgm:spPr/>
    </dgm:pt>
    <dgm:pt modelId="{133D859A-C93C-429B-A1E2-0238FA09A5C8}" type="pres">
      <dgm:prSet presAssocID="{AC52FDB9-48BF-4107-822A-85864388EAD2}" presName="descendantText" presStyleLbl="alignAccFollowNode1" presStyleIdx="5" presStyleCnt="6">
        <dgm:presLayoutVars>
          <dgm:bulletEnabled val="1"/>
        </dgm:presLayoutVars>
      </dgm:prSet>
      <dgm:spPr/>
    </dgm:pt>
  </dgm:ptLst>
  <dgm:cxnLst>
    <dgm:cxn modelId="{7A34380B-785F-4F21-91AE-1D46F11FD811}" srcId="{58113730-CE8F-42BD-9B98-3C9C93377F0E}" destId="{2BBDC15B-1077-4F60-8968-E73C04822034}" srcOrd="4" destOrd="0" parTransId="{41608A4F-BB5F-40C9-9320-6FF0C38C43DE}" sibTransId="{2A530777-FD01-4392-BFA6-5E522FA005FE}"/>
    <dgm:cxn modelId="{0B6D9D0E-C020-4043-8BF9-46BAB82BB407}" type="presOf" srcId="{919835D1-9527-46E7-8934-566776DC46F8}" destId="{BAA661DF-CD34-4B05-BF5E-A1FD2E941264}" srcOrd="0" destOrd="0" presId="urn:microsoft.com/office/officeart/2005/8/layout/vList5"/>
    <dgm:cxn modelId="{5878B918-B68C-42D3-8CE3-4CF7C20FDEF5}" type="presOf" srcId="{9E123D90-3814-4EA2-B387-59282498FEDE}" destId="{A4BF2F07-CCC7-4656-B09B-C21BC8E236B2}" srcOrd="0" destOrd="0" presId="urn:microsoft.com/office/officeart/2005/8/layout/vList5"/>
    <dgm:cxn modelId="{DE066523-919C-44B6-AD17-7CD318A2B91B}" srcId="{AC52FDB9-48BF-4107-822A-85864388EAD2}" destId="{453A7CFF-F79B-4751-A89C-43310C6D8612}" srcOrd="0" destOrd="0" parTransId="{B2F17B12-841C-44C6-9769-4692D802B180}" sibTransId="{63A4FA13-93E8-4C84-A202-EBA730D3B020}"/>
    <dgm:cxn modelId="{2B091825-E063-4BF7-B36F-9F8E9DC0B9C6}" srcId="{58113730-CE8F-42BD-9B98-3C9C93377F0E}" destId="{A597C292-A77F-4318-875A-DB36D1BF68B6}" srcOrd="1" destOrd="0" parTransId="{68C565DF-9D34-47F8-845A-0EEB836F8EB5}" sibTransId="{1688229E-0FCA-4A33-8E2D-2EED7B02EAA1}"/>
    <dgm:cxn modelId="{5B143A31-6F03-48BE-948E-DE304D78AA1E}" type="presOf" srcId="{10873444-986E-45D5-AE64-D2F78261B8D2}" destId="{12C07D25-342B-4CE8-B0C5-D484C8632824}" srcOrd="0" destOrd="1" presId="urn:microsoft.com/office/officeart/2005/8/layout/vList5"/>
    <dgm:cxn modelId="{C9EBFB38-AB44-4FD8-B136-162B9CBFFC2F}" srcId="{58113730-CE8F-42BD-9B98-3C9C93377F0E}" destId="{F379DAF6-F8BC-4469-AB2E-18AAC06D4489}" srcOrd="2" destOrd="0" parTransId="{170C3FAC-72BE-43F2-A56B-66BF031A548D}" sibTransId="{241F52D1-3070-45E0-AC1D-A330521D4395}"/>
    <dgm:cxn modelId="{717FFF38-EB5E-4997-924B-6FD073C0A430}" type="presOf" srcId="{453A7CFF-F79B-4751-A89C-43310C6D8612}" destId="{133D859A-C93C-429B-A1E2-0238FA09A5C8}" srcOrd="0" destOrd="0" presId="urn:microsoft.com/office/officeart/2005/8/layout/vList5"/>
    <dgm:cxn modelId="{934E3F3D-C680-4FFA-9372-BA0FE8A43243}" srcId="{58113730-CE8F-42BD-9B98-3C9C93377F0E}" destId="{837F6710-C3D4-4018-89CC-9123ABD45803}" srcOrd="0" destOrd="0" parTransId="{BE322126-2DB6-4487-ACC4-8B4CD10C2D02}" sibTransId="{FCD17B32-33CE-42C2-9FC3-32C7FD2B6E7D}"/>
    <dgm:cxn modelId="{0EFB5560-B0F9-4B40-80F5-CE5E66C85FE1}" type="presOf" srcId="{A7861A3C-E9CE-40F1-98C9-34EFDC647A6D}" destId="{133D859A-C93C-429B-A1E2-0238FA09A5C8}" srcOrd="0" destOrd="1" presId="urn:microsoft.com/office/officeart/2005/8/layout/vList5"/>
    <dgm:cxn modelId="{6D306C41-A67A-4F2D-BD2E-786D331C940E}" srcId="{2BBDC15B-1077-4F60-8968-E73C04822034}" destId="{3119C324-3781-4F91-9823-BA9866D54EED}" srcOrd="0" destOrd="0" parTransId="{4AEE7607-D537-45E1-9DDD-746C60AA88AB}" sibTransId="{CDD5524F-A264-4391-A8F7-B8CB9EEB3C53}"/>
    <dgm:cxn modelId="{345E2D63-D665-4767-9720-BE1D3EE54509}" type="presOf" srcId="{52F00590-2712-49A7-A85B-155FA38A787C}" destId="{A37C287A-C013-4565-B01D-B3F817C111FB}" srcOrd="0" destOrd="0" presId="urn:microsoft.com/office/officeart/2005/8/layout/vList5"/>
    <dgm:cxn modelId="{799A4845-12F4-4A15-9E4F-E3527FC4763E}" type="presOf" srcId="{AC52FDB9-48BF-4107-822A-85864388EAD2}" destId="{D096FB64-85B9-4E5D-92B8-909CD2AF189F}" srcOrd="0" destOrd="0" presId="urn:microsoft.com/office/officeart/2005/8/layout/vList5"/>
    <dgm:cxn modelId="{32182449-15B0-486D-B0F6-70638923ED49}" type="presOf" srcId="{837F6710-C3D4-4018-89CC-9123ABD45803}" destId="{1541B6F7-FA8D-40D4-AAAE-5842E426FB37}" srcOrd="0" destOrd="0" presId="urn:microsoft.com/office/officeart/2005/8/layout/vList5"/>
    <dgm:cxn modelId="{8A07A26A-86FC-4A88-BB1D-0AC54E6DC92B}" type="presOf" srcId="{48224A9E-6679-47DD-A950-DD555CC9C86E}" destId="{46B5EA6E-8787-4E87-8421-E153786D8D45}" srcOrd="0" destOrd="0" presId="urn:microsoft.com/office/officeart/2005/8/layout/vList5"/>
    <dgm:cxn modelId="{589FBC6C-4618-4AA2-9845-4CF86D896382}" srcId="{F379DAF6-F8BC-4469-AB2E-18AAC06D4489}" destId="{A11F4C25-A12B-42C4-B1E4-87D90F93CAEF}" srcOrd="1" destOrd="0" parTransId="{9D156D2D-FF72-461D-B6E3-608CA7ED60E9}" sibTransId="{F9F21C4D-AD42-4C21-B87E-DA2DBC624679}"/>
    <dgm:cxn modelId="{DD070476-D24B-4B55-A185-A41951EC6EE3}" type="presOf" srcId="{2BBDC15B-1077-4F60-8968-E73C04822034}" destId="{766685A4-789B-4F5F-A7F6-9BF83AFB50CF}" srcOrd="0" destOrd="0" presId="urn:microsoft.com/office/officeart/2005/8/layout/vList5"/>
    <dgm:cxn modelId="{F1396D5A-7205-4783-9C37-36E2DE5022A4}" type="presOf" srcId="{EB4D4AA5-450C-4544-B960-C8948A7A23D3}" destId="{12C07D25-342B-4CE8-B0C5-D484C8632824}" srcOrd="0" destOrd="0" presId="urn:microsoft.com/office/officeart/2005/8/layout/vList5"/>
    <dgm:cxn modelId="{F609497B-E802-4B7C-AA30-C7CC18A00F97}" srcId="{F379DAF6-F8BC-4469-AB2E-18AAC06D4489}" destId="{48224A9E-6679-47DD-A950-DD555CC9C86E}" srcOrd="0" destOrd="0" parTransId="{87D0B603-DB1D-4108-9EBD-9C48365DF11B}" sibTransId="{B3F05C6F-9635-4FE7-B521-7885F079D747}"/>
    <dgm:cxn modelId="{611B717B-2794-4AF7-9893-B92E11070979}" srcId="{2BBDC15B-1077-4F60-8968-E73C04822034}" destId="{235C3F3D-C370-4C16-BAAD-AE2DB2CFD4B2}" srcOrd="1" destOrd="0" parTransId="{5E37D065-E07A-461D-B338-D428C1E09807}" sibTransId="{2B23B27E-3BEE-49A1-9ED8-CFA9BCE0D054}"/>
    <dgm:cxn modelId="{3D70BC89-6D80-4301-826A-F4203057D77A}" type="presOf" srcId="{3119C324-3781-4F91-9823-BA9866D54EED}" destId="{9F9616CB-4881-40AE-845A-DF6DD1937B2C}" srcOrd="0" destOrd="0" presId="urn:microsoft.com/office/officeart/2005/8/layout/vList5"/>
    <dgm:cxn modelId="{67F4208B-0B88-4CF0-A11E-91F1F3A299AF}" srcId="{837F6710-C3D4-4018-89CC-9123ABD45803}" destId="{52F00590-2712-49A7-A85B-155FA38A787C}" srcOrd="0" destOrd="0" parTransId="{9C523BC8-B8FD-4769-A4A9-864E87BC661A}" sibTransId="{59A3F560-E77C-467A-9A4A-8D516F378DFE}"/>
    <dgm:cxn modelId="{D452E698-4EA4-4F4E-A149-3D008BD39AE6}" srcId="{58113730-CE8F-42BD-9B98-3C9C93377F0E}" destId="{9E123D90-3814-4EA2-B387-59282498FEDE}" srcOrd="3" destOrd="0" parTransId="{E6D6B738-2A62-40A7-9FF3-158E85901216}" sibTransId="{F1FDD950-3EB0-4CF2-B9B4-BC696E85AACD}"/>
    <dgm:cxn modelId="{C79EAD9A-689F-42A8-8B66-66FB2493A7B8}" srcId="{A597C292-A77F-4318-875A-DB36D1BF68B6}" destId="{919835D1-9527-46E7-8934-566776DC46F8}" srcOrd="0" destOrd="0" parTransId="{B7CA5FD8-2C85-48A0-AF10-508E5DF60AF3}" sibTransId="{8C9A60C8-2B10-40E6-AD46-5F8E2894A4EE}"/>
    <dgm:cxn modelId="{9D7F40A3-0843-481E-9393-CE814F3D685B}" type="presOf" srcId="{A597C292-A77F-4318-875A-DB36D1BF68B6}" destId="{F67AE80B-641E-46E8-AB40-8B7AF3D687C7}" srcOrd="0" destOrd="0" presId="urn:microsoft.com/office/officeart/2005/8/layout/vList5"/>
    <dgm:cxn modelId="{4360F3AA-1973-443B-8B61-414799F71B16}" srcId="{9E123D90-3814-4EA2-B387-59282498FEDE}" destId="{10873444-986E-45D5-AE64-D2F78261B8D2}" srcOrd="1" destOrd="0" parTransId="{78BB19DB-E0EC-4375-97F2-DE74B56E20B1}" sibTransId="{64C6386E-C5AE-44BB-B108-9F8D8FBFF3B6}"/>
    <dgm:cxn modelId="{93D1DAB1-9425-4323-8C22-34A176B1070F}" srcId="{A597C292-A77F-4318-875A-DB36D1BF68B6}" destId="{1974062D-9675-465A-9832-10DCBF841D8E}" srcOrd="1" destOrd="0" parTransId="{C26C9E86-16ED-4568-A128-55E14471A3AA}" sibTransId="{C215C521-031C-4BAF-89A6-7B8E1B3F3CA2}"/>
    <dgm:cxn modelId="{AB595BB2-F445-498D-94C1-E11F1E9FC827}" type="presOf" srcId="{A11F4C25-A12B-42C4-B1E4-87D90F93CAEF}" destId="{46B5EA6E-8787-4E87-8421-E153786D8D45}" srcOrd="0" destOrd="1" presId="urn:microsoft.com/office/officeart/2005/8/layout/vList5"/>
    <dgm:cxn modelId="{CD2301B7-DAB0-4688-A1E5-C52A3C120553}" srcId="{9E123D90-3814-4EA2-B387-59282498FEDE}" destId="{EB4D4AA5-450C-4544-B960-C8948A7A23D3}" srcOrd="0" destOrd="0" parTransId="{1113B68B-06F6-41BF-94C0-C7AADF88A85D}" sibTransId="{F48637AF-1E86-44F5-9A3E-385310D45996}"/>
    <dgm:cxn modelId="{DC7505BD-A8CB-4566-905C-538215E37437}" srcId="{AC52FDB9-48BF-4107-822A-85864388EAD2}" destId="{A7861A3C-E9CE-40F1-98C9-34EFDC647A6D}" srcOrd="1" destOrd="0" parTransId="{1C73DF2D-EA4C-44D5-AA9F-EF5E4786081E}" sibTransId="{638D9077-5481-4833-875E-5FFE3696EC24}"/>
    <dgm:cxn modelId="{9A8AEABE-D264-49BB-83CD-A19F266A5F50}" srcId="{837F6710-C3D4-4018-89CC-9123ABD45803}" destId="{022005A9-3C52-47CC-8143-EAA8EE990FEF}" srcOrd="1" destOrd="0" parTransId="{C9A76326-EC89-4DFB-A1B6-5D4452E33B54}" sibTransId="{CC2A296C-828C-482C-94AC-93867973113C}"/>
    <dgm:cxn modelId="{484480C3-4A5F-4043-8DB7-1DC9D8159F4D}" type="presOf" srcId="{58113730-CE8F-42BD-9B98-3C9C93377F0E}" destId="{989F7451-E883-468D-A93F-573CCE508E2F}" srcOrd="0" destOrd="0" presId="urn:microsoft.com/office/officeart/2005/8/layout/vList5"/>
    <dgm:cxn modelId="{23A7F4D0-4355-45DB-88AF-C2ED1E33EE86}" type="presOf" srcId="{F379DAF6-F8BC-4469-AB2E-18AAC06D4489}" destId="{288E8938-D4F0-403E-AD61-78032E977730}" srcOrd="0" destOrd="0" presId="urn:microsoft.com/office/officeart/2005/8/layout/vList5"/>
    <dgm:cxn modelId="{4BD0BADC-8AB0-4422-A228-A833E8538554}" type="presOf" srcId="{022005A9-3C52-47CC-8143-EAA8EE990FEF}" destId="{A37C287A-C013-4565-B01D-B3F817C111FB}" srcOrd="0" destOrd="1" presId="urn:microsoft.com/office/officeart/2005/8/layout/vList5"/>
    <dgm:cxn modelId="{E54162E6-51E5-487A-8939-D77D2EACEBE3}" type="presOf" srcId="{1974062D-9675-465A-9832-10DCBF841D8E}" destId="{BAA661DF-CD34-4B05-BF5E-A1FD2E941264}" srcOrd="0" destOrd="1" presId="urn:microsoft.com/office/officeart/2005/8/layout/vList5"/>
    <dgm:cxn modelId="{820681E6-241B-4C47-9A8E-5B4D1E9286C8}" srcId="{58113730-CE8F-42BD-9B98-3C9C93377F0E}" destId="{AC52FDB9-48BF-4107-822A-85864388EAD2}" srcOrd="5" destOrd="0" parTransId="{A0966ACA-C272-4F35-BCC2-611076C7DBBC}" sibTransId="{1EBA676B-4AE1-4441-BEA4-679755F3243D}"/>
    <dgm:cxn modelId="{13B969E9-8639-4068-8B94-D0805EA9F44E}" type="presOf" srcId="{235C3F3D-C370-4C16-BAAD-AE2DB2CFD4B2}" destId="{9F9616CB-4881-40AE-845A-DF6DD1937B2C}" srcOrd="0" destOrd="1" presId="urn:microsoft.com/office/officeart/2005/8/layout/vList5"/>
    <dgm:cxn modelId="{F1B5A041-19CA-4E78-8A1E-0AB3E429E72B}" type="presParOf" srcId="{989F7451-E883-468D-A93F-573CCE508E2F}" destId="{0C7A6541-B6BF-4D85-AC31-9050DF592F4B}" srcOrd="0" destOrd="0" presId="urn:microsoft.com/office/officeart/2005/8/layout/vList5"/>
    <dgm:cxn modelId="{6D2FE26A-0075-4258-881A-E0946155C376}" type="presParOf" srcId="{0C7A6541-B6BF-4D85-AC31-9050DF592F4B}" destId="{1541B6F7-FA8D-40D4-AAAE-5842E426FB37}" srcOrd="0" destOrd="0" presId="urn:microsoft.com/office/officeart/2005/8/layout/vList5"/>
    <dgm:cxn modelId="{4823A085-00A5-440D-9BEB-99722C415FC0}" type="presParOf" srcId="{0C7A6541-B6BF-4D85-AC31-9050DF592F4B}" destId="{A37C287A-C013-4565-B01D-B3F817C111FB}" srcOrd="1" destOrd="0" presId="urn:microsoft.com/office/officeart/2005/8/layout/vList5"/>
    <dgm:cxn modelId="{EB0E8B1D-CE65-420F-BF9F-DA18DFB00F42}" type="presParOf" srcId="{989F7451-E883-468D-A93F-573CCE508E2F}" destId="{1EEE023F-2D80-4B6A-8835-F0C23244FF05}" srcOrd="1" destOrd="0" presId="urn:microsoft.com/office/officeart/2005/8/layout/vList5"/>
    <dgm:cxn modelId="{1161E406-DB09-4BF0-B988-5E22482BD1CB}" type="presParOf" srcId="{989F7451-E883-468D-A93F-573CCE508E2F}" destId="{55EC9B3C-F95F-4535-90A2-EC0C68B2E74A}" srcOrd="2" destOrd="0" presId="urn:microsoft.com/office/officeart/2005/8/layout/vList5"/>
    <dgm:cxn modelId="{846ECA75-75E3-403E-BBAA-ACBCC1E5E3CA}" type="presParOf" srcId="{55EC9B3C-F95F-4535-90A2-EC0C68B2E74A}" destId="{F67AE80B-641E-46E8-AB40-8B7AF3D687C7}" srcOrd="0" destOrd="0" presId="urn:microsoft.com/office/officeart/2005/8/layout/vList5"/>
    <dgm:cxn modelId="{C7F097B6-B521-4593-A413-49BC199E2608}" type="presParOf" srcId="{55EC9B3C-F95F-4535-90A2-EC0C68B2E74A}" destId="{BAA661DF-CD34-4B05-BF5E-A1FD2E941264}" srcOrd="1" destOrd="0" presId="urn:microsoft.com/office/officeart/2005/8/layout/vList5"/>
    <dgm:cxn modelId="{F445BEEC-99E7-4819-BCBD-09B571BE9A51}" type="presParOf" srcId="{989F7451-E883-468D-A93F-573CCE508E2F}" destId="{D976947B-AB51-4BC6-8E83-8161F2F62117}" srcOrd="3" destOrd="0" presId="urn:microsoft.com/office/officeart/2005/8/layout/vList5"/>
    <dgm:cxn modelId="{DA555B58-CAAB-4774-8B44-FD22785B78E6}" type="presParOf" srcId="{989F7451-E883-468D-A93F-573CCE508E2F}" destId="{66FAA12C-CBE6-458F-BCBF-3A09B9C808AF}" srcOrd="4" destOrd="0" presId="urn:microsoft.com/office/officeart/2005/8/layout/vList5"/>
    <dgm:cxn modelId="{A3C607C3-4166-433F-BEAB-FD488AC98C57}" type="presParOf" srcId="{66FAA12C-CBE6-458F-BCBF-3A09B9C808AF}" destId="{288E8938-D4F0-403E-AD61-78032E977730}" srcOrd="0" destOrd="0" presId="urn:microsoft.com/office/officeart/2005/8/layout/vList5"/>
    <dgm:cxn modelId="{814A20DF-DCA2-40C2-BE42-EC13E072E2C2}" type="presParOf" srcId="{66FAA12C-CBE6-458F-BCBF-3A09B9C808AF}" destId="{46B5EA6E-8787-4E87-8421-E153786D8D45}" srcOrd="1" destOrd="0" presId="urn:microsoft.com/office/officeart/2005/8/layout/vList5"/>
    <dgm:cxn modelId="{F67C29AD-03B5-4C9B-B963-AA3543304AD8}" type="presParOf" srcId="{989F7451-E883-468D-A93F-573CCE508E2F}" destId="{7D328672-A7E4-4C40-8B6C-95F868EA3565}" srcOrd="5" destOrd="0" presId="urn:microsoft.com/office/officeart/2005/8/layout/vList5"/>
    <dgm:cxn modelId="{F8AF9840-BE06-4C44-8886-D3CFFAE398E1}" type="presParOf" srcId="{989F7451-E883-468D-A93F-573CCE508E2F}" destId="{DDE6925C-3C2E-4FC8-B254-B86FCBACB54D}" srcOrd="6" destOrd="0" presId="urn:microsoft.com/office/officeart/2005/8/layout/vList5"/>
    <dgm:cxn modelId="{DE30F7C1-812E-4A64-B9CE-3FC856412055}" type="presParOf" srcId="{DDE6925C-3C2E-4FC8-B254-B86FCBACB54D}" destId="{A4BF2F07-CCC7-4656-B09B-C21BC8E236B2}" srcOrd="0" destOrd="0" presId="urn:microsoft.com/office/officeart/2005/8/layout/vList5"/>
    <dgm:cxn modelId="{814EFEBD-7B94-473A-B710-945800A03F11}" type="presParOf" srcId="{DDE6925C-3C2E-4FC8-B254-B86FCBACB54D}" destId="{12C07D25-342B-4CE8-B0C5-D484C8632824}" srcOrd="1" destOrd="0" presId="urn:microsoft.com/office/officeart/2005/8/layout/vList5"/>
    <dgm:cxn modelId="{397CBF9E-DA5E-4A5F-9238-5A863D75B515}" type="presParOf" srcId="{989F7451-E883-468D-A93F-573CCE508E2F}" destId="{CC7650D7-7E26-498B-884F-494D4FA84C7F}" srcOrd="7" destOrd="0" presId="urn:microsoft.com/office/officeart/2005/8/layout/vList5"/>
    <dgm:cxn modelId="{CA2A432E-E77C-45B9-83EF-657E137B736A}" type="presParOf" srcId="{989F7451-E883-468D-A93F-573CCE508E2F}" destId="{0179B890-645A-4070-A31D-3A1EC85A8C07}" srcOrd="8" destOrd="0" presId="urn:microsoft.com/office/officeart/2005/8/layout/vList5"/>
    <dgm:cxn modelId="{7F4C020F-66A7-40F9-87D1-705EE174A03F}" type="presParOf" srcId="{0179B890-645A-4070-A31D-3A1EC85A8C07}" destId="{766685A4-789B-4F5F-A7F6-9BF83AFB50CF}" srcOrd="0" destOrd="0" presId="urn:microsoft.com/office/officeart/2005/8/layout/vList5"/>
    <dgm:cxn modelId="{3D39C2D3-3AA1-4DFF-A24C-7A6FA0558F0B}" type="presParOf" srcId="{0179B890-645A-4070-A31D-3A1EC85A8C07}" destId="{9F9616CB-4881-40AE-845A-DF6DD1937B2C}" srcOrd="1" destOrd="0" presId="urn:microsoft.com/office/officeart/2005/8/layout/vList5"/>
    <dgm:cxn modelId="{122DEB61-3CA0-4887-9DE8-A6B7EA55E940}" type="presParOf" srcId="{989F7451-E883-468D-A93F-573CCE508E2F}" destId="{82BEFD95-3EE6-4029-8E34-9368CED63F14}" srcOrd="9" destOrd="0" presId="urn:microsoft.com/office/officeart/2005/8/layout/vList5"/>
    <dgm:cxn modelId="{7E10268E-0D37-47C8-8179-45A9971D53F6}" type="presParOf" srcId="{989F7451-E883-468D-A93F-573CCE508E2F}" destId="{15D0734A-DA06-48E2-82C6-3FFD35760C4D}" srcOrd="10" destOrd="0" presId="urn:microsoft.com/office/officeart/2005/8/layout/vList5"/>
    <dgm:cxn modelId="{0F8D00A9-0372-44EF-80CF-D77BD6E7A70A}" type="presParOf" srcId="{15D0734A-DA06-48E2-82C6-3FFD35760C4D}" destId="{D096FB64-85B9-4E5D-92B8-909CD2AF189F}" srcOrd="0" destOrd="0" presId="urn:microsoft.com/office/officeart/2005/8/layout/vList5"/>
    <dgm:cxn modelId="{D7F729A4-2687-4922-86DE-0AAEEEE1BE24}" type="presParOf" srcId="{15D0734A-DA06-48E2-82C6-3FFD35760C4D}" destId="{133D859A-C93C-429B-A1E2-0238FA09A5C8}" srcOrd="1" destOrd="0" presId="urn:microsoft.com/office/officeart/2005/8/layout/vList5"/>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E321392-F5DD-4501-8E43-A65E279FAA5C}" type="doc">
      <dgm:prSet loTypeId="urn:microsoft.com/office/officeart/2005/8/layout/vList5" loCatId="list" qsTypeId="urn:microsoft.com/office/officeart/2005/8/quickstyle/simple1" qsCatId="simple" csTypeId="urn:microsoft.com/office/officeart/2005/8/colors/colorful1#2" csCatId="colorful" phldr="1"/>
      <dgm:spPr/>
      <dgm:t>
        <a:bodyPr/>
        <a:lstStyle/>
        <a:p>
          <a:endParaRPr lang="pl-PL"/>
        </a:p>
      </dgm:t>
    </dgm:pt>
    <dgm:pt modelId="{A9C2DD2F-817E-4F37-AA21-33AE52769CE7}">
      <dgm:prSet phldrT="[Tekst]" custT="1"/>
      <dgm:spPr/>
      <dgm:t>
        <a:bodyPr/>
        <a:lstStyle/>
        <a:p>
          <a:r>
            <a:rPr lang="pl-PL" sz="1100" dirty="0">
              <a:solidFill>
                <a:schemeClr val="tx1"/>
              </a:solidFill>
              <a:latin typeface="Arial" pitchFamily="34" charset="0"/>
              <a:cs typeface="Arial" pitchFamily="34" charset="0"/>
            </a:rPr>
            <a:t>PRACE INTERWENCYJNE</a:t>
          </a:r>
        </a:p>
      </dgm:t>
    </dgm:pt>
    <dgm:pt modelId="{ED337DE8-719B-43A9-99F9-D79EB0A976C7}" type="parTrans" cxnId="{AC12BCEE-0CFE-4880-B3D7-A844ED5AA9A8}">
      <dgm:prSet/>
      <dgm:spPr/>
      <dgm:t>
        <a:bodyPr/>
        <a:lstStyle/>
        <a:p>
          <a:endParaRPr lang="pl-PL" sz="1100">
            <a:solidFill>
              <a:schemeClr val="tx1"/>
            </a:solidFill>
          </a:endParaRPr>
        </a:p>
      </dgm:t>
    </dgm:pt>
    <dgm:pt modelId="{E121BC74-E66F-48F4-B99B-50BE65A26831}" type="sibTrans" cxnId="{AC12BCEE-0CFE-4880-B3D7-A844ED5AA9A8}">
      <dgm:prSet/>
      <dgm:spPr/>
      <dgm:t>
        <a:bodyPr/>
        <a:lstStyle/>
        <a:p>
          <a:endParaRPr lang="pl-PL" sz="1100">
            <a:solidFill>
              <a:schemeClr val="tx1"/>
            </a:solidFill>
          </a:endParaRPr>
        </a:p>
      </dgm:t>
    </dgm:pt>
    <dgm:pt modelId="{C5D8FB4C-DCBC-4880-B66A-EAC841870156}">
      <dgm:prSet phldrT="[Tekst]" custT="1"/>
      <dgm:spPr>
        <a:solidFill>
          <a:schemeClr val="accent6"/>
        </a:solidFill>
      </dgm:spPr>
      <dgm:t>
        <a:bodyPr/>
        <a:lstStyle/>
        <a:p>
          <a:r>
            <a:rPr lang="pl-PL" sz="1100" dirty="0">
              <a:solidFill>
                <a:schemeClr val="tx1"/>
              </a:solidFill>
              <a:latin typeface="Arial" pitchFamily="34" charset="0"/>
              <a:cs typeface="Arial" pitchFamily="34" charset="0"/>
            </a:rPr>
            <a:t>ROBOTY PUBLICZNE</a:t>
          </a:r>
        </a:p>
      </dgm:t>
    </dgm:pt>
    <dgm:pt modelId="{9E6AC643-F92F-4866-BB7B-D0546D114196}" type="parTrans" cxnId="{830E5207-7E1B-49BA-88E7-1F803D7FBC67}">
      <dgm:prSet/>
      <dgm:spPr/>
      <dgm:t>
        <a:bodyPr/>
        <a:lstStyle/>
        <a:p>
          <a:endParaRPr lang="pl-PL" sz="1100">
            <a:solidFill>
              <a:schemeClr val="tx1"/>
            </a:solidFill>
          </a:endParaRPr>
        </a:p>
      </dgm:t>
    </dgm:pt>
    <dgm:pt modelId="{336881D0-8085-4F36-8227-65C78C70DABB}" type="sibTrans" cxnId="{830E5207-7E1B-49BA-88E7-1F803D7FBC67}">
      <dgm:prSet/>
      <dgm:spPr/>
      <dgm:t>
        <a:bodyPr/>
        <a:lstStyle/>
        <a:p>
          <a:endParaRPr lang="pl-PL" sz="1100">
            <a:solidFill>
              <a:schemeClr val="tx1"/>
            </a:solidFill>
          </a:endParaRPr>
        </a:p>
      </dgm:t>
    </dgm:pt>
    <dgm:pt modelId="{5473E464-6832-46D6-83CE-6F783D10E401}">
      <dgm:prSet phldrT="[Tekst]" custT="1"/>
      <dgm:spPr>
        <a:solidFill>
          <a:schemeClr val="bg1">
            <a:alpha val="90000"/>
          </a:schemeClr>
        </a:solidFill>
      </dgm:spPr>
      <dgm:t>
        <a:bodyPr/>
        <a:lstStyle/>
        <a:p>
          <a:r>
            <a:rPr lang="pl-PL" sz="1400" b="0" dirty="0">
              <a:solidFill>
                <a:schemeClr val="tx1"/>
              </a:solidFill>
              <a:latin typeface="Arial" pitchFamily="34" charset="0"/>
              <a:cs typeface="Arial" pitchFamily="34" charset="0"/>
            </a:rPr>
            <a:t>20 osób</a:t>
          </a:r>
        </a:p>
      </dgm:t>
    </dgm:pt>
    <dgm:pt modelId="{3EF7F95D-B9D4-461A-9B39-60F2819FCAE9}" type="parTrans" cxnId="{2BFB7867-E14C-4CC2-A243-2D3C549AE064}">
      <dgm:prSet/>
      <dgm:spPr/>
      <dgm:t>
        <a:bodyPr/>
        <a:lstStyle/>
        <a:p>
          <a:endParaRPr lang="pl-PL" sz="1100">
            <a:solidFill>
              <a:schemeClr val="tx1"/>
            </a:solidFill>
          </a:endParaRPr>
        </a:p>
      </dgm:t>
    </dgm:pt>
    <dgm:pt modelId="{E7768211-625A-4231-8CA5-25840C1F31D4}" type="sibTrans" cxnId="{2BFB7867-E14C-4CC2-A243-2D3C549AE064}">
      <dgm:prSet/>
      <dgm:spPr/>
      <dgm:t>
        <a:bodyPr/>
        <a:lstStyle/>
        <a:p>
          <a:endParaRPr lang="pl-PL" sz="1100">
            <a:solidFill>
              <a:schemeClr val="tx1"/>
            </a:solidFill>
          </a:endParaRPr>
        </a:p>
      </dgm:t>
    </dgm:pt>
    <dgm:pt modelId="{C450914B-2FE2-45D2-9A8C-25A55334EED7}">
      <dgm:prSet custT="1"/>
      <dgm:spPr/>
      <dgm:t>
        <a:bodyPr/>
        <a:lstStyle/>
        <a:p>
          <a:r>
            <a:rPr lang="pl-PL" sz="1100" dirty="0">
              <a:solidFill>
                <a:schemeClr val="tx1"/>
              </a:solidFill>
              <a:latin typeface="Arial" pitchFamily="34" charset="0"/>
              <a:cs typeface="Arial" pitchFamily="34" charset="0"/>
            </a:rPr>
            <a:t>PRACE SPOŁECZNIE UŻYTECZNE</a:t>
          </a:r>
        </a:p>
      </dgm:t>
    </dgm:pt>
    <dgm:pt modelId="{D949C2AE-053B-4A89-BED9-306F7AC56652}" type="parTrans" cxnId="{58746825-8F53-4F0E-84A1-ABEF6F414DE2}">
      <dgm:prSet/>
      <dgm:spPr/>
      <dgm:t>
        <a:bodyPr/>
        <a:lstStyle/>
        <a:p>
          <a:endParaRPr lang="pl-PL" sz="1100">
            <a:solidFill>
              <a:schemeClr val="tx1"/>
            </a:solidFill>
          </a:endParaRPr>
        </a:p>
      </dgm:t>
    </dgm:pt>
    <dgm:pt modelId="{B9452490-0D19-4F20-AC9D-CDA081C70200}" type="sibTrans" cxnId="{58746825-8F53-4F0E-84A1-ABEF6F414DE2}">
      <dgm:prSet/>
      <dgm:spPr/>
      <dgm:t>
        <a:bodyPr/>
        <a:lstStyle/>
        <a:p>
          <a:endParaRPr lang="pl-PL" sz="1100">
            <a:solidFill>
              <a:schemeClr val="tx1"/>
            </a:solidFill>
          </a:endParaRPr>
        </a:p>
      </dgm:t>
    </dgm:pt>
    <dgm:pt modelId="{E0D59CDD-D04A-43C1-89B6-CBD4970FE4AD}">
      <dgm:prSet custT="1"/>
      <dgm:spPr/>
      <dgm:t>
        <a:bodyPr/>
        <a:lstStyle/>
        <a:p>
          <a:r>
            <a:rPr lang="pl-PL" sz="1400" b="0" dirty="0">
              <a:solidFill>
                <a:schemeClr val="tx1"/>
              </a:solidFill>
              <a:latin typeface="Arial" pitchFamily="34" charset="0"/>
              <a:cs typeface="Arial" pitchFamily="34" charset="0"/>
            </a:rPr>
            <a:t>40 osób</a:t>
          </a:r>
        </a:p>
      </dgm:t>
    </dgm:pt>
    <dgm:pt modelId="{62B9D93B-9A47-45D0-B8FC-0DF517873EEE}" type="parTrans" cxnId="{45CF0760-F1DC-40E4-BFD8-221D101F552D}">
      <dgm:prSet/>
      <dgm:spPr/>
      <dgm:t>
        <a:bodyPr/>
        <a:lstStyle/>
        <a:p>
          <a:endParaRPr lang="pl-PL" sz="1100">
            <a:solidFill>
              <a:schemeClr val="tx1"/>
            </a:solidFill>
          </a:endParaRPr>
        </a:p>
      </dgm:t>
    </dgm:pt>
    <dgm:pt modelId="{B92766F6-B9F6-4844-AFD6-49FCD24094B7}" type="sibTrans" cxnId="{45CF0760-F1DC-40E4-BFD8-221D101F552D}">
      <dgm:prSet/>
      <dgm:spPr/>
      <dgm:t>
        <a:bodyPr/>
        <a:lstStyle/>
        <a:p>
          <a:endParaRPr lang="pl-PL" sz="1100">
            <a:solidFill>
              <a:schemeClr val="tx1"/>
            </a:solidFill>
          </a:endParaRPr>
        </a:p>
      </dgm:t>
    </dgm:pt>
    <dgm:pt modelId="{D4A0BDB3-87E5-47F5-9C61-EA31A0540B5C}">
      <dgm:prSet custT="1"/>
      <dgm:spPr>
        <a:solidFill>
          <a:schemeClr val="accent3">
            <a:lumMod val="60000"/>
            <a:lumOff val="40000"/>
          </a:schemeClr>
        </a:solidFill>
      </dgm:spPr>
      <dgm:t>
        <a:bodyPr/>
        <a:lstStyle/>
        <a:p>
          <a:pPr algn="ctr"/>
          <a:r>
            <a:rPr lang="pl-PL" sz="1000" dirty="0">
              <a:solidFill>
                <a:schemeClr val="tx1"/>
              </a:solidFill>
              <a:latin typeface="Arial" pitchFamily="34" charset="0"/>
              <a:cs typeface="Arial" pitchFamily="34" charset="0"/>
            </a:rPr>
            <a:t>POZOSTAŁE WYTDATKI </a:t>
          </a:r>
          <a:r>
            <a:rPr lang="pl-PL" sz="900" dirty="0">
              <a:solidFill>
                <a:schemeClr val="tx1"/>
              </a:solidFill>
              <a:latin typeface="Arial" pitchFamily="34" charset="0"/>
              <a:cs typeface="Arial" pitchFamily="34" charset="0"/>
            </a:rPr>
            <a:t>(dojazdy, koszty opieki nad dzieckiem, pożyczki szkoleniowe, stypendium-nauka, koszty egzaminów licencji)</a:t>
          </a:r>
        </a:p>
      </dgm:t>
    </dgm:pt>
    <dgm:pt modelId="{6D76918A-8E0F-422C-8F1A-72FF2671A743}" type="parTrans" cxnId="{C08B2516-CB6A-4BBC-919B-B79B40E44917}">
      <dgm:prSet/>
      <dgm:spPr/>
      <dgm:t>
        <a:bodyPr/>
        <a:lstStyle/>
        <a:p>
          <a:endParaRPr lang="pl-PL" sz="1100">
            <a:solidFill>
              <a:schemeClr val="tx1"/>
            </a:solidFill>
          </a:endParaRPr>
        </a:p>
      </dgm:t>
    </dgm:pt>
    <dgm:pt modelId="{5DAA1086-7348-4501-A48A-B70F20C01892}" type="sibTrans" cxnId="{C08B2516-CB6A-4BBC-919B-B79B40E44917}">
      <dgm:prSet/>
      <dgm:spPr/>
      <dgm:t>
        <a:bodyPr/>
        <a:lstStyle/>
        <a:p>
          <a:endParaRPr lang="pl-PL" sz="1100">
            <a:solidFill>
              <a:schemeClr val="tx1"/>
            </a:solidFill>
          </a:endParaRPr>
        </a:p>
      </dgm:t>
    </dgm:pt>
    <dgm:pt modelId="{D909695A-0EFC-4B01-8044-8CC7F2720A30}">
      <dgm:prSet custT="1"/>
      <dgm:spPr>
        <a:solidFill>
          <a:schemeClr val="bg1">
            <a:alpha val="90000"/>
          </a:schemeClr>
        </a:solidFill>
      </dgm:spPr>
      <dgm:t>
        <a:bodyPr/>
        <a:lstStyle/>
        <a:p>
          <a:r>
            <a:rPr lang="pl-PL" sz="1400" b="0" dirty="0">
              <a:solidFill>
                <a:schemeClr val="tx1"/>
              </a:solidFill>
              <a:latin typeface="Arial" pitchFamily="34" charset="0"/>
              <a:cs typeface="Arial" pitchFamily="34" charset="0"/>
            </a:rPr>
            <a:t>64 osoby</a:t>
          </a:r>
        </a:p>
      </dgm:t>
    </dgm:pt>
    <dgm:pt modelId="{EEFB5F21-BF5D-4C2D-9D13-CF4008E4CD66}" type="parTrans" cxnId="{917862FE-351D-488F-B2BC-6F56AADFADDD}">
      <dgm:prSet/>
      <dgm:spPr/>
      <dgm:t>
        <a:bodyPr/>
        <a:lstStyle/>
        <a:p>
          <a:endParaRPr lang="pl-PL" sz="1100">
            <a:solidFill>
              <a:schemeClr val="tx1"/>
            </a:solidFill>
          </a:endParaRPr>
        </a:p>
      </dgm:t>
    </dgm:pt>
    <dgm:pt modelId="{D45871D2-5BC0-43E6-AF6E-250768654007}" type="sibTrans" cxnId="{917862FE-351D-488F-B2BC-6F56AADFADDD}">
      <dgm:prSet/>
      <dgm:spPr/>
      <dgm:t>
        <a:bodyPr/>
        <a:lstStyle/>
        <a:p>
          <a:endParaRPr lang="pl-PL" sz="1100">
            <a:solidFill>
              <a:schemeClr val="tx1"/>
            </a:solidFill>
          </a:endParaRPr>
        </a:p>
      </dgm:t>
    </dgm:pt>
    <dgm:pt modelId="{480D60DA-052A-426A-A46B-27FFC4695742}">
      <dgm:prSet custT="1"/>
      <dgm:spPr>
        <a:solidFill>
          <a:schemeClr val="bg1">
            <a:alpha val="90000"/>
          </a:schemeClr>
        </a:solidFill>
      </dgm:spPr>
      <dgm:t>
        <a:bodyPr/>
        <a:lstStyle/>
        <a:p>
          <a:r>
            <a:rPr lang="pl-PL" sz="1400" b="0" dirty="0">
              <a:solidFill>
                <a:schemeClr val="tx1"/>
              </a:solidFill>
              <a:latin typeface="Arial" pitchFamily="34" charset="0"/>
              <a:cs typeface="Arial" pitchFamily="34" charset="0"/>
            </a:rPr>
            <a:t>72.991.13 </a:t>
          </a:r>
          <a:r>
            <a:rPr lang="pl-PL" sz="1400" dirty="0">
              <a:solidFill>
                <a:schemeClr val="tx1"/>
              </a:solidFill>
              <a:latin typeface="Arial" pitchFamily="34" charset="0"/>
              <a:cs typeface="Arial" pitchFamily="34" charset="0"/>
            </a:rPr>
            <a:t>zł</a:t>
          </a:r>
        </a:p>
      </dgm:t>
    </dgm:pt>
    <dgm:pt modelId="{B584D7AB-FC60-445C-A412-725490563134}" type="parTrans" cxnId="{8A7C3FDD-4735-40AA-9FF5-6F8DF3BD9392}">
      <dgm:prSet/>
      <dgm:spPr/>
      <dgm:t>
        <a:bodyPr/>
        <a:lstStyle/>
        <a:p>
          <a:endParaRPr lang="pl-PL" sz="1100">
            <a:solidFill>
              <a:schemeClr val="tx1"/>
            </a:solidFill>
          </a:endParaRPr>
        </a:p>
      </dgm:t>
    </dgm:pt>
    <dgm:pt modelId="{645E66A7-6350-417A-A8F2-95AF9339821B}" type="sibTrans" cxnId="{8A7C3FDD-4735-40AA-9FF5-6F8DF3BD9392}">
      <dgm:prSet/>
      <dgm:spPr/>
      <dgm:t>
        <a:bodyPr/>
        <a:lstStyle/>
        <a:p>
          <a:endParaRPr lang="pl-PL" sz="1100">
            <a:solidFill>
              <a:schemeClr val="tx1"/>
            </a:solidFill>
          </a:endParaRPr>
        </a:p>
      </dgm:t>
    </dgm:pt>
    <dgm:pt modelId="{7C2E5531-D52B-40C3-A10E-1F0EFB540B3B}">
      <dgm:prSet custT="1"/>
      <dgm:spPr/>
      <dgm:t>
        <a:bodyPr/>
        <a:lstStyle/>
        <a:p>
          <a:r>
            <a:rPr lang="pl-PL" sz="1400" b="0" dirty="0">
              <a:solidFill>
                <a:schemeClr val="tx1"/>
              </a:solidFill>
              <a:latin typeface="Arial" pitchFamily="34" charset="0"/>
              <a:cs typeface="Arial" pitchFamily="34" charset="0"/>
            </a:rPr>
            <a:t>75.850,68 zł</a:t>
          </a:r>
        </a:p>
      </dgm:t>
    </dgm:pt>
    <dgm:pt modelId="{82C86599-7797-4B6A-BAC5-59BE6B03F193}" type="parTrans" cxnId="{C504F832-6529-40A7-A902-4794C4C32253}">
      <dgm:prSet/>
      <dgm:spPr/>
      <dgm:t>
        <a:bodyPr/>
        <a:lstStyle/>
        <a:p>
          <a:endParaRPr lang="pl-PL" sz="1100">
            <a:solidFill>
              <a:schemeClr val="tx1"/>
            </a:solidFill>
          </a:endParaRPr>
        </a:p>
      </dgm:t>
    </dgm:pt>
    <dgm:pt modelId="{BD98A455-08A7-4F4B-8F03-D978CFD1E173}" type="sibTrans" cxnId="{C504F832-6529-40A7-A902-4794C4C32253}">
      <dgm:prSet/>
      <dgm:spPr/>
      <dgm:t>
        <a:bodyPr/>
        <a:lstStyle/>
        <a:p>
          <a:endParaRPr lang="pl-PL" sz="1100">
            <a:solidFill>
              <a:schemeClr val="tx1"/>
            </a:solidFill>
          </a:endParaRPr>
        </a:p>
      </dgm:t>
    </dgm:pt>
    <dgm:pt modelId="{9BCB783E-3583-4DB2-8B32-7BCD16497C0F}">
      <dgm:prSet phldrT="[Tekst]" custT="1"/>
      <dgm:spPr/>
      <dgm:t>
        <a:bodyPr/>
        <a:lstStyle/>
        <a:p>
          <a:r>
            <a:rPr lang="pl-PL" sz="1400" b="0" dirty="0">
              <a:solidFill>
                <a:schemeClr val="tx1"/>
              </a:solidFill>
              <a:latin typeface="Arial" pitchFamily="34" charset="0"/>
              <a:cs typeface="Arial" pitchFamily="34" charset="0"/>
            </a:rPr>
            <a:t>355.116,61 z</a:t>
          </a:r>
          <a:r>
            <a:rPr lang="pl-PL" sz="1400" dirty="0">
              <a:solidFill>
                <a:schemeClr val="tx1"/>
              </a:solidFill>
              <a:latin typeface="Arial" pitchFamily="34" charset="0"/>
              <a:cs typeface="Arial" pitchFamily="34" charset="0"/>
            </a:rPr>
            <a:t>ł</a:t>
          </a:r>
        </a:p>
      </dgm:t>
    </dgm:pt>
    <dgm:pt modelId="{757CA312-3367-49F8-B632-C9E352E20F29}" type="parTrans" cxnId="{CA1E4220-F6EA-4A25-A293-B1BB6E6C6CB9}">
      <dgm:prSet/>
      <dgm:spPr/>
      <dgm:t>
        <a:bodyPr/>
        <a:lstStyle/>
        <a:p>
          <a:endParaRPr lang="pl-PL" sz="1100">
            <a:solidFill>
              <a:schemeClr val="tx1"/>
            </a:solidFill>
          </a:endParaRPr>
        </a:p>
      </dgm:t>
    </dgm:pt>
    <dgm:pt modelId="{26A8A14F-C682-42DA-A420-1DF37C91FF99}" type="sibTrans" cxnId="{CA1E4220-F6EA-4A25-A293-B1BB6E6C6CB9}">
      <dgm:prSet/>
      <dgm:spPr/>
      <dgm:t>
        <a:bodyPr/>
        <a:lstStyle/>
        <a:p>
          <a:endParaRPr lang="pl-PL" sz="1100">
            <a:solidFill>
              <a:schemeClr val="tx1"/>
            </a:solidFill>
          </a:endParaRPr>
        </a:p>
      </dgm:t>
    </dgm:pt>
    <dgm:pt modelId="{3AA46E2B-E80E-4209-B6F7-2B56643DEFBB}">
      <dgm:prSet phldrT="[Tekst]" custT="1"/>
      <dgm:spPr>
        <a:solidFill>
          <a:schemeClr val="bg1">
            <a:alpha val="90000"/>
          </a:schemeClr>
        </a:solidFill>
      </dgm:spPr>
      <dgm:t>
        <a:bodyPr/>
        <a:lstStyle/>
        <a:p>
          <a:r>
            <a:rPr lang="pl-PL" sz="1400" b="0" dirty="0">
              <a:solidFill>
                <a:schemeClr val="tx1"/>
              </a:solidFill>
              <a:latin typeface="Arial" pitchFamily="34" charset="0"/>
              <a:cs typeface="Arial" pitchFamily="34" charset="0"/>
            </a:rPr>
            <a:t>495.907,90 </a:t>
          </a:r>
          <a:r>
            <a:rPr lang="pl-PL" sz="1400" dirty="0">
              <a:solidFill>
                <a:schemeClr val="tx1"/>
              </a:solidFill>
              <a:latin typeface="Arial" pitchFamily="34" charset="0"/>
              <a:cs typeface="Arial" pitchFamily="34" charset="0"/>
            </a:rPr>
            <a:t>zł</a:t>
          </a:r>
        </a:p>
      </dgm:t>
    </dgm:pt>
    <dgm:pt modelId="{2D7779CA-92EA-4349-AAC2-3834F4584291}" type="parTrans" cxnId="{0E597B5B-1C26-4B37-AC94-02113CDC3FA8}">
      <dgm:prSet/>
      <dgm:spPr/>
      <dgm:t>
        <a:bodyPr/>
        <a:lstStyle/>
        <a:p>
          <a:endParaRPr lang="pl-PL" sz="1100">
            <a:solidFill>
              <a:schemeClr val="tx1"/>
            </a:solidFill>
          </a:endParaRPr>
        </a:p>
      </dgm:t>
    </dgm:pt>
    <dgm:pt modelId="{FAA5C0E5-1C35-4FEE-805E-02DE8A4E737E}" type="sibTrans" cxnId="{0E597B5B-1C26-4B37-AC94-02113CDC3FA8}">
      <dgm:prSet/>
      <dgm:spPr/>
      <dgm:t>
        <a:bodyPr/>
        <a:lstStyle/>
        <a:p>
          <a:endParaRPr lang="pl-PL" sz="1100">
            <a:solidFill>
              <a:schemeClr val="tx1"/>
            </a:solidFill>
          </a:endParaRPr>
        </a:p>
      </dgm:t>
    </dgm:pt>
    <dgm:pt modelId="{C0FCD9F3-A27F-4DAB-8538-B7D048CE4DA5}">
      <dgm:prSet phldrT="[Tekst]" custT="1"/>
      <dgm:spPr/>
      <dgm:t>
        <a:bodyPr/>
        <a:lstStyle/>
        <a:p>
          <a:r>
            <a:rPr lang="pl-PL" sz="1400" b="0" dirty="0">
              <a:solidFill>
                <a:schemeClr val="tx1"/>
              </a:solidFill>
              <a:latin typeface="Arial" pitchFamily="34" charset="0"/>
              <a:cs typeface="Arial" pitchFamily="34" charset="0"/>
            </a:rPr>
            <a:t>34 osoby</a:t>
          </a:r>
          <a:endParaRPr lang="pl-PL" sz="1400" b="1" dirty="0">
            <a:solidFill>
              <a:schemeClr val="tx1"/>
            </a:solidFill>
            <a:latin typeface="Arial" pitchFamily="34" charset="0"/>
            <a:cs typeface="Arial" pitchFamily="34" charset="0"/>
          </a:endParaRPr>
        </a:p>
      </dgm:t>
    </dgm:pt>
    <dgm:pt modelId="{B357A763-D4DB-4E98-9DC0-BF465FFA8681}" type="parTrans" cxnId="{4333111F-C2BE-4360-A92F-FCE7EA417826}">
      <dgm:prSet/>
      <dgm:spPr/>
      <dgm:t>
        <a:bodyPr/>
        <a:lstStyle/>
        <a:p>
          <a:endParaRPr lang="pl-PL"/>
        </a:p>
      </dgm:t>
    </dgm:pt>
    <dgm:pt modelId="{3DD38A6C-610D-4D59-8D40-FB868CDA04BC}" type="sibTrans" cxnId="{4333111F-C2BE-4360-A92F-FCE7EA417826}">
      <dgm:prSet/>
      <dgm:spPr/>
      <dgm:t>
        <a:bodyPr/>
        <a:lstStyle/>
        <a:p>
          <a:endParaRPr lang="pl-PL"/>
        </a:p>
      </dgm:t>
    </dgm:pt>
    <dgm:pt modelId="{89D7C011-7609-4F9B-8CE2-9038762B107A}">
      <dgm:prSet custT="1"/>
      <dgm:spPr>
        <a:solidFill>
          <a:schemeClr val="accent5"/>
        </a:solidFill>
      </dgm:spPr>
      <dgm:t>
        <a:bodyPr/>
        <a:lstStyle/>
        <a:p>
          <a:r>
            <a:rPr lang="pl-PL" sz="1100" dirty="0">
              <a:solidFill>
                <a:schemeClr val="tx1"/>
              </a:solidFill>
              <a:latin typeface="Arial" pitchFamily="34" charset="0"/>
              <a:cs typeface="Arial" pitchFamily="34" charset="0"/>
            </a:rPr>
            <a:t>BADANIA LEKARSKIE</a:t>
          </a:r>
        </a:p>
      </dgm:t>
    </dgm:pt>
    <dgm:pt modelId="{C0989C83-56BB-4975-B41D-056272FD4247}" type="parTrans" cxnId="{C9E35DDF-6564-4042-AC3B-062E3C647B4B}">
      <dgm:prSet/>
      <dgm:spPr/>
      <dgm:t>
        <a:bodyPr/>
        <a:lstStyle/>
        <a:p>
          <a:endParaRPr lang="pl-PL"/>
        </a:p>
      </dgm:t>
    </dgm:pt>
    <dgm:pt modelId="{3DBE6B7B-DCBA-4E5F-9DEC-7E170DBA93F0}" type="sibTrans" cxnId="{C9E35DDF-6564-4042-AC3B-062E3C647B4B}">
      <dgm:prSet/>
      <dgm:spPr/>
      <dgm:t>
        <a:bodyPr/>
        <a:lstStyle/>
        <a:p>
          <a:endParaRPr lang="pl-PL"/>
        </a:p>
      </dgm:t>
    </dgm:pt>
    <dgm:pt modelId="{203FB559-87A1-41DE-B0EF-5810746A5F7F}">
      <dgm:prSet custT="1"/>
      <dgm:spPr>
        <a:solidFill>
          <a:schemeClr val="accent3">
            <a:lumMod val="60000"/>
            <a:lumOff val="40000"/>
          </a:schemeClr>
        </a:solidFill>
      </dgm:spPr>
      <dgm:t>
        <a:bodyPr/>
        <a:lstStyle/>
        <a:p>
          <a:r>
            <a:rPr lang="pl-PL" sz="1100" dirty="0">
              <a:solidFill>
                <a:schemeClr val="tx1"/>
              </a:solidFill>
              <a:latin typeface="Arial" pitchFamily="34" charset="0"/>
              <a:cs typeface="Arial" pitchFamily="34" charset="0"/>
            </a:rPr>
            <a:t>BON NA ZASIEDLENIE</a:t>
          </a:r>
        </a:p>
      </dgm:t>
    </dgm:pt>
    <dgm:pt modelId="{2D8A6847-CD2C-43CA-9F2E-A06A402C2D3D}" type="parTrans" cxnId="{A40351B3-0D45-4044-9B86-BA81F88169E0}">
      <dgm:prSet/>
      <dgm:spPr/>
      <dgm:t>
        <a:bodyPr/>
        <a:lstStyle/>
        <a:p>
          <a:endParaRPr lang="pl-PL"/>
        </a:p>
      </dgm:t>
    </dgm:pt>
    <dgm:pt modelId="{C4AA9D04-C005-4259-8B42-477B72B18015}" type="sibTrans" cxnId="{A40351B3-0D45-4044-9B86-BA81F88169E0}">
      <dgm:prSet/>
      <dgm:spPr/>
      <dgm:t>
        <a:bodyPr/>
        <a:lstStyle/>
        <a:p>
          <a:endParaRPr lang="pl-PL"/>
        </a:p>
      </dgm:t>
    </dgm:pt>
    <dgm:pt modelId="{6CA3012B-7A98-4CA2-BDED-FEB4077EA9CA}" type="pres">
      <dgm:prSet presAssocID="{0E321392-F5DD-4501-8E43-A65E279FAA5C}" presName="Name0" presStyleCnt="0">
        <dgm:presLayoutVars>
          <dgm:dir/>
          <dgm:animLvl val="lvl"/>
          <dgm:resizeHandles val="exact"/>
        </dgm:presLayoutVars>
      </dgm:prSet>
      <dgm:spPr/>
    </dgm:pt>
    <dgm:pt modelId="{1BB15DF0-FBED-4755-A186-419D9AB36153}" type="pres">
      <dgm:prSet presAssocID="{A9C2DD2F-817E-4F37-AA21-33AE52769CE7}" presName="linNode" presStyleCnt="0"/>
      <dgm:spPr/>
    </dgm:pt>
    <dgm:pt modelId="{82FFC264-54F7-4F5C-9ED1-BFDA65193F85}" type="pres">
      <dgm:prSet presAssocID="{A9C2DD2F-817E-4F37-AA21-33AE52769CE7}" presName="parentText" presStyleLbl="node1" presStyleIdx="0" presStyleCnt="6" custScaleY="52222" custLinFactNeighborX="-1702" custLinFactNeighborY="-11649">
        <dgm:presLayoutVars>
          <dgm:chMax val="1"/>
          <dgm:bulletEnabled val="1"/>
        </dgm:presLayoutVars>
      </dgm:prSet>
      <dgm:spPr/>
    </dgm:pt>
    <dgm:pt modelId="{E2E456BC-7C0E-40F9-8F77-01EF5BFB3EF2}" type="pres">
      <dgm:prSet presAssocID="{A9C2DD2F-817E-4F37-AA21-33AE52769CE7}" presName="descendantText" presStyleLbl="alignAccFollowNode1" presStyleIdx="0" presStyleCnt="4" custScaleY="51644">
        <dgm:presLayoutVars>
          <dgm:bulletEnabled val="1"/>
        </dgm:presLayoutVars>
      </dgm:prSet>
      <dgm:spPr/>
    </dgm:pt>
    <dgm:pt modelId="{86F64E68-765D-444E-A865-BD9FAFB6FFD0}" type="pres">
      <dgm:prSet presAssocID="{E121BC74-E66F-48F4-B99B-50BE65A26831}" presName="sp" presStyleCnt="0"/>
      <dgm:spPr/>
    </dgm:pt>
    <dgm:pt modelId="{BB2B23E1-9C66-452A-8DEB-C759D8FCC813}" type="pres">
      <dgm:prSet presAssocID="{C5D8FB4C-DCBC-4880-B66A-EAC841870156}" presName="linNode" presStyleCnt="0"/>
      <dgm:spPr/>
    </dgm:pt>
    <dgm:pt modelId="{8633BE54-8A62-4F92-8B38-425E9CB18CEF}" type="pres">
      <dgm:prSet presAssocID="{C5D8FB4C-DCBC-4880-B66A-EAC841870156}" presName="parentText" presStyleLbl="node1" presStyleIdx="1" presStyleCnt="6" custScaleY="44968" custLinFactNeighborX="185" custLinFactNeighborY="-88">
        <dgm:presLayoutVars>
          <dgm:chMax val="1"/>
          <dgm:bulletEnabled val="1"/>
        </dgm:presLayoutVars>
      </dgm:prSet>
      <dgm:spPr/>
    </dgm:pt>
    <dgm:pt modelId="{CEDBDA5F-41D6-4BE2-BDAB-021D9F219CF8}" type="pres">
      <dgm:prSet presAssocID="{C5D8FB4C-DCBC-4880-B66A-EAC841870156}" presName="descendantText" presStyleLbl="alignAccFollowNode1" presStyleIdx="1" presStyleCnt="4" custScaleY="47885" custLinFactNeighborX="0" custLinFactNeighborY="-2075">
        <dgm:presLayoutVars>
          <dgm:bulletEnabled val="1"/>
        </dgm:presLayoutVars>
      </dgm:prSet>
      <dgm:spPr/>
    </dgm:pt>
    <dgm:pt modelId="{7BDFC62B-13A2-4EA0-8016-0B106061D88F}" type="pres">
      <dgm:prSet presAssocID="{336881D0-8085-4F36-8227-65C78C70DABB}" presName="sp" presStyleCnt="0"/>
      <dgm:spPr/>
    </dgm:pt>
    <dgm:pt modelId="{F8F5B8A9-1C62-4732-B437-28371CE41818}" type="pres">
      <dgm:prSet presAssocID="{C450914B-2FE2-45D2-9A8C-25A55334EED7}" presName="linNode" presStyleCnt="0"/>
      <dgm:spPr/>
    </dgm:pt>
    <dgm:pt modelId="{9654837D-C2EF-47FD-8356-AB3908915881}" type="pres">
      <dgm:prSet presAssocID="{C450914B-2FE2-45D2-9A8C-25A55334EED7}" presName="parentText" presStyleLbl="node1" presStyleIdx="2" presStyleCnt="6" custScaleY="48916" custLinFactNeighborX="185" custLinFactNeighborY="-3826">
        <dgm:presLayoutVars>
          <dgm:chMax val="1"/>
          <dgm:bulletEnabled val="1"/>
        </dgm:presLayoutVars>
      </dgm:prSet>
      <dgm:spPr/>
    </dgm:pt>
    <dgm:pt modelId="{0623F298-E8AC-41BD-BC24-A6ECF7FFADF6}" type="pres">
      <dgm:prSet presAssocID="{C450914B-2FE2-45D2-9A8C-25A55334EED7}" presName="descendantText" presStyleLbl="alignAccFollowNode1" presStyleIdx="2" presStyleCnt="4" custScaleY="50493" custLinFactNeighborX="-710" custLinFactNeighborY="-641">
        <dgm:presLayoutVars>
          <dgm:bulletEnabled val="1"/>
        </dgm:presLayoutVars>
      </dgm:prSet>
      <dgm:spPr/>
    </dgm:pt>
    <dgm:pt modelId="{AE11E6B1-1433-4377-B2F9-6D37B8703AFA}" type="pres">
      <dgm:prSet presAssocID="{B9452490-0D19-4F20-AC9D-CDA081C70200}" presName="sp" presStyleCnt="0"/>
      <dgm:spPr/>
    </dgm:pt>
    <dgm:pt modelId="{A0A350D4-18D7-46AF-8D62-C6B9E4FDF6C1}" type="pres">
      <dgm:prSet presAssocID="{D4A0BDB3-87E5-47F5-9C61-EA31A0540B5C}" presName="linNode" presStyleCnt="0"/>
      <dgm:spPr/>
    </dgm:pt>
    <dgm:pt modelId="{E11340EE-E54A-4BF5-9DB5-AB20FF08F524}" type="pres">
      <dgm:prSet presAssocID="{D4A0BDB3-87E5-47F5-9C61-EA31A0540B5C}" presName="parentText" presStyleLbl="node1" presStyleIdx="3" presStyleCnt="6" custScaleX="107978" custScaleY="56735" custLinFactNeighborX="-118" custLinFactNeighborY="95168">
        <dgm:presLayoutVars>
          <dgm:chMax val="1"/>
          <dgm:bulletEnabled val="1"/>
        </dgm:presLayoutVars>
      </dgm:prSet>
      <dgm:spPr/>
    </dgm:pt>
    <dgm:pt modelId="{092A3D12-8949-42E7-87F8-CDF15DDD8170}" type="pres">
      <dgm:prSet presAssocID="{D4A0BDB3-87E5-47F5-9C61-EA31A0540B5C}" presName="descendantText" presStyleLbl="alignAccFollowNode1" presStyleIdx="3" presStyleCnt="4" custScaleY="55281" custLinFactY="20313" custLinFactNeighborX="998" custLinFactNeighborY="100000">
        <dgm:presLayoutVars>
          <dgm:bulletEnabled val="1"/>
        </dgm:presLayoutVars>
      </dgm:prSet>
      <dgm:spPr/>
    </dgm:pt>
    <dgm:pt modelId="{B1CA2803-42C9-4A07-9C3B-F04A56B84718}" type="pres">
      <dgm:prSet presAssocID="{5DAA1086-7348-4501-A48A-B70F20C01892}" presName="sp" presStyleCnt="0"/>
      <dgm:spPr/>
    </dgm:pt>
    <dgm:pt modelId="{50AF62D8-E317-4508-9E1A-F047CB0E6389}" type="pres">
      <dgm:prSet presAssocID="{89D7C011-7609-4F9B-8CE2-9038762B107A}" presName="linNode" presStyleCnt="0"/>
      <dgm:spPr/>
    </dgm:pt>
    <dgm:pt modelId="{245EBB9F-551F-4415-BBF3-91777E4297B4}" type="pres">
      <dgm:prSet presAssocID="{89D7C011-7609-4F9B-8CE2-9038762B107A}" presName="parentText" presStyleLbl="node1" presStyleIdx="4" presStyleCnt="6" custScaleY="50939" custLinFactNeighborX="-522" custLinFactNeighborY="-19295">
        <dgm:presLayoutVars>
          <dgm:chMax val="1"/>
          <dgm:bulletEnabled val="1"/>
        </dgm:presLayoutVars>
      </dgm:prSet>
      <dgm:spPr/>
    </dgm:pt>
    <dgm:pt modelId="{B4515883-651B-4065-94B0-EDE18FF68072}" type="pres">
      <dgm:prSet presAssocID="{3DBE6B7B-DCBA-4E5F-9DEC-7E170DBA93F0}" presName="sp" presStyleCnt="0"/>
      <dgm:spPr/>
    </dgm:pt>
    <dgm:pt modelId="{B890DFEE-FC9F-497B-938F-20DF81E90475}" type="pres">
      <dgm:prSet presAssocID="{203FB559-87A1-41DE-B0EF-5810746A5F7F}" presName="linNode" presStyleCnt="0"/>
      <dgm:spPr/>
    </dgm:pt>
    <dgm:pt modelId="{835CEDB3-18A8-47A4-8922-95029DC2AC42}" type="pres">
      <dgm:prSet presAssocID="{203FB559-87A1-41DE-B0EF-5810746A5F7F}" presName="parentText" presStyleLbl="node1" presStyleIdx="5" presStyleCnt="6" custScaleY="41530" custLinFactY="-23301" custLinFactNeighborX="-522" custLinFactNeighborY="-100000">
        <dgm:presLayoutVars>
          <dgm:chMax val="1"/>
          <dgm:bulletEnabled val="1"/>
        </dgm:presLayoutVars>
      </dgm:prSet>
      <dgm:spPr/>
    </dgm:pt>
  </dgm:ptLst>
  <dgm:cxnLst>
    <dgm:cxn modelId="{41193602-488B-497B-A90B-F16C3E3F2714}" type="presOf" srcId="{3AA46E2B-E80E-4209-B6F7-2B56643DEFBB}" destId="{CEDBDA5F-41D6-4BE2-BDAB-021D9F219CF8}" srcOrd="0" destOrd="1" presId="urn:microsoft.com/office/officeart/2005/8/layout/vList5"/>
    <dgm:cxn modelId="{830E5207-7E1B-49BA-88E7-1F803D7FBC67}" srcId="{0E321392-F5DD-4501-8E43-A65E279FAA5C}" destId="{C5D8FB4C-DCBC-4880-B66A-EAC841870156}" srcOrd="1" destOrd="0" parTransId="{9E6AC643-F92F-4866-BB7B-D0546D114196}" sibTransId="{336881D0-8085-4F36-8227-65C78C70DABB}"/>
    <dgm:cxn modelId="{C08B2516-CB6A-4BBC-919B-B79B40E44917}" srcId="{0E321392-F5DD-4501-8E43-A65E279FAA5C}" destId="{D4A0BDB3-87E5-47F5-9C61-EA31A0540B5C}" srcOrd="3" destOrd="0" parTransId="{6D76918A-8E0F-422C-8F1A-72FF2671A743}" sibTransId="{5DAA1086-7348-4501-A48A-B70F20C01892}"/>
    <dgm:cxn modelId="{4333111F-C2BE-4360-A92F-FCE7EA417826}" srcId="{A9C2DD2F-817E-4F37-AA21-33AE52769CE7}" destId="{C0FCD9F3-A27F-4DAB-8538-B7D048CE4DA5}" srcOrd="0" destOrd="0" parTransId="{B357A763-D4DB-4E98-9DC0-BF465FFA8681}" sibTransId="{3DD38A6C-610D-4D59-8D40-FB868CDA04BC}"/>
    <dgm:cxn modelId="{E6F56E1F-9871-421C-8A66-1544DB87E8D4}" type="presOf" srcId="{89D7C011-7609-4F9B-8CE2-9038762B107A}" destId="{245EBB9F-551F-4415-BBF3-91777E4297B4}" srcOrd="0" destOrd="0" presId="urn:microsoft.com/office/officeart/2005/8/layout/vList5"/>
    <dgm:cxn modelId="{CA1E4220-F6EA-4A25-A293-B1BB6E6C6CB9}" srcId="{A9C2DD2F-817E-4F37-AA21-33AE52769CE7}" destId="{9BCB783E-3583-4DB2-8B32-7BCD16497C0F}" srcOrd="1" destOrd="0" parTransId="{757CA312-3367-49F8-B632-C9E352E20F29}" sibTransId="{26A8A14F-C682-42DA-A420-1DF37C91FF99}"/>
    <dgm:cxn modelId="{58746825-8F53-4F0E-84A1-ABEF6F414DE2}" srcId="{0E321392-F5DD-4501-8E43-A65E279FAA5C}" destId="{C450914B-2FE2-45D2-9A8C-25A55334EED7}" srcOrd="2" destOrd="0" parTransId="{D949C2AE-053B-4A89-BED9-306F7AC56652}" sibTransId="{B9452490-0D19-4F20-AC9D-CDA081C70200}"/>
    <dgm:cxn modelId="{C504F832-6529-40A7-A902-4794C4C32253}" srcId="{C450914B-2FE2-45D2-9A8C-25A55334EED7}" destId="{7C2E5531-D52B-40C3-A10E-1F0EFB540B3B}" srcOrd="1" destOrd="0" parTransId="{82C86599-7797-4B6A-BAC5-59BE6B03F193}" sibTransId="{BD98A455-08A7-4F4B-8F03-D978CFD1E173}"/>
    <dgm:cxn modelId="{0E597B5B-1C26-4B37-AC94-02113CDC3FA8}" srcId="{C5D8FB4C-DCBC-4880-B66A-EAC841870156}" destId="{3AA46E2B-E80E-4209-B6F7-2B56643DEFBB}" srcOrd="1" destOrd="0" parTransId="{2D7779CA-92EA-4349-AAC2-3834F4584291}" sibTransId="{FAA5C0E5-1C35-4FEE-805E-02DE8A4E737E}"/>
    <dgm:cxn modelId="{4ABD2E5E-4BAE-4B6D-B0FA-66855BF1A328}" type="presOf" srcId="{C450914B-2FE2-45D2-9A8C-25A55334EED7}" destId="{9654837D-C2EF-47FD-8356-AB3908915881}" srcOrd="0" destOrd="0" presId="urn:microsoft.com/office/officeart/2005/8/layout/vList5"/>
    <dgm:cxn modelId="{45CF0760-F1DC-40E4-BFD8-221D101F552D}" srcId="{C450914B-2FE2-45D2-9A8C-25A55334EED7}" destId="{E0D59CDD-D04A-43C1-89B6-CBD4970FE4AD}" srcOrd="0" destOrd="0" parTransId="{62B9D93B-9A47-45D0-B8FC-0DF517873EEE}" sibTransId="{B92766F6-B9F6-4844-AFD6-49FCD24094B7}"/>
    <dgm:cxn modelId="{EF271C66-02A2-4E3B-A779-6DBE7C00AD01}" type="presOf" srcId="{7C2E5531-D52B-40C3-A10E-1F0EFB540B3B}" destId="{0623F298-E8AC-41BD-BC24-A6ECF7FFADF6}" srcOrd="0" destOrd="1" presId="urn:microsoft.com/office/officeart/2005/8/layout/vList5"/>
    <dgm:cxn modelId="{2BFB7867-E14C-4CC2-A243-2D3C549AE064}" srcId="{C5D8FB4C-DCBC-4880-B66A-EAC841870156}" destId="{5473E464-6832-46D6-83CE-6F783D10E401}" srcOrd="0" destOrd="0" parTransId="{3EF7F95D-B9D4-461A-9B39-60F2819FCAE9}" sibTransId="{E7768211-625A-4231-8CA5-25840C1F31D4}"/>
    <dgm:cxn modelId="{15F92651-9548-406E-A1DD-26B57D979AC3}" type="presOf" srcId="{9BCB783E-3583-4DB2-8B32-7BCD16497C0F}" destId="{E2E456BC-7C0E-40F9-8F77-01EF5BFB3EF2}" srcOrd="0" destOrd="1" presId="urn:microsoft.com/office/officeart/2005/8/layout/vList5"/>
    <dgm:cxn modelId="{38D52072-0485-4C22-A69F-B4899FE0D951}" type="presOf" srcId="{C0FCD9F3-A27F-4DAB-8538-B7D048CE4DA5}" destId="{E2E456BC-7C0E-40F9-8F77-01EF5BFB3EF2}" srcOrd="0" destOrd="0" presId="urn:microsoft.com/office/officeart/2005/8/layout/vList5"/>
    <dgm:cxn modelId="{BDFF657F-34CD-4765-8FF8-001218373E8D}" type="presOf" srcId="{D4A0BDB3-87E5-47F5-9C61-EA31A0540B5C}" destId="{E11340EE-E54A-4BF5-9DB5-AB20FF08F524}" srcOrd="0" destOrd="0" presId="urn:microsoft.com/office/officeart/2005/8/layout/vList5"/>
    <dgm:cxn modelId="{B781E87F-1884-4DDF-8387-3B2FAC1EA60E}" type="presOf" srcId="{D909695A-0EFC-4B01-8044-8CC7F2720A30}" destId="{092A3D12-8949-42E7-87F8-CDF15DDD8170}" srcOrd="0" destOrd="0" presId="urn:microsoft.com/office/officeart/2005/8/layout/vList5"/>
    <dgm:cxn modelId="{343D6291-3A6C-4C0C-91E4-D323E2393CF4}" type="presOf" srcId="{E0D59CDD-D04A-43C1-89B6-CBD4970FE4AD}" destId="{0623F298-E8AC-41BD-BC24-A6ECF7FFADF6}" srcOrd="0" destOrd="0" presId="urn:microsoft.com/office/officeart/2005/8/layout/vList5"/>
    <dgm:cxn modelId="{54FCED92-A6C8-4549-8D14-85769C457321}" type="presOf" srcId="{0E321392-F5DD-4501-8E43-A65E279FAA5C}" destId="{6CA3012B-7A98-4CA2-BDED-FEB4077EA9CA}" srcOrd="0" destOrd="0" presId="urn:microsoft.com/office/officeart/2005/8/layout/vList5"/>
    <dgm:cxn modelId="{1FDEF89F-C581-4920-82C5-AEBB1DD51B17}" type="presOf" srcId="{203FB559-87A1-41DE-B0EF-5810746A5F7F}" destId="{835CEDB3-18A8-47A4-8922-95029DC2AC42}" srcOrd="0" destOrd="0" presId="urn:microsoft.com/office/officeart/2005/8/layout/vList5"/>
    <dgm:cxn modelId="{A40351B3-0D45-4044-9B86-BA81F88169E0}" srcId="{0E321392-F5DD-4501-8E43-A65E279FAA5C}" destId="{203FB559-87A1-41DE-B0EF-5810746A5F7F}" srcOrd="5" destOrd="0" parTransId="{2D8A6847-CD2C-43CA-9F2E-A06A402C2D3D}" sibTransId="{C4AA9D04-C005-4259-8B42-477B72B18015}"/>
    <dgm:cxn modelId="{9DFC32B5-9318-4189-97B8-84E01ED9D44C}" type="presOf" srcId="{480D60DA-052A-426A-A46B-27FFC4695742}" destId="{092A3D12-8949-42E7-87F8-CDF15DDD8170}" srcOrd="0" destOrd="1" presId="urn:microsoft.com/office/officeart/2005/8/layout/vList5"/>
    <dgm:cxn modelId="{4E7B09C4-AC0E-4B6B-AC52-1E4DA6FD7894}" type="presOf" srcId="{C5D8FB4C-DCBC-4880-B66A-EAC841870156}" destId="{8633BE54-8A62-4F92-8B38-425E9CB18CEF}" srcOrd="0" destOrd="0" presId="urn:microsoft.com/office/officeart/2005/8/layout/vList5"/>
    <dgm:cxn modelId="{8A7C3FDD-4735-40AA-9FF5-6F8DF3BD9392}" srcId="{D4A0BDB3-87E5-47F5-9C61-EA31A0540B5C}" destId="{480D60DA-052A-426A-A46B-27FFC4695742}" srcOrd="1" destOrd="0" parTransId="{B584D7AB-FC60-445C-A412-725490563134}" sibTransId="{645E66A7-6350-417A-A8F2-95AF9339821B}"/>
    <dgm:cxn modelId="{C9E35DDF-6564-4042-AC3B-062E3C647B4B}" srcId="{0E321392-F5DD-4501-8E43-A65E279FAA5C}" destId="{89D7C011-7609-4F9B-8CE2-9038762B107A}" srcOrd="4" destOrd="0" parTransId="{C0989C83-56BB-4975-B41D-056272FD4247}" sibTransId="{3DBE6B7B-DCBA-4E5F-9DEC-7E170DBA93F0}"/>
    <dgm:cxn modelId="{F477ADEB-C5AF-434D-B01B-DC61857689E9}" type="presOf" srcId="{A9C2DD2F-817E-4F37-AA21-33AE52769CE7}" destId="{82FFC264-54F7-4F5C-9ED1-BFDA65193F85}" srcOrd="0" destOrd="0" presId="urn:microsoft.com/office/officeart/2005/8/layout/vList5"/>
    <dgm:cxn modelId="{AC12BCEE-0CFE-4880-B3D7-A844ED5AA9A8}" srcId="{0E321392-F5DD-4501-8E43-A65E279FAA5C}" destId="{A9C2DD2F-817E-4F37-AA21-33AE52769CE7}" srcOrd="0" destOrd="0" parTransId="{ED337DE8-719B-43A9-99F9-D79EB0A976C7}" sibTransId="{E121BC74-E66F-48F4-B99B-50BE65A26831}"/>
    <dgm:cxn modelId="{018E9BF7-CBBD-4592-82B2-F5E8340A1949}" type="presOf" srcId="{5473E464-6832-46D6-83CE-6F783D10E401}" destId="{CEDBDA5F-41D6-4BE2-BDAB-021D9F219CF8}" srcOrd="0" destOrd="0" presId="urn:microsoft.com/office/officeart/2005/8/layout/vList5"/>
    <dgm:cxn modelId="{917862FE-351D-488F-B2BC-6F56AADFADDD}" srcId="{D4A0BDB3-87E5-47F5-9C61-EA31A0540B5C}" destId="{D909695A-0EFC-4B01-8044-8CC7F2720A30}" srcOrd="0" destOrd="0" parTransId="{EEFB5F21-BF5D-4C2D-9D13-CF4008E4CD66}" sibTransId="{D45871D2-5BC0-43E6-AF6E-250768654007}"/>
    <dgm:cxn modelId="{58D63301-C8A3-46D0-B4C2-6A4DC7803EC9}" type="presParOf" srcId="{6CA3012B-7A98-4CA2-BDED-FEB4077EA9CA}" destId="{1BB15DF0-FBED-4755-A186-419D9AB36153}" srcOrd="0" destOrd="0" presId="urn:microsoft.com/office/officeart/2005/8/layout/vList5"/>
    <dgm:cxn modelId="{888B4301-751F-4ADF-87C3-E6F69E6813F6}" type="presParOf" srcId="{1BB15DF0-FBED-4755-A186-419D9AB36153}" destId="{82FFC264-54F7-4F5C-9ED1-BFDA65193F85}" srcOrd="0" destOrd="0" presId="urn:microsoft.com/office/officeart/2005/8/layout/vList5"/>
    <dgm:cxn modelId="{754D73EA-EB5C-43FB-855D-509A0F256F28}" type="presParOf" srcId="{1BB15DF0-FBED-4755-A186-419D9AB36153}" destId="{E2E456BC-7C0E-40F9-8F77-01EF5BFB3EF2}" srcOrd="1" destOrd="0" presId="urn:microsoft.com/office/officeart/2005/8/layout/vList5"/>
    <dgm:cxn modelId="{F0E95C60-D4F6-4677-BFDF-8FC1AB58259B}" type="presParOf" srcId="{6CA3012B-7A98-4CA2-BDED-FEB4077EA9CA}" destId="{86F64E68-765D-444E-A865-BD9FAFB6FFD0}" srcOrd="1" destOrd="0" presId="urn:microsoft.com/office/officeart/2005/8/layout/vList5"/>
    <dgm:cxn modelId="{B8E132E7-ACD8-40F7-84CF-95633CA7E4A0}" type="presParOf" srcId="{6CA3012B-7A98-4CA2-BDED-FEB4077EA9CA}" destId="{BB2B23E1-9C66-452A-8DEB-C759D8FCC813}" srcOrd="2" destOrd="0" presId="urn:microsoft.com/office/officeart/2005/8/layout/vList5"/>
    <dgm:cxn modelId="{D778BCA1-BDBE-4B30-BCFC-3FD366DDA891}" type="presParOf" srcId="{BB2B23E1-9C66-452A-8DEB-C759D8FCC813}" destId="{8633BE54-8A62-4F92-8B38-425E9CB18CEF}" srcOrd="0" destOrd="0" presId="urn:microsoft.com/office/officeart/2005/8/layout/vList5"/>
    <dgm:cxn modelId="{8214D1A1-75EC-484B-875D-4FCC90C46BDA}" type="presParOf" srcId="{BB2B23E1-9C66-452A-8DEB-C759D8FCC813}" destId="{CEDBDA5F-41D6-4BE2-BDAB-021D9F219CF8}" srcOrd="1" destOrd="0" presId="urn:microsoft.com/office/officeart/2005/8/layout/vList5"/>
    <dgm:cxn modelId="{CB6B41AC-D0CB-4F78-ACFB-F45E0B3AA8F9}" type="presParOf" srcId="{6CA3012B-7A98-4CA2-BDED-FEB4077EA9CA}" destId="{7BDFC62B-13A2-4EA0-8016-0B106061D88F}" srcOrd="3" destOrd="0" presId="urn:microsoft.com/office/officeart/2005/8/layout/vList5"/>
    <dgm:cxn modelId="{D3F8F644-EF0C-405B-83FC-70BF08AB495A}" type="presParOf" srcId="{6CA3012B-7A98-4CA2-BDED-FEB4077EA9CA}" destId="{F8F5B8A9-1C62-4732-B437-28371CE41818}" srcOrd="4" destOrd="0" presId="urn:microsoft.com/office/officeart/2005/8/layout/vList5"/>
    <dgm:cxn modelId="{0E341163-CA68-4875-AE5D-61E2A326B44E}" type="presParOf" srcId="{F8F5B8A9-1C62-4732-B437-28371CE41818}" destId="{9654837D-C2EF-47FD-8356-AB3908915881}" srcOrd="0" destOrd="0" presId="urn:microsoft.com/office/officeart/2005/8/layout/vList5"/>
    <dgm:cxn modelId="{9678DDF7-8383-4F28-A66D-59F8FB88F9E9}" type="presParOf" srcId="{F8F5B8A9-1C62-4732-B437-28371CE41818}" destId="{0623F298-E8AC-41BD-BC24-A6ECF7FFADF6}" srcOrd="1" destOrd="0" presId="urn:microsoft.com/office/officeart/2005/8/layout/vList5"/>
    <dgm:cxn modelId="{09B4048B-FB16-4C20-8379-809273B224EF}" type="presParOf" srcId="{6CA3012B-7A98-4CA2-BDED-FEB4077EA9CA}" destId="{AE11E6B1-1433-4377-B2F9-6D37B8703AFA}" srcOrd="5" destOrd="0" presId="urn:microsoft.com/office/officeart/2005/8/layout/vList5"/>
    <dgm:cxn modelId="{542EC10A-2009-451C-8A11-D9732D7E0AFC}" type="presParOf" srcId="{6CA3012B-7A98-4CA2-BDED-FEB4077EA9CA}" destId="{A0A350D4-18D7-46AF-8D62-C6B9E4FDF6C1}" srcOrd="6" destOrd="0" presId="urn:microsoft.com/office/officeart/2005/8/layout/vList5"/>
    <dgm:cxn modelId="{35D2AB28-1076-4963-B776-74871929AEDF}" type="presParOf" srcId="{A0A350D4-18D7-46AF-8D62-C6B9E4FDF6C1}" destId="{E11340EE-E54A-4BF5-9DB5-AB20FF08F524}" srcOrd="0" destOrd="0" presId="urn:microsoft.com/office/officeart/2005/8/layout/vList5"/>
    <dgm:cxn modelId="{E6C6E2EA-B444-440C-BF7A-13EC1CCF492F}" type="presParOf" srcId="{A0A350D4-18D7-46AF-8D62-C6B9E4FDF6C1}" destId="{092A3D12-8949-42E7-87F8-CDF15DDD8170}" srcOrd="1" destOrd="0" presId="urn:microsoft.com/office/officeart/2005/8/layout/vList5"/>
    <dgm:cxn modelId="{D6DF0EC1-6E5C-4E58-8EF0-E6E0A3333D8F}" type="presParOf" srcId="{6CA3012B-7A98-4CA2-BDED-FEB4077EA9CA}" destId="{B1CA2803-42C9-4A07-9C3B-F04A56B84718}" srcOrd="7" destOrd="0" presId="urn:microsoft.com/office/officeart/2005/8/layout/vList5"/>
    <dgm:cxn modelId="{BEE5E748-F949-4DD5-AAB6-4BA1888ACB69}" type="presParOf" srcId="{6CA3012B-7A98-4CA2-BDED-FEB4077EA9CA}" destId="{50AF62D8-E317-4508-9E1A-F047CB0E6389}" srcOrd="8" destOrd="0" presId="urn:microsoft.com/office/officeart/2005/8/layout/vList5"/>
    <dgm:cxn modelId="{8D330483-4F08-44F0-9FB9-A1D69AC52032}" type="presParOf" srcId="{50AF62D8-E317-4508-9E1A-F047CB0E6389}" destId="{245EBB9F-551F-4415-BBF3-91777E4297B4}" srcOrd="0" destOrd="0" presId="urn:microsoft.com/office/officeart/2005/8/layout/vList5"/>
    <dgm:cxn modelId="{D68F4BA9-D78A-45FF-BD48-FC122AC093B6}" type="presParOf" srcId="{6CA3012B-7A98-4CA2-BDED-FEB4077EA9CA}" destId="{B4515883-651B-4065-94B0-EDE18FF68072}" srcOrd="9" destOrd="0" presId="urn:microsoft.com/office/officeart/2005/8/layout/vList5"/>
    <dgm:cxn modelId="{C08795F0-D230-4DE8-8E67-6A458222A630}" type="presParOf" srcId="{6CA3012B-7A98-4CA2-BDED-FEB4077EA9CA}" destId="{B890DFEE-FC9F-497B-938F-20DF81E90475}" srcOrd="10" destOrd="0" presId="urn:microsoft.com/office/officeart/2005/8/layout/vList5"/>
    <dgm:cxn modelId="{EEF299E7-CD70-4389-AF92-B7B169FD4519}" type="presParOf" srcId="{B890DFEE-FC9F-497B-938F-20DF81E90475}" destId="{835CEDB3-18A8-47A4-8922-95029DC2AC42}" srcOrd="0" destOrd="0" presId="urn:microsoft.com/office/officeart/2005/8/layout/vList5"/>
  </dgm:cxn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E321392-F5DD-4501-8E43-A65E279FAA5C}" type="doc">
      <dgm:prSet loTypeId="urn:microsoft.com/office/officeart/2005/8/layout/vList5" loCatId="list" qsTypeId="urn:microsoft.com/office/officeart/2005/8/quickstyle/simple1" qsCatId="simple" csTypeId="urn:microsoft.com/office/officeart/2005/8/colors/colorful1#2" csCatId="colorful" phldr="1"/>
      <dgm:spPr/>
      <dgm:t>
        <a:bodyPr/>
        <a:lstStyle/>
        <a:p>
          <a:endParaRPr lang="pl-PL"/>
        </a:p>
      </dgm:t>
    </dgm:pt>
    <dgm:pt modelId="{A9C2DD2F-817E-4F37-AA21-33AE52769CE7}">
      <dgm:prSet phldrT="[Tekst]" custT="1"/>
      <dgm:spPr/>
      <dgm:t>
        <a:bodyPr/>
        <a:lstStyle/>
        <a:p>
          <a:r>
            <a:rPr lang="pl-PL" sz="1600" dirty="0">
              <a:solidFill>
                <a:schemeClr val="tx1"/>
              </a:solidFill>
              <a:latin typeface="Arial" pitchFamily="34" charset="0"/>
              <a:cs typeface="Arial" pitchFamily="34" charset="0"/>
            </a:rPr>
            <a:t>DOTACJE</a:t>
          </a:r>
        </a:p>
      </dgm:t>
    </dgm:pt>
    <dgm:pt modelId="{ED337DE8-719B-43A9-99F9-D79EB0A976C7}" type="parTrans" cxnId="{AC12BCEE-0CFE-4880-B3D7-A844ED5AA9A8}">
      <dgm:prSet/>
      <dgm:spPr/>
      <dgm:t>
        <a:bodyPr/>
        <a:lstStyle/>
        <a:p>
          <a:endParaRPr lang="pl-PL" sz="1100">
            <a:solidFill>
              <a:schemeClr val="tx1"/>
            </a:solidFill>
          </a:endParaRPr>
        </a:p>
      </dgm:t>
    </dgm:pt>
    <dgm:pt modelId="{E121BC74-E66F-48F4-B99B-50BE65A26831}" type="sibTrans" cxnId="{AC12BCEE-0CFE-4880-B3D7-A844ED5AA9A8}">
      <dgm:prSet/>
      <dgm:spPr/>
      <dgm:t>
        <a:bodyPr/>
        <a:lstStyle/>
        <a:p>
          <a:endParaRPr lang="pl-PL" sz="1100">
            <a:solidFill>
              <a:schemeClr val="tx1"/>
            </a:solidFill>
          </a:endParaRPr>
        </a:p>
      </dgm:t>
    </dgm:pt>
    <dgm:pt modelId="{E0D59CDD-D04A-43C1-89B6-CBD4970FE4AD}">
      <dgm:prSet custT="1"/>
      <dgm:spPr/>
      <dgm:t>
        <a:bodyPr/>
        <a:lstStyle/>
        <a:p>
          <a:endParaRPr lang="pl-PL" sz="1400" b="0" dirty="0">
            <a:solidFill>
              <a:schemeClr val="tx1"/>
            </a:solidFill>
            <a:latin typeface="Arial" pitchFamily="34" charset="0"/>
            <a:cs typeface="Arial" pitchFamily="34" charset="0"/>
          </a:endParaRPr>
        </a:p>
      </dgm:t>
    </dgm:pt>
    <dgm:pt modelId="{62B9D93B-9A47-45D0-B8FC-0DF517873EEE}" type="parTrans" cxnId="{45CF0760-F1DC-40E4-BFD8-221D101F552D}">
      <dgm:prSet/>
      <dgm:spPr/>
      <dgm:t>
        <a:bodyPr/>
        <a:lstStyle/>
        <a:p>
          <a:endParaRPr lang="pl-PL" sz="1100">
            <a:solidFill>
              <a:schemeClr val="tx1"/>
            </a:solidFill>
          </a:endParaRPr>
        </a:p>
      </dgm:t>
    </dgm:pt>
    <dgm:pt modelId="{B92766F6-B9F6-4844-AFD6-49FCD24094B7}" type="sibTrans" cxnId="{45CF0760-F1DC-40E4-BFD8-221D101F552D}">
      <dgm:prSet/>
      <dgm:spPr/>
      <dgm:t>
        <a:bodyPr/>
        <a:lstStyle/>
        <a:p>
          <a:endParaRPr lang="pl-PL" sz="1100">
            <a:solidFill>
              <a:schemeClr val="tx1"/>
            </a:solidFill>
          </a:endParaRPr>
        </a:p>
      </dgm:t>
    </dgm:pt>
    <dgm:pt modelId="{9BCB783E-3583-4DB2-8B32-7BCD16497C0F}">
      <dgm:prSet phldrT="[Tekst]" custT="1"/>
      <dgm:spPr/>
      <dgm:t>
        <a:bodyPr/>
        <a:lstStyle/>
        <a:p>
          <a:r>
            <a:rPr lang="pl-PL" sz="1600" dirty="0">
              <a:solidFill>
                <a:schemeClr val="tx1"/>
              </a:solidFill>
              <a:latin typeface="Arial" pitchFamily="34" charset="0"/>
              <a:cs typeface="Arial" pitchFamily="34" charset="0"/>
            </a:rPr>
            <a:t>385.000,00 zł</a:t>
          </a:r>
        </a:p>
      </dgm:t>
    </dgm:pt>
    <dgm:pt modelId="{757CA312-3367-49F8-B632-C9E352E20F29}" type="parTrans" cxnId="{CA1E4220-F6EA-4A25-A293-B1BB6E6C6CB9}">
      <dgm:prSet/>
      <dgm:spPr/>
      <dgm:t>
        <a:bodyPr/>
        <a:lstStyle/>
        <a:p>
          <a:endParaRPr lang="pl-PL" sz="1100">
            <a:solidFill>
              <a:schemeClr val="tx1"/>
            </a:solidFill>
          </a:endParaRPr>
        </a:p>
      </dgm:t>
    </dgm:pt>
    <dgm:pt modelId="{26A8A14F-C682-42DA-A420-1DF37C91FF99}" type="sibTrans" cxnId="{CA1E4220-F6EA-4A25-A293-B1BB6E6C6CB9}">
      <dgm:prSet/>
      <dgm:spPr/>
      <dgm:t>
        <a:bodyPr/>
        <a:lstStyle/>
        <a:p>
          <a:endParaRPr lang="pl-PL" sz="1100">
            <a:solidFill>
              <a:schemeClr val="tx1"/>
            </a:solidFill>
          </a:endParaRPr>
        </a:p>
      </dgm:t>
    </dgm:pt>
    <dgm:pt modelId="{3AA46E2B-E80E-4209-B6F7-2B56643DEFBB}">
      <dgm:prSet phldrT="[Tekst]" custT="1"/>
      <dgm:spPr/>
      <dgm:t>
        <a:bodyPr/>
        <a:lstStyle/>
        <a:p>
          <a:r>
            <a:rPr lang="pl-PL" sz="1600" dirty="0">
              <a:solidFill>
                <a:schemeClr val="tx1"/>
              </a:solidFill>
              <a:latin typeface="Arial" pitchFamily="34" charset="0"/>
              <a:cs typeface="Arial" pitchFamily="34" charset="0"/>
            </a:rPr>
            <a:t>365.000,00 zł</a:t>
          </a:r>
        </a:p>
      </dgm:t>
    </dgm:pt>
    <dgm:pt modelId="{2D7779CA-92EA-4349-AAC2-3834F4584291}" type="parTrans" cxnId="{0E597B5B-1C26-4B37-AC94-02113CDC3FA8}">
      <dgm:prSet/>
      <dgm:spPr/>
      <dgm:t>
        <a:bodyPr/>
        <a:lstStyle/>
        <a:p>
          <a:endParaRPr lang="pl-PL" sz="1100">
            <a:solidFill>
              <a:schemeClr val="tx1"/>
            </a:solidFill>
          </a:endParaRPr>
        </a:p>
      </dgm:t>
    </dgm:pt>
    <dgm:pt modelId="{FAA5C0E5-1C35-4FEE-805E-02DE8A4E737E}" type="sibTrans" cxnId="{0E597B5B-1C26-4B37-AC94-02113CDC3FA8}">
      <dgm:prSet/>
      <dgm:spPr/>
      <dgm:t>
        <a:bodyPr/>
        <a:lstStyle/>
        <a:p>
          <a:endParaRPr lang="pl-PL" sz="1100">
            <a:solidFill>
              <a:schemeClr val="tx1"/>
            </a:solidFill>
          </a:endParaRPr>
        </a:p>
      </dgm:t>
    </dgm:pt>
    <dgm:pt modelId="{C0FCD9F3-A27F-4DAB-8538-B7D048CE4DA5}">
      <dgm:prSet phldrT="[Tekst]" custT="1"/>
      <dgm:spPr/>
      <dgm:t>
        <a:bodyPr/>
        <a:lstStyle/>
        <a:p>
          <a:r>
            <a:rPr lang="pl-PL" sz="1600" b="0" dirty="0">
              <a:solidFill>
                <a:schemeClr val="tx1"/>
              </a:solidFill>
              <a:latin typeface="Arial" pitchFamily="34" charset="0"/>
              <a:cs typeface="Arial" pitchFamily="34" charset="0"/>
            </a:rPr>
            <a:t>14 osób</a:t>
          </a:r>
          <a:endParaRPr lang="pl-PL" sz="1600" b="1" dirty="0">
            <a:solidFill>
              <a:schemeClr val="tx1"/>
            </a:solidFill>
            <a:latin typeface="Arial" pitchFamily="34" charset="0"/>
            <a:cs typeface="Arial" pitchFamily="34" charset="0"/>
          </a:endParaRPr>
        </a:p>
      </dgm:t>
    </dgm:pt>
    <dgm:pt modelId="{B357A763-D4DB-4E98-9DC0-BF465FFA8681}" type="parTrans" cxnId="{4333111F-C2BE-4360-A92F-FCE7EA417826}">
      <dgm:prSet/>
      <dgm:spPr/>
      <dgm:t>
        <a:bodyPr/>
        <a:lstStyle/>
        <a:p>
          <a:endParaRPr lang="pl-PL"/>
        </a:p>
      </dgm:t>
    </dgm:pt>
    <dgm:pt modelId="{3DD38A6C-610D-4D59-8D40-FB868CDA04BC}" type="sibTrans" cxnId="{4333111F-C2BE-4360-A92F-FCE7EA417826}">
      <dgm:prSet/>
      <dgm:spPr/>
      <dgm:t>
        <a:bodyPr/>
        <a:lstStyle/>
        <a:p>
          <a:endParaRPr lang="pl-PL"/>
        </a:p>
      </dgm:t>
    </dgm:pt>
    <dgm:pt modelId="{C450914B-2FE2-45D2-9A8C-25A55334EED7}">
      <dgm:prSet custT="1"/>
      <dgm:spPr/>
      <dgm:t>
        <a:bodyPr/>
        <a:lstStyle/>
        <a:p>
          <a:r>
            <a:rPr lang="pl-PL" sz="1600" dirty="0">
              <a:solidFill>
                <a:schemeClr val="tx1"/>
              </a:solidFill>
              <a:latin typeface="Arial" pitchFamily="34" charset="0"/>
              <a:cs typeface="Arial" pitchFamily="34" charset="0"/>
            </a:rPr>
            <a:t>PRACE INTERWENCYJNE</a:t>
          </a:r>
        </a:p>
      </dgm:t>
    </dgm:pt>
    <dgm:pt modelId="{B9452490-0D19-4F20-AC9D-CDA081C70200}" type="sibTrans" cxnId="{58746825-8F53-4F0E-84A1-ABEF6F414DE2}">
      <dgm:prSet/>
      <dgm:spPr/>
      <dgm:t>
        <a:bodyPr/>
        <a:lstStyle/>
        <a:p>
          <a:endParaRPr lang="pl-PL" sz="1100">
            <a:solidFill>
              <a:schemeClr val="tx1"/>
            </a:solidFill>
          </a:endParaRPr>
        </a:p>
      </dgm:t>
    </dgm:pt>
    <dgm:pt modelId="{D949C2AE-053B-4A89-BED9-306F7AC56652}" type="parTrans" cxnId="{58746825-8F53-4F0E-84A1-ABEF6F414DE2}">
      <dgm:prSet/>
      <dgm:spPr/>
      <dgm:t>
        <a:bodyPr/>
        <a:lstStyle/>
        <a:p>
          <a:endParaRPr lang="pl-PL" sz="1100">
            <a:solidFill>
              <a:schemeClr val="tx1"/>
            </a:solidFill>
          </a:endParaRPr>
        </a:p>
      </dgm:t>
    </dgm:pt>
    <dgm:pt modelId="{C5D8FB4C-DCBC-4880-B66A-EAC841870156}">
      <dgm:prSet phldrT="[Tekst]" custT="1"/>
      <dgm:spPr>
        <a:solidFill>
          <a:schemeClr val="accent6"/>
        </a:solidFill>
      </dgm:spPr>
      <dgm:t>
        <a:bodyPr/>
        <a:lstStyle/>
        <a:p>
          <a:r>
            <a:rPr lang="pl-PL" sz="1600" dirty="0">
              <a:solidFill>
                <a:schemeClr val="tx1"/>
              </a:solidFill>
              <a:latin typeface="Arial" pitchFamily="34" charset="0"/>
              <a:cs typeface="Arial" pitchFamily="34" charset="0"/>
            </a:rPr>
            <a:t>REFUNDACJE</a:t>
          </a:r>
        </a:p>
      </dgm:t>
    </dgm:pt>
    <dgm:pt modelId="{336881D0-8085-4F36-8227-65C78C70DABB}" type="sibTrans" cxnId="{830E5207-7E1B-49BA-88E7-1F803D7FBC67}">
      <dgm:prSet/>
      <dgm:spPr/>
      <dgm:t>
        <a:bodyPr/>
        <a:lstStyle/>
        <a:p>
          <a:endParaRPr lang="pl-PL" sz="1100">
            <a:solidFill>
              <a:schemeClr val="tx1"/>
            </a:solidFill>
          </a:endParaRPr>
        </a:p>
      </dgm:t>
    </dgm:pt>
    <dgm:pt modelId="{9E6AC643-F92F-4866-BB7B-D0546D114196}" type="parTrans" cxnId="{830E5207-7E1B-49BA-88E7-1F803D7FBC67}">
      <dgm:prSet/>
      <dgm:spPr/>
      <dgm:t>
        <a:bodyPr/>
        <a:lstStyle/>
        <a:p>
          <a:endParaRPr lang="pl-PL" sz="1100">
            <a:solidFill>
              <a:schemeClr val="tx1"/>
            </a:solidFill>
          </a:endParaRPr>
        </a:p>
      </dgm:t>
    </dgm:pt>
    <dgm:pt modelId="{95C6C27A-5459-4B6A-909D-BDF48BD99098}">
      <dgm:prSet custT="1"/>
      <dgm:spPr/>
      <dgm:t>
        <a:bodyPr/>
        <a:lstStyle/>
        <a:p>
          <a:endParaRPr lang="pl-PL" sz="1400" b="1" dirty="0">
            <a:solidFill>
              <a:schemeClr val="tx1"/>
            </a:solidFill>
            <a:latin typeface="Arial" pitchFamily="34" charset="0"/>
            <a:cs typeface="Arial" pitchFamily="34" charset="0"/>
          </a:endParaRPr>
        </a:p>
      </dgm:t>
    </dgm:pt>
    <dgm:pt modelId="{D5CEC024-D784-4414-B995-77322BEFAD46}" type="parTrans" cxnId="{89C50233-3E90-4B80-8995-EAD9910CBFC0}">
      <dgm:prSet/>
      <dgm:spPr/>
      <dgm:t>
        <a:bodyPr/>
        <a:lstStyle/>
        <a:p>
          <a:endParaRPr lang="pl-PL"/>
        </a:p>
      </dgm:t>
    </dgm:pt>
    <dgm:pt modelId="{717871BE-664F-4C28-ACDA-24C5BB275CE0}" type="sibTrans" cxnId="{89C50233-3E90-4B80-8995-EAD9910CBFC0}">
      <dgm:prSet/>
      <dgm:spPr/>
      <dgm:t>
        <a:bodyPr/>
        <a:lstStyle/>
        <a:p>
          <a:endParaRPr lang="pl-PL"/>
        </a:p>
      </dgm:t>
    </dgm:pt>
    <dgm:pt modelId="{F827D3BB-D902-480A-A9F4-8511EA0E9E12}">
      <dgm:prSet custT="1"/>
      <dgm:spPr/>
      <dgm:t>
        <a:bodyPr/>
        <a:lstStyle/>
        <a:p>
          <a:r>
            <a:rPr lang="pl-PL" sz="1600" b="0" dirty="0">
              <a:solidFill>
                <a:schemeClr val="tx1"/>
              </a:solidFill>
              <a:latin typeface="Arial" pitchFamily="34" charset="0"/>
              <a:cs typeface="Arial" pitchFamily="34" charset="0"/>
            </a:rPr>
            <a:t>74.835,39 zł</a:t>
          </a:r>
        </a:p>
      </dgm:t>
    </dgm:pt>
    <dgm:pt modelId="{E0A10365-196C-4879-9B48-55082A887E65}" type="parTrans" cxnId="{91C63726-DF74-415C-AAEA-64BF11C379B7}">
      <dgm:prSet/>
      <dgm:spPr/>
      <dgm:t>
        <a:bodyPr/>
        <a:lstStyle/>
        <a:p>
          <a:endParaRPr lang="pl-PL"/>
        </a:p>
      </dgm:t>
    </dgm:pt>
    <dgm:pt modelId="{326B0BF4-D0E2-4139-B254-8DF6E450023E}" type="sibTrans" cxnId="{91C63726-DF74-415C-AAEA-64BF11C379B7}">
      <dgm:prSet/>
      <dgm:spPr/>
      <dgm:t>
        <a:bodyPr/>
        <a:lstStyle/>
        <a:p>
          <a:endParaRPr lang="pl-PL"/>
        </a:p>
      </dgm:t>
    </dgm:pt>
    <dgm:pt modelId="{F96BD15E-178E-4908-9CCF-A5AE2D3D6895}">
      <dgm:prSet phldrT="[Tekst]" custT="1"/>
      <dgm:spPr/>
      <dgm:t>
        <a:bodyPr/>
        <a:lstStyle/>
        <a:p>
          <a:r>
            <a:rPr lang="pl-PL" sz="1600" b="0" dirty="0">
              <a:solidFill>
                <a:schemeClr val="tx1"/>
              </a:solidFill>
              <a:latin typeface="Arial" pitchFamily="34" charset="0"/>
              <a:cs typeface="Arial" pitchFamily="34" charset="0"/>
            </a:rPr>
            <a:t>12 osób</a:t>
          </a:r>
          <a:endParaRPr lang="pl-PL" sz="1600" b="1" dirty="0">
            <a:solidFill>
              <a:schemeClr val="tx1"/>
            </a:solidFill>
            <a:latin typeface="Arial" pitchFamily="34" charset="0"/>
            <a:cs typeface="Arial" pitchFamily="34" charset="0"/>
          </a:endParaRPr>
        </a:p>
      </dgm:t>
    </dgm:pt>
    <dgm:pt modelId="{EB7992D7-4531-449D-B8A0-03532CD36A4C}" type="parTrans" cxnId="{F6EA974B-3DA6-4176-8D91-19E656059A8D}">
      <dgm:prSet/>
      <dgm:spPr/>
      <dgm:t>
        <a:bodyPr/>
        <a:lstStyle/>
        <a:p>
          <a:endParaRPr lang="pl-PL"/>
        </a:p>
      </dgm:t>
    </dgm:pt>
    <dgm:pt modelId="{3285FEDE-347B-41A6-8A5C-EF1BCF8A04E9}" type="sibTrans" cxnId="{F6EA974B-3DA6-4176-8D91-19E656059A8D}">
      <dgm:prSet/>
      <dgm:spPr/>
      <dgm:t>
        <a:bodyPr/>
        <a:lstStyle/>
        <a:p>
          <a:endParaRPr lang="pl-PL"/>
        </a:p>
      </dgm:t>
    </dgm:pt>
    <dgm:pt modelId="{B56B8285-C102-453A-A0E1-F1C46FCA6A74}">
      <dgm:prSet custT="1"/>
      <dgm:spPr/>
      <dgm:t>
        <a:bodyPr/>
        <a:lstStyle/>
        <a:p>
          <a:r>
            <a:rPr lang="pl-PL" sz="1600" b="0" dirty="0">
              <a:solidFill>
                <a:schemeClr val="tx1"/>
              </a:solidFill>
              <a:latin typeface="Arial" pitchFamily="34" charset="0"/>
              <a:cs typeface="Arial" pitchFamily="34" charset="0"/>
            </a:rPr>
            <a:t>8 osób </a:t>
          </a:r>
        </a:p>
      </dgm:t>
    </dgm:pt>
    <dgm:pt modelId="{FB682CE4-225D-4525-8F63-744224A714D2}" type="parTrans" cxnId="{9B184AD6-6C4F-4E6B-9D88-6CF9C9222543}">
      <dgm:prSet/>
      <dgm:spPr/>
      <dgm:t>
        <a:bodyPr/>
        <a:lstStyle/>
        <a:p>
          <a:endParaRPr lang="pl-PL"/>
        </a:p>
      </dgm:t>
    </dgm:pt>
    <dgm:pt modelId="{CDA61837-DDB7-4E9F-AFD6-D3282812FE34}" type="sibTrans" cxnId="{9B184AD6-6C4F-4E6B-9D88-6CF9C9222543}">
      <dgm:prSet/>
      <dgm:spPr/>
      <dgm:t>
        <a:bodyPr/>
        <a:lstStyle/>
        <a:p>
          <a:endParaRPr lang="pl-PL"/>
        </a:p>
      </dgm:t>
    </dgm:pt>
    <dgm:pt modelId="{21454188-6C4B-422E-9188-AA47335FF01A}" type="pres">
      <dgm:prSet presAssocID="{0E321392-F5DD-4501-8E43-A65E279FAA5C}" presName="Name0" presStyleCnt="0">
        <dgm:presLayoutVars>
          <dgm:dir/>
          <dgm:animLvl val="lvl"/>
          <dgm:resizeHandles val="exact"/>
        </dgm:presLayoutVars>
      </dgm:prSet>
      <dgm:spPr/>
    </dgm:pt>
    <dgm:pt modelId="{5B692749-458B-4A39-88EC-2BD35EB0E913}" type="pres">
      <dgm:prSet presAssocID="{A9C2DD2F-817E-4F37-AA21-33AE52769CE7}" presName="linNode" presStyleCnt="0"/>
      <dgm:spPr/>
    </dgm:pt>
    <dgm:pt modelId="{5BF16037-C878-4E32-B619-265C378035A8}" type="pres">
      <dgm:prSet presAssocID="{A9C2DD2F-817E-4F37-AA21-33AE52769CE7}" presName="parentText" presStyleLbl="node1" presStyleIdx="0" presStyleCnt="3">
        <dgm:presLayoutVars>
          <dgm:chMax val="1"/>
          <dgm:bulletEnabled val="1"/>
        </dgm:presLayoutVars>
      </dgm:prSet>
      <dgm:spPr/>
    </dgm:pt>
    <dgm:pt modelId="{22D89FC9-7CFE-4756-B0B1-B9262A6417D9}" type="pres">
      <dgm:prSet presAssocID="{A9C2DD2F-817E-4F37-AA21-33AE52769CE7}" presName="descendantText" presStyleLbl="alignAccFollowNode1" presStyleIdx="0" presStyleCnt="3">
        <dgm:presLayoutVars>
          <dgm:bulletEnabled val="1"/>
        </dgm:presLayoutVars>
      </dgm:prSet>
      <dgm:spPr/>
    </dgm:pt>
    <dgm:pt modelId="{0D530118-D3DE-4F13-8373-B8F93CD2F39D}" type="pres">
      <dgm:prSet presAssocID="{E121BC74-E66F-48F4-B99B-50BE65A26831}" presName="sp" presStyleCnt="0"/>
      <dgm:spPr/>
    </dgm:pt>
    <dgm:pt modelId="{204945F1-1E65-4D08-8A98-C95CC3101EA1}" type="pres">
      <dgm:prSet presAssocID="{C5D8FB4C-DCBC-4880-B66A-EAC841870156}" presName="linNode" presStyleCnt="0"/>
      <dgm:spPr/>
    </dgm:pt>
    <dgm:pt modelId="{F468D6E7-053E-4F2F-A4FA-0DE41BED7618}" type="pres">
      <dgm:prSet presAssocID="{C5D8FB4C-DCBC-4880-B66A-EAC841870156}" presName="parentText" presStyleLbl="node1" presStyleIdx="1" presStyleCnt="3">
        <dgm:presLayoutVars>
          <dgm:chMax val="1"/>
          <dgm:bulletEnabled val="1"/>
        </dgm:presLayoutVars>
      </dgm:prSet>
      <dgm:spPr/>
    </dgm:pt>
    <dgm:pt modelId="{6EA2DD13-679E-443B-9A55-CCF271D0C458}" type="pres">
      <dgm:prSet presAssocID="{C5D8FB4C-DCBC-4880-B66A-EAC841870156}" presName="descendantText" presStyleLbl="alignAccFollowNode1" presStyleIdx="1" presStyleCnt="3">
        <dgm:presLayoutVars>
          <dgm:bulletEnabled val="1"/>
        </dgm:presLayoutVars>
      </dgm:prSet>
      <dgm:spPr/>
    </dgm:pt>
    <dgm:pt modelId="{95C09A14-D068-4E6D-8CD9-E459495BFA13}" type="pres">
      <dgm:prSet presAssocID="{336881D0-8085-4F36-8227-65C78C70DABB}" presName="sp" presStyleCnt="0"/>
      <dgm:spPr/>
    </dgm:pt>
    <dgm:pt modelId="{B1DE6D75-149F-409F-B806-D7CA43FC5720}" type="pres">
      <dgm:prSet presAssocID="{C450914B-2FE2-45D2-9A8C-25A55334EED7}" presName="linNode" presStyleCnt="0"/>
      <dgm:spPr/>
    </dgm:pt>
    <dgm:pt modelId="{D7FC1CC3-D58B-440F-811E-83DDDA942BC5}" type="pres">
      <dgm:prSet presAssocID="{C450914B-2FE2-45D2-9A8C-25A55334EED7}" presName="parentText" presStyleLbl="node1" presStyleIdx="2" presStyleCnt="3">
        <dgm:presLayoutVars>
          <dgm:chMax val="1"/>
          <dgm:bulletEnabled val="1"/>
        </dgm:presLayoutVars>
      </dgm:prSet>
      <dgm:spPr/>
    </dgm:pt>
    <dgm:pt modelId="{4E23D575-28FE-4A3C-AC80-6CFB51F85A76}" type="pres">
      <dgm:prSet presAssocID="{C450914B-2FE2-45D2-9A8C-25A55334EED7}" presName="descendantText" presStyleLbl="alignAccFollowNode1" presStyleIdx="2" presStyleCnt="3">
        <dgm:presLayoutVars>
          <dgm:bulletEnabled val="1"/>
        </dgm:presLayoutVars>
      </dgm:prSet>
      <dgm:spPr/>
    </dgm:pt>
  </dgm:ptLst>
  <dgm:cxnLst>
    <dgm:cxn modelId="{7230D100-09A8-4375-BE3E-1BF111023FB8}" type="presOf" srcId="{F827D3BB-D902-480A-A9F4-8511EA0E9E12}" destId="{4E23D575-28FE-4A3C-AC80-6CFB51F85A76}" srcOrd="0" destOrd="2" presId="urn:microsoft.com/office/officeart/2005/8/layout/vList5"/>
    <dgm:cxn modelId="{E48F0F05-A473-4DCB-BD8F-E55DDCF8A2BC}" type="presOf" srcId="{C0FCD9F3-A27F-4DAB-8538-B7D048CE4DA5}" destId="{22D89FC9-7CFE-4756-B0B1-B9262A6417D9}" srcOrd="0" destOrd="0" presId="urn:microsoft.com/office/officeart/2005/8/layout/vList5"/>
    <dgm:cxn modelId="{830E5207-7E1B-49BA-88E7-1F803D7FBC67}" srcId="{0E321392-F5DD-4501-8E43-A65E279FAA5C}" destId="{C5D8FB4C-DCBC-4880-B66A-EAC841870156}" srcOrd="1" destOrd="0" parTransId="{9E6AC643-F92F-4866-BB7B-D0546D114196}" sibTransId="{336881D0-8085-4F36-8227-65C78C70DABB}"/>
    <dgm:cxn modelId="{4333111F-C2BE-4360-A92F-FCE7EA417826}" srcId="{A9C2DD2F-817E-4F37-AA21-33AE52769CE7}" destId="{C0FCD9F3-A27F-4DAB-8538-B7D048CE4DA5}" srcOrd="0" destOrd="0" parTransId="{B357A763-D4DB-4E98-9DC0-BF465FFA8681}" sibTransId="{3DD38A6C-610D-4D59-8D40-FB868CDA04BC}"/>
    <dgm:cxn modelId="{CA1E4220-F6EA-4A25-A293-B1BB6E6C6CB9}" srcId="{A9C2DD2F-817E-4F37-AA21-33AE52769CE7}" destId="{9BCB783E-3583-4DB2-8B32-7BCD16497C0F}" srcOrd="1" destOrd="0" parTransId="{757CA312-3367-49F8-B632-C9E352E20F29}" sibTransId="{26A8A14F-C682-42DA-A420-1DF37C91FF99}"/>
    <dgm:cxn modelId="{58746825-8F53-4F0E-84A1-ABEF6F414DE2}" srcId="{0E321392-F5DD-4501-8E43-A65E279FAA5C}" destId="{C450914B-2FE2-45D2-9A8C-25A55334EED7}" srcOrd="2" destOrd="0" parTransId="{D949C2AE-053B-4A89-BED9-306F7AC56652}" sibTransId="{B9452490-0D19-4F20-AC9D-CDA081C70200}"/>
    <dgm:cxn modelId="{91C63726-DF74-415C-AAEA-64BF11C379B7}" srcId="{C450914B-2FE2-45D2-9A8C-25A55334EED7}" destId="{F827D3BB-D902-480A-A9F4-8511EA0E9E12}" srcOrd="2" destOrd="0" parTransId="{E0A10365-196C-4879-9B48-55082A887E65}" sibTransId="{326B0BF4-D0E2-4139-B254-8DF6E450023E}"/>
    <dgm:cxn modelId="{1230462C-655E-4496-91C5-50CECC51E840}" type="presOf" srcId="{C5D8FB4C-DCBC-4880-B66A-EAC841870156}" destId="{F468D6E7-053E-4F2F-A4FA-0DE41BED7618}" srcOrd="0" destOrd="0" presId="urn:microsoft.com/office/officeart/2005/8/layout/vList5"/>
    <dgm:cxn modelId="{89C50233-3E90-4B80-8995-EAD9910CBFC0}" srcId="{C450914B-2FE2-45D2-9A8C-25A55334EED7}" destId="{95C6C27A-5459-4B6A-909D-BDF48BD99098}" srcOrd="3" destOrd="0" parTransId="{D5CEC024-D784-4414-B995-77322BEFAD46}" sibTransId="{717871BE-664F-4C28-ACDA-24C5BB275CE0}"/>
    <dgm:cxn modelId="{0E597B5B-1C26-4B37-AC94-02113CDC3FA8}" srcId="{C5D8FB4C-DCBC-4880-B66A-EAC841870156}" destId="{3AA46E2B-E80E-4209-B6F7-2B56643DEFBB}" srcOrd="1" destOrd="0" parTransId="{2D7779CA-92EA-4349-AAC2-3834F4584291}" sibTransId="{FAA5C0E5-1C35-4FEE-805E-02DE8A4E737E}"/>
    <dgm:cxn modelId="{45CF0760-F1DC-40E4-BFD8-221D101F552D}" srcId="{C450914B-2FE2-45D2-9A8C-25A55334EED7}" destId="{E0D59CDD-D04A-43C1-89B6-CBD4970FE4AD}" srcOrd="0" destOrd="0" parTransId="{62B9D93B-9A47-45D0-B8FC-0DF517873EEE}" sibTransId="{B92766F6-B9F6-4844-AFD6-49FCD24094B7}"/>
    <dgm:cxn modelId="{7A7E0065-4E67-4E19-A5D0-5378E0D7AD38}" type="presOf" srcId="{0E321392-F5DD-4501-8E43-A65E279FAA5C}" destId="{21454188-6C4B-422E-9188-AA47335FF01A}" srcOrd="0" destOrd="0" presId="urn:microsoft.com/office/officeart/2005/8/layout/vList5"/>
    <dgm:cxn modelId="{2975E649-2BAF-420D-9EA2-15E0903B16A4}" type="presOf" srcId="{3AA46E2B-E80E-4209-B6F7-2B56643DEFBB}" destId="{6EA2DD13-679E-443B-9A55-CCF271D0C458}" srcOrd="0" destOrd="1" presId="urn:microsoft.com/office/officeart/2005/8/layout/vList5"/>
    <dgm:cxn modelId="{F6EA974B-3DA6-4176-8D91-19E656059A8D}" srcId="{C5D8FB4C-DCBC-4880-B66A-EAC841870156}" destId="{F96BD15E-178E-4908-9CCF-A5AE2D3D6895}" srcOrd="0" destOrd="0" parTransId="{EB7992D7-4531-449D-B8A0-03532CD36A4C}" sibTransId="{3285FEDE-347B-41A6-8A5C-EF1BCF8A04E9}"/>
    <dgm:cxn modelId="{2174569B-0995-4820-A4DC-AC41522CD410}" type="presOf" srcId="{9BCB783E-3583-4DB2-8B32-7BCD16497C0F}" destId="{22D89FC9-7CFE-4756-B0B1-B9262A6417D9}" srcOrd="0" destOrd="1" presId="urn:microsoft.com/office/officeart/2005/8/layout/vList5"/>
    <dgm:cxn modelId="{809A27B0-942C-4402-8D77-48904CBC4455}" type="presOf" srcId="{A9C2DD2F-817E-4F37-AA21-33AE52769CE7}" destId="{5BF16037-C878-4E32-B619-265C378035A8}" srcOrd="0" destOrd="0" presId="urn:microsoft.com/office/officeart/2005/8/layout/vList5"/>
    <dgm:cxn modelId="{F331DAB4-9C76-4BEA-BFA0-EBAB7B264DD2}" type="presOf" srcId="{C450914B-2FE2-45D2-9A8C-25A55334EED7}" destId="{D7FC1CC3-D58B-440F-811E-83DDDA942BC5}" srcOrd="0" destOrd="0" presId="urn:microsoft.com/office/officeart/2005/8/layout/vList5"/>
    <dgm:cxn modelId="{C43CACC2-F758-4DBE-A928-ADCF3B9401FD}" type="presOf" srcId="{F96BD15E-178E-4908-9CCF-A5AE2D3D6895}" destId="{6EA2DD13-679E-443B-9A55-CCF271D0C458}" srcOrd="0" destOrd="0" presId="urn:microsoft.com/office/officeart/2005/8/layout/vList5"/>
    <dgm:cxn modelId="{6D631CD3-0340-4849-B493-83C7ADB69AE3}" type="presOf" srcId="{95C6C27A-5459-4B6A-909D-BDF48BD99098}" destId="{4E23D575-28FE-4A3C-AC80-6CFB51F85A76}" srcOrd="0" destOrd="3" presId="urn:microsoft.com/office/officeart/2005/8/layout/vList5"/>
    <dgm:cxn modelId="{9B184AD6-6C4F-4E6B-9D88-6CF9C9222543}" srcId="{C450914B-2FE2-45D2-9A8C-25A55334EED7}" destId="{B56B8285-C102-453A-A0E1-F1C46FCA6A74}" srcOrd="1" destOrd="0" parTransId="{FB682CE4-225D-4525-8F63-744224A714D2}" sibTransId="{CDA61837-DDB7-4E9F-AFD6-D3282812FE34}"/>
    <dgm:cxn modelId="{FFACF7D6-51FA-4041-BE6A-CAD3E3D554BD}" type="presOf" srcId="{B56B8285-C102-453A-A0E1-F1C46FCA6A74}" destId="{4E23D575-28FE-4A3C-AC80-6CFB51F85A76}" srcOrd="0" destOrd="1" presId="urn:microsoft.com/office/officeart/2005/8/layout/vList5"/>
    <dgm:cxn modelId="{B716CEDD-6A15-4930-929D-5BC282C5E21B}" type="presOf" srcId="{E0D59CDD-D04A-43C1-89B6-CBD4970FE4AD}" destId="{4E23D575-28FE-4A3C-AC80-6CFB51F85A76}" srcOrd="0" destOrd="0" presId="urn:microsoft.com/office/officeart/2005/8/layout/vList5"/>
    <dgm:cxn modelId="{AC12BCEE-0CFE-4880-B3D7-A844ED5AA9A8}" srcId="{0E321392-F5DD-4501-8E43-A65E279FAA5C}" destId="{A9C2DD2F-817E-4F37-AA21-33AE52769CE7}" srcOrd="0" destOrd="0" parTransId="{ED337DE8-719B-43A9-99F9-D79EB0A976C7}" sibTransId="{E121BC74-E66F-48F4-B99B-50BE65A26831}"/>
    <dgm:cxn modelId="{4EDDE8ED-69F0-4829-8540-97342D373B38}" type="presParOf" srcId="{21454188-6C4B-422E-9188-AA47335FF01A}" destId="{5B692749-458B-4A39-88EC-2BD35EB0E913}" srcOrd="0" destOrd="0" presId="urn:microsoft.com/office/officeart/2005/8/layout/vList5"/>
    <dgm:cxn modelId="{0E47CE47-560E-4A57-9A4D-39A293671105}" type="presParOf" srcId="{5B692749-458B-4A39-88EC-2BD35EB0E913}" destId="{5BF16037-C878-4E32-B619-265C378035A8}" srcOrd="0" destOrd="0" presId="urn:microsoft.com/office/officeart/2005/8/layout/vList5"/>
    <dgm:cxn modelId="{817E79AB-D546-4D3F-A1B9-2CB32594B4B9}" type="presParOf" srcId="{5B692749-458B-4A39-88EC-2BD35EB0E913}" destId="{22D89FC9-7CFE-4756-B0B1-B9262A6417D9}" srcOrd="1" destOrd="0" presId="urn:microsoft.com/office/officeart/2005/8/layout/vList5"/>
    <dgm:cxn modelId="{1BCA7430-8EE6-4566-9599-DCB4CF17D747}" type="presParOf" srcId="{21454188-6C4B-422E-9188-AA47335FF01A}" destId="{0D530118-D3DE-4F13-8373-B8F93CD2F39D}" srcOrd="1" destOrd="0" presId="urn:microsoft.com/office/officeart/2005/8/layout/vList5"/>
    <dgm:cxn modelId="{C5366ED9-66F4-41C5-A8AF-F6A73407976F}" type="presParOf" srcId="{21454188-6C4B-422E-9188-AA47335FF01A}" destId="{204945F1-1E65-4D08-8A98-C95CC3101EA1}" srcOrd="2" destOrd="0" presId="urn:microsoft.com/office/officeart/2005/8/layout/vList5"/>
    <dgm:cxn modelId="{D9DC8C1E-5502-4F55-8DE8-67D63F6A9D99}" type="presParOf" srcId="{204945F1-1E65-4D08-8A98-C95CC3101EA1}" destId="{F468D6E7-053E-4F2F-A4FA-0DE41BED7618}" srcOrd="0" destOrd="0" presId="urn:microsoft.com/office/officeart/2005/8/layout/vList5"/>
    <dgm:cxn modelId="{53304A8B-51F8-4A16-9BFA-D19EA6BBFE04}" type="presParOf" srcId="{204945F1-1E65-4D08-8A98-C95CC3101EA1}" destId="{6EA2DD13-679E-443B-9A55-CCF271D0C458}" srcOrd="1" destOrd="0" presId="urn:microsoft.com/office/officeart/2005/8/layout/vList5"/>
    <dgm:cxn modelId="{D9F85A75-A905-4F34-8C8D-D0E1EAEFB03F}" type="presParOf" srcId="{21454188-6C4B-422E-9188-AA47335FF01A}" destId="{95C09A14-D068-4E6D-8CD9-E459495BFA13}" srcOrd="3" destOrd="0" presId="urn:microsoft.com/office/officeart/2005/8/layout/vList5"/>
    <dgm:cxn modelId="{AE35BC4F-64E4-4B4D-B561-30A0CA7DC4FE}" type="presParOf" srcId="{21454188-6C4B-422E-9188-AA47335FF01A}" destId="{B1DE6D75-149F-409F-B806-D7CA43FC5720}" srcOrd="4" destOrd="0" presId="urn:microsoft.com/office/officeart/2005/8/layout/vList5"/>
    <dgm:cxn modelId="{9A711219-C92A-48CF-B518-4E9C922FFAD9}" type="presParOf" srcId="{B1DE6D75-149F-409F-B806-D7CA43FC5720}" destId="{D7FC1CC3-D58B-440F-811E-83DDDA942BC5}" srcOrd="0" destOrd="0" presId="urn:microsoft.com/office/officeart/2005/8/layout/vList5"/>
    <dgm:cxn modelId="{4BB3F3B9-8249-4B4A-8476-BFB0B40C2655}" type="presParOf" srcId="{B1DE6D75-149F-409F-B806-D7CA43FC5720}" destId="{4E23D575-28FE-4A3C-AC80-6CFB51F85A76}" srcOrd="1" destOrd="0" presId="urn:microsoft.com/office/officeart/2005/8/layout/vList5"/>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8113730-CE8F-42BD-9B98-3C9C93377F0E}"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pl-PL"/>
        </a:p>
      </dgm:t>
    </dgm:pt>
    <dgm:pt modelId="{837F6710-C3D4-4018-89CC-9123ABD45803}">
      <dgm:prSet phldrT="[Tekst]" custT="1"/>
      <dgm:spPr>
        <a:solidFill>
          <a:srgbClr val="FAE2E5"/>
        </a:solidFill>
      </dgm:spPr>
      <dgm:t>
        <a:bodyPr/>
        <a:lstStyle/>
        <a:p>
          <a:r>
            <a:rPr lang="pl-PL" sz="1400" dirty="0">
              <a:solidFill>
                <a:schemeClr val="tx1"/>
              </a:solidFill>
              <a:latin typeface="Arial" pitchFamily="34" charset="0"/>
              <a:cs typeface="Arial" pitchFamily="34" charset="0"/>
            </a:rPr>
            <a:t>STAŻE</a:t>
          </a:r>
        </a:p>
      </dgm:t>
    </dgm:pt>
    <dgm:pt modelId="{BE322126-2DB6-4487-ACC4-8B4CD10C2D02}" type="parTrans" cxnId="{934E3F3D-C680-4FFA-9372-BA0FE8A43243}">
      <dgm:prSet/>
      <dgm:spPr/>
      <dgm:t>
        <a:bodyPr/>
        <a:lstStyle/>
        <a:p>
          <a:endParaRPr lang="pl-PL" sz="1400">
            <a:solidFill>
              <a:schemeClr val="tx1"/>
            </a:solidFill>
            <a:latin typeface="Arial" panose="020B0604020202020204" pitchFamily="34" charset="0"/>
            <a:cs typeface="Arial" panose="020B0604020202020204" pitchFamily="34" charset="0"/>
          </a:endParaRPr>
        </a:p>
      </dgm:t>
    </dgm:pt>
    <dgm:pt modelId="{FCD17B32-33CE-42C2-9FC3-32C7FD2B6E7D}" type="sibTrans" cxnId="{934E3F3D-C680-4FFA-9372-BA0FE8A43243}">
      <dgm:prSet/>
      <dgm:spPr/>
      <dgm:t>
        <a:bodyPr/>
        <a:lstStyle/>
        <a:p>
          <a:endParaRPr lang="pl-PL" sz="1400">
            <a:solidFill>
              <a:schemeClr val="tx1"/>
            </a:solidFill>
            <a:latin typeface="Arial" panose="020B0604020202020204" pitchFamily="34" charset="0"/>
            <a:cs typeface="Arial" panose="020B0604020202020204" pitchFamily="34" charset="0"/>
          </a:endParaRPr>
        </a:p>
      </dgm:t>
    </dgm:pt>
    <dgm:pt modelId="{A597C292-A77F-4318-875A-DB36D1BF68B6}">
      <dgm:prSet phldrT="[Tekst]" custT="1"/>
      <dgm:spPr>
        <a:solidFill>
          <a:schemeClr val="accent1"/>
        </a:solidFill>
      </dgm:spPr>
      <dgm:t>
        <a:bodyPr/>
        <a:lstStyle/>
        <a:p>
          <a:r>
            <a:rPr lang="pl-PL" sz="1400" dirty="0">
              <a:solidFill>
                <a:schemeClr val="tx1"/>
              </a:solidFill>
              <a:latin typeface="Arial" pitchFamily="34" charset="0"/>
              <a:cs typeface="Arial" pitchFamily="34" charset="0"/>
            </a:rPr>
            <a:t>DOTACJE DLA BEZROBOTNYCH</a:t>
          </a:r>
        </a:p>
      </dgm:t>
    </dgm:pt>
    <dgm:pt modelId="{68C565DF-9D34-47F8-845A-0EEB836F8EB5}" type="parTrans" cxnId="{2B091825-E063-4BF7-B36F-9F8E9DC0B9C6}">
      <dgm:prSet/>
      <dgm:spPr/>
      <dgm:t>
        <a:bodyPr/>
        <a:lstStyle/>
        <a:p>
          <a:endParaRPr lang="pl-PL" sz="1400">
            <a:solidFill>
              <a:schemeClr val="tx1"/>
            </a:solidFill>
            <a:latin typeface="Arial" panose="020B0604020202020204" pitchFamily="34" charset="0"/>
            <a:cs typeface="Arial" panose="020B0604020202020204" pitchFamily="34" charset="0"/>
          </a:endParaRPr>
        </a:p>
      </dgm:t>
    </dgm:pt>
    <dgm:pt modelId="{1688229E-0FCA-4A33-8E2D-2EED7B02EAA1}" type="sibTrans" cxnId="{2B091825-E063-4BF7-B36F-9F8E9DC0B9C6}">
      <dgm:prSet/>
      <dgm:spPr/>
      <dgm:t>
        <a:bodyPr/>
        <a:lstStyle/>
        <a:p>
          <a:endParaRPr lang="pl-PL" sz="1400">
            <a:solidFill>
              <a:schemeClr val="tx1"/>
            </a:solidFill>
            <a:latin typeface="Arial" panose="020B0604020202020204" pitchFamily="34" charset="0"/>
            <a:cs typeface="Arial" panose="020B0604020202020204" pitchFamily="34" charset="0"/>
          </a:endParaRPr>
        </a:p>
      </dgm:t>
    </dgm:pt>
    <dgm:pt modelId="{919835D1-9527-46E7-8934-566776DC46F8}">
      <dgm:prSet phldrT="[Tekst]" custT="1"/>
      <dgm:spPr>
        <a:solidFill>
          <a:schemeClr val="accent1">
            <a:alpha val="90000"/>
          </a:schemeClr>
        </a:solidFill>
      </dgm:spPr>
      <dgm:t>
        <a:bodyPr/>
        <a:lstStyle/>
        <a:p>
          <a:r>
            <a:rPr lang="pl-PL" sz="1400" b="0" dirty="0">
              <a:solidFill>
                <a:schemeClr val="tx1"/>
              </a:solidFill>
              <a:latin typeface="Arial" pitchFamily="34" charset="0"/>
              <a:cs typeface="Arial" pitchFamily="34" charset="0"/>
            </a:rPr>
            <a:t>92 osoby</a:t>
          </a:r>
        </a:p>
      </dgm:t>
    </dgm:pt>
    <dgm:pt modelId="{B7CA5FD8-2C85-48A0-AF10-508E5DF60AF3}" type="parTrans" cxnId="{C79EAD9A-689F-42A8-8B66-66FB2493A7B8}">
      <dgm:prSet/>
      <dgm:spPr/>
      <dgm:t>
        <a:bodyPr/>
        <a:lstStyle/>
        <a:p>
          <a:endParaRPr lang="pl-PL" sz="1400">
            <a:solidFill>
              <a:schemeClr val="tx1"/>
            </a:solidFill>
            <a:latin typeface="Arial" panose="020B0604020202020204" pitchFamily="34" charset="0"/>
            <a:cs typeface="Arial" panose="020B0604020202020204" pitchFamily="34" charset="0"/>
          </a:endParaRPr>
        </a:p>
      </dgm:t>
    </dgm:pt>
    <dgm:pt modelId="{8C9A60C8-2B10-40E6-AD46-5F8E2894A4EE}" type="sibTrans" cxnId="{C79EAD9A-689F-42A8-8B66-66FB2493A7B8}">
      <dgm:prSet/>
      <dgm:spPr/>
      <dgm:t>
        <a:bodyPr/>
        <a:lstStyle/>
        <a:p>
          <a:endParaRPr lang="pl-PL" sz="1400">
            <a:solidFill>
              <a:schemeClr val="tx1"/>
            </a:solidFill>
            <a:latin typeface="Arial" panose="020B0604020202020204" pitchFamily="34" charset="0"/>
            <a:cs typeface="Arial" panose="020B0604020202020204" pitchFamily="34" charset="0"/>
          </a:endParaRPr>
        </a:p>
      </dgm:t>
    </dgm:pt>
    <dgm:pt modelId="{F379DAF6-F8BC-4469-AB2E-18AAC06D4489}">
      <dgm:prSet custT="1"/>
      <dgm:spPr/>
      <dgm:t>
        <a:bodyPr/>
        <a:lstStyle/>
        <a:p>
          <a:r>
            <a:rPr lang="pl-PL" sz="1400" dirty="0">
              <a:solidFill>
                <a:schemeClr val="tx1"/>
              </a:solidFill>
              <a:latin typeface="Arial" pitchFamily="34" charset="0"/>
              <a:cs typeface="Arial" pitchFamily="34" charset="0"/>
            </a:rPr>
            <a:t>REFUNDACJE WYPOSAŻENIA STANOWISKA PRACY</a:t>
          </a:r>
        </a:p>
      </dgm:t>
    </dgm:pt>
    <dgm:pt modelId="{170C3FAC-72BE-43F2-A56B-66BF031A548D}" type="parTrans" cxnId="{C9EBFB38-AB44-4FD8-B136-162B9CBFFC2F}">
      <dgm:prSet/>
      <dgm:spPr/>
      <dgm:t>
        <a:bodyPr/>
        <a:lstStyle/>
        <a:p>
          <a:endParaRPr lang="pl-PL" sz="1400">
            <a:solidFill>
              <a:schemeClr val="tx1"/>
            </a:solidFill>
            <a:latin typeface="Arial" panose="020B0604020202020204" pitchFamily="34" charset="0"/>
            <a:cs typeface="Arial" panose="020B0604020202020204" pitchFamily="34" charset="0"/>
          </a:endParaRPr>
        </a:p>
      </dgm:t>
    </dgm:pt>
    <dgm:pt modelId="{241F52D1-3070-45E0-AC1D-A330521D4395}" type="sibTrans" cxnId="{C9EBFB38-AB44-4FD8-B136-162B9CBFFC2F}">
      <dgm:prSet/>
      <dgm:spPr/>
      <dgm:t>
        <a:bodyPr/>
        <a:lstStyle/>
        <a:p>
          <a:endParaRPr lang="pl-PL" sz="1400">
            <a:solidFill>
              <a:schemeClr val="tx1"/>
            </a:solidFill>
            <a:latin typeface="Arial" panose="020B0604020202020204" pitchFamily="34" charset="0"/>
            <a:cs typeface="Arial" panose="020B0604020202020204" pitchFamily="34" charset="0"/>
          </a:endParaRPr>
        </a:p>
      </dgm:t>
    </dgm:pt>
    <dgm:pt modelId="{48224A9E-6679-47DD-A950-DD555CC9C86E}">
      <dgm:prSet custT="1"/>
      <dgm:spPr/>
      <dgm:t>
        <a:bodyPr/>
        <a:lstStyle/>
        <a:p>
          <a:r>
            <a:rPr lang="pl-PL" sz="1400" b="0" dirty="0">
              <a:solidFill>
                <a:schemeClr val="tx1"/>
              </a:solidFill>
              <a:latin typeface="Arial" pitchFamily="34" charset="0"/>
              <a:cs typeface="Arial" pitchFamily="34" charset="0"/>
            </a:rPr>
            <a:t>80 osób</a:t>
          </a:r>
        </a:p>
      </dgm:t>
    </dgm:pt>
    <dgm:pt modelId="{87D0B603-DB1D-4108-9EBD-9C48365DF11B}" type="parTrans" cxnId="{F609497B-E802-4B7C-AA30-C7CC18A00F97}">
      <dgm:prSet/>
      <dgm:spPr/>
      <dgm:t>
        <a:bodyPr/>
        <a:lstStyle/>
        <a:p>
          <a:endParaRPr lang="pl-PL" sz="1400">
            <a:solidFill>
              <a:schemeClr val="tx1"/>
            </a:solidFill>
            <a:latin typeface="Arial" panose="020B0604020202020204" pitchFamily="34" charset="0"/>
            <a:cs typeface="Arial" panose="020B0604020202020204" pitchFamily="34" charset="0"/>
          </a:endParaRPr>
        </a:p>
      </dgm:t>
    </dgm:pt>
    <dgm:pt modelId="{B3F05C6F-9635-4FE7-B521-7885F079D747}" type="sibTrans" cxnId="{F609497B-E802-4B7C-AA30-C7CC18A00F97}">
      <dgm:prSet/>
      <dgm:spPr/>
      <dgm:t>
        <a:bodyPr/>
        <a:lstStyle/>
        <a:p>
          <a:endParaRPr lang="pl-PL" sz="1400">
            <a:solidFill>
              <a:schemeClr val="tx1"/>
            </a:solidFill>
            <a:latin typeface="Arial" panose="020B0604020202020204" pitchFamily="34" charset="0"/>
            <a:cs typeface="Arial" panose="020B0604020202020204" pitchFamily="34" charset="0"/>
          </a:endParaRPr>
        </a:p>
      </dgm:t>
    </dgm:pt>
    <dgm:pt modelId="{9E123D90-3814-4EA2-B387-59282498FEDE}">
      <dgm:prSet custT="1"/>
      <dgm:spPr>
        <a:solidFill>
          <a:schemeClr val="accent3">
            <a:lumMod val="60000"/>
            <a:lumOff val="40000"/>
          </a:schemeClr>
        </a:solidFill>
      </dgm:spPr>
      <dgm:t>
        <a:bodyPr/>
        <a:lstStyle/>
        <a:p>
          <a:r>
            <a:rPr lang="pl-PL" sz="1400" dirty="0">
              <a:solidFill>
                <a:schemeClr val="tx1"/>
              </a:solidFill>
              <a:latin typeface="Arial" pitchFamily="34" charset="0"/>
              <a:cs typeface="Arial" pitchFamily="34" charset="0"/>
            </a:rPr>
            <a:t>SZKOLENIA</a:t>
          </a:r>
        </a:p>
      </dgm:t>
    </dgm:pt>
    <dgm:pt modelId="{E6D6B738-2A62-40A7-9FF3-158E85901216}" type="parTrans" cxnId="{D452E698-4EA4-4F4E-A149-3D008BD39AE6}">
      <dgm:prSet/>
      <dgm:spPr/>
      <dgm:t>
        <a:bodyPr/>
        <a:lstStyle/>
        <a:p>
          <a:endParaRPr lang="pl-PL" sz="1400">
            <a:solidFill>
              <a:schemeClr val="tx1"/>
            </a:solidFill>
            <a:latin typeface="Arial" panose="020B0604020202020204" pitchFamily="34" charset="0"/>
            <a:cs typeface="Arial" panose="020B0604020202020204" pitchFamily="34" charset="0"/>
          </a:endParaRPr>
        </a:p>
      </dgm:t>
    </dgm:pt>
    <dgm:pt modelId="{F1FDD950-3EB0-4CF2-B9B4-BC696E85AACD}" type="sibTrans" cxnId="{D452E698-4EA4-4F4E-A149-3D008BD39AE6}">
      <dgm:prSet/>
      <dgm:spPr/>
      <dgm:t>
        <a:bodyPr/>
        <a:lstStyle/>
        <a:p>
          <a:endParaRPr lang="pl-PL" sz="1400">
            <a:solidFill>
              <a:schemeClr val="tx1"/>
            </a:solidFill>
            <a:latin typeface="Arial" panose="020B0604020202020204" pitchFamily="34" charset="0"/>
            <a:cs typeface="Arial" panose="020B0604020202020204" pitchFamily="34" charset="0"/>
          </a:endParaRPr>
        </a:p>
      </dgm:t>
    </dgm:pt>
    <dgm:pt modelId="{EB4D4AA5-450C-4544-B960-C8948A7A23D3}">
      <dgm:prSet custT="1"/>
      <dgm:spPr>
        <a:solidFill>
          <a:schemeClr val="bg1">
            <a:alpha val="90000"/>
          </a:schemeClr>
        </a:solidFill>
      </dgm:spPr>
      <dgm:t>
        <a:bodyPr/>
        <a:lstStyle/>
        <a:p>
          <a:r>
            <a:rPr lang="pl-PL" sz="1400" b="0" dirty="0">
              <a:solidFill>
                <a:schemeClr val="tx1"/>
              </a:solidFill>
              <a:latin typeface="Arial" pitchFamily="34" charset="0"/>
              <a:cs typeface="Arial" pitchFamily="34" charset="0"/>
            </a:rPr>
            <a:t>28 osób</a:t>
          </a:r>
        </a:p>
      </dgm:t>
    </dgm:pt>
    <dgm:pt modelId="{1113B68B-06F6-41BF-94C0-C7AADF88A85D}" type="parTrans" cxnId="{CD2301B7-DAB0-4688-A1E5-C52A3C120553}">
      <dgm:prSet/>
      <dgm:spPr/>
      <dgm:t>
        <a:bodyPr/>
        <a:lstStyle/>
        <a:p>
          <a:endParaRPr lang="pl-PL" sz="1400">
            <a:solidFill>
              <a:schemeClr val="tx1"/>
            </a:solidFill>
            <a:latin typeface="Arial" panose="020B0604020202020204" pitchFamily="34" charset="0"/>
            <a:cs typeface="Arial" panose="020B0604020202020204" pitchFamily="34" charset="0"/>
          </a:endParaRPr>
        </a:p>
      </dgm:t>
    </dgm:pt>
    <dgm:pt modelId="{F48637AF-1E86-44F5-9A3E-385310D45996}" type="sibTrans" cxnId="{CD2301B7-DAB0-4688-A1E5-C52A3C120553}">
      <dgm:prSet/>
      <dgm:spPr/>
      <dgm:t>
        <a:bodyPr/>
        <a:lstStyle/>
        <a:p>
          <a:endParaRPr lang="pl-PL" sz="1400">
            <a:solidFill>
              <a:schemeClr val="tx1"/>
            </a:solidFill>
            <a:latin typeface="Arial" panose="020B0604020202020204" pitchFamily="34" charset="0"/>
            <a:cs typeface="Arial" panose="020B0604020202020204" pitchFamily="34" charset="0"/>
          </a:endParaRPr>
        </a:p>
      </dgm:t>
    </dgm:pt>
    <dgm:pt modelId="{1974062D-9675-465A-9832-10DCBF841D8E}">
      <dgm:prSet phldrT="[Tekst]" custT="1"/>
      <dgm:spPr>
        <a:solidFill>
          <a:schemeClr val="accent1">
            <a:alpha val="90000"/>
          </a:schemeClr>
        </a:solidFill>
      </dgm:spPr>
      <dgm:t>
        <a:bodyPr/>
        <a:lstStyle/>
        <a:p>
          <a:r>
            <a:rPr lang="pl-PL" sz="1400" dirty="0">
              <a:solidFill>
                <a:schemeClr val="tx1"/>
              </a:solidFill>
              <a:latin typeface="Arial" pitchFamily="34" charset="0"/>
              <a:cs typeface="Arial" pitchFamily="34" charset="0"/>
            </a:rPr>
            <a:t>3.124.847,87 zł</a:t>
          </a:r>
        </a:p>
      </dgm:t>
    </dgm:pt>
    <dgm:pt modelId="{C26C9E86-16ED-4568-A128-55E14471A3AA}" type="parTrans" cxnId="{93D1DAB1-9425-4323-8C22-34A176B1070F}">
      <dgm:prSet/>
      <dgm:spPr/>
      <dgm:t>
        <a:bodyPr/>
        <a:lstStyle/>
        <a:p>
          <a:endParaRPr lang="pl-PL" sz="1400">
            <a:solidFill>
              <a:schemeClr val="tx1"/>
            </a:solidFill>
            <a:latin typeface="Arial" panose="020B0604020202020204" pitchFamily="34" charset="0"/>
            <a:cs typeface="Arial" panose="020B0604020202020204" pitchFamily="34" charset="0"/>
          </a:endParaRPr>
        </a:p>
      </dgm:t>
    </dgm:pt>
    <dgm:pt modelId="{C215C521-031C-4BAF-89A6-7B8E1B3F3CA2}" type="sibTrans" cxnId="{93D1DAB1-9425-4323-8C22-34A176B1070F}">
      <dgm:prSet/>
      <dgm:spPr/>
      <dgm:t>
        <a:bodyPr/>
        <a:lstStyle/>
        <a:p>
          <a:endParaRPr lang="pl-PL" sz="1400">
            <a:solidFill>
              <a:schemeClr val="tx1"/>
            </a:solidFill>
            <a:latin typeface="Arial" panose="020B0604020202020204" pitchFamily="34" charset="0"/>
            <a:cs typeface="Arial" panose="020B0604020202020204" pitchFamily="34" charset="0"/>
          </a:endParaRPr>
        </a:p>
      </dgm:t>
    </dgm:pt>
    <dgm:pt modelId="{A11F4C25-A12B-42C4-B1E4-87D90F93CAEF}">
      <dgm:prSet custT="1"/>
      <dgm:spPr/>
      <dgm:t>
        <a:bodyPr/>
        <a:lstStyle/>
        <a:p>
          <a:r>
            <a:rPr lang="pl-PL" sz="1400" dirty="0">
              <a:solidFill>
                <a:schemeClr val="tx1"/>
              </a:solidFill>
              <a:latin typeface="Arial" pitchFamily="34" charset="0"/>
              <a:cs typeface="Arial" pitchFamily="34" charset="0"/>
            </a:rPr>
            <a:t>2.779.779,67 zł</a:t>
          </a:r>
        </a:p>
      </dgm:t>
    </dgm:pt>
    <dgm:pt modelId="{9D156D2D-FF72-461D-B6E3-608CA7ED60E9}" type="parTrans" cxnId="{589FBC6C-4618-4AA2-9845-4CF86D896382}">
      <dgm:prSet/>
      <dgm:spPr/>
      <dgm:t>
        <a:bodyPr/>
        <a:lstStyle/>
        <a:p>
          <a:endParaRPr lang="pl-PL" sz="1400">
            <a:solidFill>
              <a:schemeClr val="tx1"/>
            </a:solidFill>
            <a:latin typeface="Arial" panose="020B0604020202020204" pitchFamily="34" charset="0"/>
            <a:cs typeface="Arial" panose="020B0604020202020204" pitchFamily="34" charset="0"/>
          </a:endParaRPr>
        </a:p>
      </dgm:t>
    </dgm:pt>
    <dgm:pt modelId="{F9F21C4D-AD42-4C21-B87E-DA2DBC624679}" type="sibTrans" cxnId="{589FBC6C-4618-4AA2-9845-4CF86D896382}">
      <dgm:prSet/>
      <dgm:spPr/>
      <dgm:t>
        <a:bodyPr/>
        <a:lstStyle/>
        <a:p>
          <a:endParaRPr lang="pl-PL" sz="1400">
            <a:solidFill>
              <a:schemeClr val="tx1"/>
            </a:solidFill>
            <a:latin typeface="Arial" panose="020B0604020202020204" pitchFamily="34" charset="0"/>
            <a:cs typeface="Arial" panose="020B0604020202020204" pitchFamily="34" charset="0"/>
          </a:endParaRPr>
        </a:p>
      </dgm:t>
    </dgm:pt>
    <dgm:pt modelId="{10873444-986E-45D5-AE64-D2F78261B8D2}">
      <dgm:prSet custT="1"/>
      <dgm:spPr>
        <a:solidFill>
          <a:schemeClr val="bg1">
            <a:alpha val="90000"/>
          </a:schemeClr>
        </a:solidFill>
      </dgm:spPr>
      <dgm:t>
        <a:bodyPr/>
        <a:lstStyle/>
        <a:p>
          <a:r>
            <a:rPr lang="pl-PL" sz="1400" dirty="0">
              <a:solidFill>
                <a:schemeClr val="tx1"/>
              </a:solidFill>
              <a:latin typeface="Arial" pitchFamily="34" charset="0"/>
              <a:cs typeface="Arial" pitchFamily="34" charset="0"/>
            </a:rPr>
            <a:t>292.419,18 zł</a:t>
          </a:r>
        </a:p>
      </dgm:t>
    </dgm:pt>
    <dgm:pt modelId="{78BB19DB-E0EC-4375-97F2-DE74B56E20B1}" type="parTrans" cxnId="{4360F3AA-1973-443B-8B61-414799F71B16}">
      <dgm:prSet/>
      <dgm:spPr/>
      <dgm:t>
        <a:bodyPr/>
        <a:lstStyle/>
        <a:p>
          <a:endParaRPr lang="pl-PL" sz="1400">
            <a:solidFill>
              <a:schemeClr val="tx1"/>
            </a:solidFill>
            <a:latin typeface="Arial" panose="020B0604020202020204" pitchFamily="34" charset="0"/>
            <a:cs typeface="Arial" panose="020B0604020202020204" pitchFamily="34" charset="0"/>
          </a:endParaRPr>
        </a:p>
      </dgm:t>
    </dgm:pt>
    <dgm:pt modelId="{64C6386E-C5AE-44BB-B108-9F8D8FBFF3B6}" type="sibTrans" cxnId="{4360F3AA-1973-443B-8B61-414799F71B16}">
      <dgm:prSet/>
      <dgm:spPr/>
      <dgm:t>
        <a:bodyPr/>
        <a:lstStyle/>
        <a:p>
          <a:endParaRPr lang="pl-PL" sz="1400">
            <a:solidFill>
              <a:schemeClr val="tx1"/>
            </a:solidFill>
            <a:latin typeface="Arial" panose="020B0604020202020204" pitchFamily="34" charset="0"/>
            <a:cs typeface="Arial" panose="020B0604020202020204" pitchFamily="34" charset="0"/>
          </a:endParaRPr>
        </a:p>
      </dgm:t>
    </dgm:pt>
    <dgm:pt modelId="{2BBDC15B-1077-4F60-8968-E73C04822034}">
      <dgm:prSet custT="1"/>
      <dgm:spPr/>
      <dgm:t>
        <a:bodyPr/>
        <a:lstStyle/>
        <a:p>
          <a:r>
            <a:rPr lang="pl-PL" sz="1400" dirty="0">
              <a:solidFill>
                <a:schemeClr val="tx1"/>
              </a:solidFill>
              <a:latin typeface="Arial" pitchFamily="34" charset="0"/>
              <a:cs typeface="Arial" pitchFamily="34" charset="0"/>
            </a:rPr>
            <a:t>BON NA ZASIEDLENIE</a:t>
          </a:r>
        </a:p>
      </dgm:t>
    </dgm:pt>
    <dgm:pt modelId="{41608A4F-BB5F-40C9-9320-6FF0C38C43DE}" type="parTrans" cxnId="{7A34380B-785F-4F21-91AE-1D46F11FD811}">
      <dgm:prSet/>
      <dgm:spPr/>
      <dgm:t>
        <a:bodyPr/>
        <a:lstStyle/>
        <a:p>
          <a:endParaRPr lang="pl-PL" sz="1400">
            <a:solidFill>
              <a:schemeClr val="tx1"/>
            </a:solidFill>
            <a:latin typeface="Arial" panose="020B0604020202020204" pitchFamily="34" charset="0"/>
            <a:cs typeface="Arial" panose="020B0604020202020204" pitchFamily="34" charset="0"/>
          </a:endParaRPr>
        </a:p>
      </dgm:t>
    </dgm:pt>
    <dgm:pt modelId="{2A530777-FD01-4392-BFA6-5E522FA005FE}" type="sibTrans" cxnId="{7A34380B-785F-4F21-91AE-1D46F11FD811}">
      <dgm:prSet/>
      <dgm:spPr/>
      <dgm:t>
        <a:bodyPr/>
        <a:lstStyle/>
        <a:p>
          <a:endParaRPr lang="pl-PL" sz="1400">
            <a:solidFill>
              <a:schemeClr val="tx1"/>
            </a:solidFill>
            <a:latin typeface="Arial" panose="020B0604020202020204" pitchFamily="34" charset="0"/>
            <a:cs typeface="Arial" panose="020B0604020202020204" pitchFamily="34" charset="0"/>
          </a:endParaRPr>
        </a:p>
      </dgm:t>
    </dgm:pt>
    <dgm:pt modelId="{3119C324-3781-4F91-9823-BA9866D54EED}">
      <dgm:prSet custT="1"/>
      <dgm:spPr>
        <a:solidFill>
          <a:schemeClr val="accent6">
            <a:alpha val="90000"/>
          </a:schemeClr>
        </a:solidFill>
      </dgm:spPr>
      <dgm:t>
        <a:bodyPr/>
        <a:lstStyle/>
        <a:p>
          <a:r>
            <a:rPr lang="pl-PL" sz="1400" b="0" dirty="0">
              <a:solidFill>
                <a:schemeClr val="tx1"/>
              </a:solidFill>
              <a:latin typeface="Arial" panose="020B0604020202020204" pitchFamily="34" charset="0"/>
              <a:cs typeface="Arial" panose="020B0604020202020204" pitchFamily="34" charset="0"/>
            </a:rPr>
            <a:t>12 osób</a:t>
          </a:r>
        </a:p>
      </dgm:t>
    </dgm:pt>
    <dgm:pt modelId="{4AEE7607-D537-45E1-9DDD-746C60AA88AB}" type="parTrans" cxnId="{6D306C41-A67A-4F2D-BD2E-786D331C940E}">
      <dgm:prSet/>
      <dgm:spPr/>
      <dgm:t>
        <a:bodyPr/>
        <a:lstStyle/>
        <a:p>
          <a:endParaRPr lang="pl-PL" sz="1400">
            <a:solidFill>
              <a:schemeClr val="tx1"/>
            </a:solidFill>
            <a:latin typeface="Arial" panose="020B0604020202020204" pitchFamily="34" charset="0"/>
            <a:cs typeface="Arial" panose="020B0604020202020204" pitchFamily="34" charset="0"/>
          </a:endParaRPr>
        </a:p>
      </dgm:t>
    </dgm:pt>
    <dgm:pt modelId="{CDD5524F-A264-4391-A8F7-B8CB9EEB3C53}" type="sibTrans" cxnId="{6D306C41-A67A-4F2D-BD2E-786D331C940E}">
      <dgm:prSet/>
      <dgm:spPr/>
      <dgm:t>
        <a:bodyPr/>
        <a:lstStyle/>
        <a:p>
          <a:endParaRPr lang="pl-PL" sz="1400">
            <a:solidFill>
              <a:schemeClr val="tx1"/>
            </a:solidFill>
            <a:latin typeface="Arial" panose="020B0604020202020204" pitchFamily="34" charset="0"/>
            <a:cs typeface="Arial" panose="020B0604020202020204" pitchFamily="34" charset="0"/>
          </a:endParaRPr>
        </a:p>
      </dgm:t>
    </dgm:pt>
    <dgm:pt modelId="{235C3F3D-C370-4C16-BAAD-AE2DB2CFD4B2}">
      <dgm:prSet custT="1"/>
      <dgm:spPr>
        <a:solidFill>
          <a:schemeClr val="accent6">
            <a:alpha val="90000"/>
          </a:schemeClr>
        </a:solidFill>
      </dgm:spPr>
      <dgm:t>
        <a:bodyPr/>
        <a:lstStyle/>
        <a:p>
          <a:r>
            <a:rPr lang="pl-PL" sz="1400" dirty="0">
              <a:solidFill>
                <a:schemeClr val="tx1"/>
              </a:solidFill>
              <a:latin typeface="Arial" panose="020B0604020202020204" pitchFamily="34" charset="0"/>
              <a:cs typeface="Arial" panose="020B0604020202020204" pitchFamily="34" charset="0"/>
            </a:rPr>
            <a:t>108.000,00 zł</a:t>
          </a:r>
        </a:p>
      </dgm:t>
    </dgm:pt>
    <dgm:pt modelId="{5E37D065-E07A-461D-B338-D428C1E09807}" type="parTrans" cxnId="{611B717B-2794-4AF7-9893-B92E11070979}">
      <dgm:prSet/>
      <dgm:spPr/>
      <dgm:t>
        <a:bodyPr/>
        <a:lstStyle/>
        <a:p>
          <a:endParaRPr lang="pl-PL" sz="1400">
            <a:solidFill>
              <a:schemeClr val="tx1"/>
            </a:solidFill>
            <a:latin typeface="Arial" panose="020B0604020202020204" pitchFamily="34" charset="0"/>
            <a:cs typeface="Arial" panose="020B0604020202020204" pitchFamily="34" charset="0"/>
          </a:endParaRPr>
        </a:p>
      </dgm:t>
    </dgm:pt>
    <dgm:pt modelId="{2B23B27E-3BEE-49A1-9ED8-CFA9BCE0D054}" type="sibTrans" cxnId="{611B717B-2794-4AF7-9893-B92E11070979}">
      <dgm:prSet/>
      <dgm:spPr/>
      <dgm:t>
        <a:bodyPr/>
        <a:lstStyle/>
        <a:p>
          <a:endParaRPr lang="pl-PL" sz="1400">
            <a:solidFill>
              <a:schemeClr val="tx1"/>
            </a:solidFill>
            <a:latin typeface="Arial" panose="020B0604020202020204" pitchFamily="34" charset="0"/>
            <a:cs typeface="Arial" panose="020B0604020202020204" pitchFamily="34" charset="0"/>
          </a:endParaRPr>
        </a:p>
      </dgm:t>
    </dgm:pt>
    <dgm:pt modelId="{52F00590-2712-49A7-A85B-155FA38A787C}">
      <dgm:prSet phldrT="[Tekst]" custT="1"/>
      <dgm:spPr>
        <a:solidFill>
          <a:srgbClr val="FAE2E5">
            <a:alpha val="89804"/>
          </a:srgbClr>
        </a:solidFill>
      </dgm:spPr>
      <dgm:t>
        <a:bodyPr/>
        <a:lstStyle/>
        <a:p>
          <a:r>
            <a:rPr lang="pl-PL" sz="1400" b="0" dirty="0">
              <a:solidFill>
                <a:schemeClr val="tx1"/>
              </a:solidFill>
              <a:latin typeface="Arial" pitchFamily="34" charset="0"/>
              <a:cs typeface="Arial" pitchFamily="34" charset="0"/>
            </a:rPr>
            <a:t>207 osób</a:t>
          </a:r>
        </a:p>
      </dgm:t>
    </dgm:pt>
    <dgm:pt modelId="{59A3F560-E77C-467A-9A4A-8D516F378DFE}" type="sibTrans" cxnId="{67F4208B-0B88-4CF0-A11E-91F1F3A299AF}">
      <dgm:prSet/>
      <dgm:spPr/>
      <dgm:t>
        <a:bodyPr/>
        <a:lstStyle/>
        <a:p>
          <a:endParaRPr lang="pl-PL" sz="1400">
            <a:solidFill>
              <a:schemeClr val="tx1"/>
            </a:solidFill>
            <a:latin typeface="Arial" panose="020B0604020202020204" pitchFamily="34" charset="0"/>
            <a:cs typeface="Arial" panose="020B0604020202020204" pitchFamily="34" charset="0"/>
          </a:endParaRPr>
        </a:p>
      </dgm:t>
    </dgm:pt>
    <dgm:pt modelId="{9C523BC8-B8FD-4769-A4A9-864E87BC661A}" type="parTrans" cxnId="{67F4208B-0B88-4CF0-A11E-91F1F3A299AF}">
      <dgm:prSet/>
      <dgm:spPr/>
      <dgm:t>
        <a:bodyPr/>
        <a:lstStyle/>
        <a:p>
          <a:endParaRPr lang="pl-PL" sz="1400">
            <a:solidFill>
              <a:schemeClr val="tx1"/>
            </a:solidFill>
            <a:latin typeface="Arial" panose="020B0604020202020204" pitchFamily="34" charset="0"/>
            <a:cs typeface="Arial" panose="020B0604020202020204" pitchFamily="34" charset="0"/>
          </a:endParaRPr>
        </a:p>
      </dgm:t>
    </dgm:pt>
    <dgm:pt modelId="{022005A9-3C52-47CC-8143-EAA8EE990FEF}">
      <dgm:prSet phldrT="[Tekst]" custT="1"/>
      <dgm:spPr>
        <a:solidFill>
          <a:srgbClr val="FAE2E5">
            <a:alpha val="89804"/>
          </a:srgbClr>
        </a:solidFill>
      </dgm:spPr>
      <dgm:t>
        <a:bodyPr/>
        <a:lstStyle/>
        <a:p>
          <a:r>
            <a:rPr lang="pl-PL" sz="1400" dirty="0">
              <a:solidFill>
                <a:schemeClr val="tx1"/>
              </a:solidFill>
              <a:latin typeface="Arial" pitchFamily="34" charset="0"/>
              <a:cs typeface="Arial" pitchFamily="34" charset="0"/>
            </a:rPr>
            <a:t>2.940.158,16 zł</a:t>
          </a:r>
        </a:p>
      </dgm:t>
    </dgm:pt>
    <dgm:pt modelId="{CC2A296C-828C-482C-94AC-93867973113C}" type="sibTrans" cxnId="{9A8AEABE-D264-49BB-83CD-A19F266A5F50}">
      <dgm:prSet/>
      <dgm:spPr/>
      <dgm:t>
        <a:bodyPr/>
        <a:lstStyle/>
        <a:p>
          <a:endParaRPr lang="pl-PL" sz="1400">
            <a:solidFill>
              <a:schemeClr val="tx1"/>
            </a:solidFill>
            <a:latin typeface="Arial" panose="020B0604020202020204" pitchFamily="34" charset="0"/>
            <a:cs typeface="Arial" panose="020B0604020202020204" pitchFamily="34" charset="0"/>
          </a:endParaRPr>
        </a:p>
      </dgm:t>
    </dgm:pt>
    <dgm:pt modelId="{C9A76326-EC89-4DFB-A1B6-5D4452E33B54}" type="parTrans" cxnId="{9A8AEABE-D264-49BB-83CD-A19F266A5F50}">
      <dgm:prSet/>
      <dgm:spPr/>
      <dgm:t>
        <a:bodyPr/>
        <a:lstStyle/>
        <a:p>
          <a:endParaRPr lang="pl-PL" sz="1400">
            <a:solidFill>
              <a:schemeClr val="tx1"/>
            </a:solidFill>
            <a:latin typeface="Arial" panose="020B0604020202020204" pitchFamily="34" charset="0"/>
            <a:cs typeface="Arial" panose="020B0604020202020204" pitchFamily="34" charset="0"/>
          </a:endParaRPr>
        </a:p>
      </dgm:t>
    </dgm:pt>
    <dgm:pt modelId="{A4554F54-F798-4D9E-ADE7-75A4296B5FFE}" type="pres">
      <dgm:prSet presAssocID="{58113730-CE8F-42BD-9B98-3C9C93377F0E}" presName="Name0" presStyleCnt="0">
        <dgm:presLayoutVars>
          <dgm:dir/>
          <dgm:animLvl val="lvl"/>
          <dgm:resizeHandles val="exact"/>
        </dgm:presLayoutVars>
      </dgm:prSet>
      <dgm:spPr/>
    </dgm:pt>
    <dgm:pt modelId="{24FED432-E1EB-473B-BC0B-EF2B8F4AF88B}" type="pres">
      <dgm:prSet presAssocID="{837F6710-C3D4-4018-89CC-9123ABD45803}" presName="linNode" presStyleCnt="0"/>
      <dgm:spPr/>
    </dgm:pt>
    <dgm:pt modelId="{301ED4BF-9F91-4412-8D7A-F6ECF07339EA}" type="pres">
      <dgm:prSet presAssocID="{837F6710-C3D4-4018-89CC-9123ABD45803}" presName="parentText" presStyleLbl="node1" presStyleIdx="0" presStyleCnt="5">
        <dgm:presLayoutVars>
          <dgm:chMax val="1"/>
          <dgm:bulletEnabled val="1"/>
        </dgm:presLayoutVars>
      </dgm:prSet>
      <dgm:spPr/>
    </dgm:pt>
    <dgm:pt modelId="{61835488-9DFB-4748-843E-43CEA46796D5}" type="pres">
      <dgm:prSet presAssocID="{837F6710-C3D4-4018-89CC-9123ABD45803}" presName="descendantText" presStyleLbl="alignAccFollowNode1" presStyleIdx="0" presStyleCnt="5">
        <dgm:presLayoutVars>
          <dgm:bulletEnabled val="1"/>
        </dgm:presLayoutVars>
      </dgm:prSet>
      <dgm:spPr/>
    </dgm:pt>
    <dgm:pt modelId="{C21AE11C-782F-4921-9572-2C9042DA0294}" type="pres">
      <dgm:prSet presAssocID="{FCD17B32-33CE-42C2-9FC3-32C7FD2B6E7D}" presName="sp" presStyleCnt="0"/>
      <dgm:spPr/>
    </dgm:pt>
    <dgm:pt modelId="{8683CB9D-E42E-4780-A3AC-51317A4E9BB4}" type="pres">
      <dgm:prSet presAssocID="{A597C292-A77F-4318-875A-DB36D1BF68B6}" presName="linNode" presStyleCnt="0"/>
      <dgm:spPr/>
    </dgm:pt>
    <dgm:pt modelId="{C5D12711-282B-418E-AD7B-EADD04002D56}" type="pres">
      <dgm:prSet presAssocID="{A597C292-A77F-4318-875A-DB36D1BF68B6}" presName="parentText" presStyleLbl="node1" presStyleIdx="1" presStyleCnt="5">
        <dgm:presLayoutVars>
          <dgm:chMax val="1"/>
          <dgm:bulletEnabled val="1"/>
        </dgm:presLayoutVars>
      </dgm:prSet>
      <dgm:spPr/>
    </dgm:pt>
    <dgm:pt modelId="{4349952B-05BD-47FA-8467-E5DA0921AB0A}" type="pres">
      <dgm:prSet presAssocID="{A597C292-A77F-4318-875A-DB36D1BF68B6}" presName="descendantText" presStyleLbl="alignAccFollowNode1" presStyleIdx="1" presStyleCnt="5">
        <dgm:presLayoutVars>
          <dgm:bulletEnabled val="1"/>
        </dgm:presLayoutVars>
      </dgm:prSet>
      <dgm:spPr/>
    </dgm:pt>
    <dgm:pt modelId="{D0F4F9D1-2E8B-43E2-9E4E-1B9600C0E2E2}" type="pres">
      <dgm:prSet presAssocID="{1688229E-0FCA-4A33-8E2D-2EED7B02EAA1}" presName="sp" presStyleCnt="0"/>
      <dgm:spPr/>
    </dgm:pt>
    <dgm:pt modelId="{CD32494E-7CB3-4B73-91BA-4F3930041F88}" type="pres">
      <dgm:prSet presAssocID="{F379DAF6-F8BC-4469-AB2E-18AAC06D4489}" presName="linNode" presStyleCnt="0"/>
      <dgm:spPr/>
    </dgm:pt>
    <dgm:pt modelId="{98A013C6-F4EF-4A90-823C-46D9E3F2D622}" type="pres">
      <dgm:prSet presAssocID="{F379DAF6-F8BC-4469-AB2E-18AAC06D4489}" presName="parentText" presStyleLbl="node1" presStyleIdx="2" presStyleCnt="5">
        <dgm:presLayoutVars>
          <dgm:chMax val="1"/>
          <dgm:bulletEnabled val="1"/>
        </dgm:presLayoutVars>
      </dgm:prSet>
      <dgm:spPr/>
    </dgm:pt>
    <dgm:pt modelId="{9EA15980-ACED-42EE-A4CC-06340A54A629}" type="pres">
      <dgm:prSet presAssocID="{F379DAF6-F8BC-4469-AB2E-18AAC06D4489}" presName="descendantText" presStyleLbl="alignAccFollowNode1" presStyleIdx="2" presStyleCnt="5">
        <dgm:presLayoutVars>
          <dgm:bulletEnabled val="1"/>
        </dgm:presLayoutVars>
      </dgm:prSet>
      <dgm:spPr/>
    </dgm:pt>
    <dgm:pt modelId="{32B8FD4F-F230-4F43-9494-2A7852E2F05E}" type="pres">
      <dgm:prSet presAssocID="{241F52D1-3070-45E0-AC1D-A330521D4395}" presName="sp" presStyleCnt="0"/>
      <dgm:spPr/>
    </dgm:pt>
    <dgm:pt modelId="{F146253F-1322-45BA-BCE9-BF0E86CA35E7}" type="pres">
      <dgm:prSet presAssocID="{9E123D90-3814-4EA2-B387-59282498FEDE}" presName="linNode" presStyleCnt="0"/>
      <dgm:spPr/>
    </dgm:pt>
    <dgm:pt modelId="{63F7E174-12C3-4E67-BE0E-C22F32DFFA11}" type="pres">
      <dgm:prSet presAssocID="{9E123D90-3814-4EA2-B387-59282498FEDE}" presName="parentText" presStyleLbl="node1" presStyleIdx="3" presStyleCnt="5">
        <dgm:presLayoutVars>
          <dgm:chMax val="1"/>
          <dgm:bulletEnabled val="1"/>
        </dgm:presLayoutVars>
      </dgm:prSet>
      <dgm:spPr/>
    </dgm:pt>
    <dgm:pt modelId="{C3BA22F1-0459-4DE4-B934-C4D0E21D1262}" type="pres">
      <dgm:prSet presAssocID="{9E123D90-3814-4EA2-B387-59282498FEDE}" presName="descendantText" presStyleLbl="alignAccFollowNode1" presStyleIdx="3" presStyleCnt="5">
        <dgm:presLayoutVars>
          <dgm:bulletEnabled val="1"/>
        </dgm:presLayoutVars>
      </dgm:prSet>
      <dgm:spPr/>
    </dgm:pt>
    <dgm:pt modelId="{BB27D12F-9A98-4F6C-924E-77458E0EFEAC}" type="pres">
      <dgm:prSet presAssocID="{F1FDD950-3EB0-4CF2-B9B4-BC696E85AACD}" presName="sp" presStyleCnt="0"/>
      <dgm:spPr/>
    </dgm:pt>
    <dgm:pt modelId="{568B846C-2342-4F39-A49F-4B65DAFF368B}" type="pres">
      <dgm:prSet presAssocID="{2BBDC15B-1077-4F60-8968-E73C04822034}" presName="linNode" presStyleCnt="0"/>
      <dgm:spPr/>
    </dgm:pt>
    <dgm:pt modelId="{A1AB4EAA-0691-4FD6-8A30-0492002499BD}" type="pres">
      <dgm:prSet presAssocID="{2BBDC15B-1077-4F60-8968-E73C04822034}" presName="parentText" presStyleLbl="node1" presStyleIdx="4" presStyleCnt="5">
        <dgm:presLayoutVars>
          <dgm:chMax val="1"/>
          <dgm:bulletEnabled val="1"/>
        </dgm:presLayoutVars>
      </dgm:prSet>
      <dgm:spPr/>
    </dgm:pt>
    <dgm:pt modelId="{4766EE1B-3109-47AE-A9FE-1F16AD2DADB6}" type="pres">
      <dgm:prSet presAssocID="{2BBDC15B-1077-4F60-8968-E73C04822034}" presName="descendantText" presStyleLbl="alignAccFollowNode1" presStyleIdx="4" presStyleCnt="5">
        <dgm:presLayoutVars>
          <dgm:bulletEnabled val="1"/>
        </dgm:presLayoutVars>
      </dgm:prSet>
      <dgm:spPr/>
    </dgm:pt>
  </dgm:ptLst>
  <dgm:cxnLst>
    <dgm:cxn modelId="{7A34380B-785F-4F21-91AE-1D46F11FD811}" srcId="{58113730-CE8F-42BD-9B98-3C9C93377F0E}" destId="{2BBDC15B-1077-4F60-8968-E73C04822034}" srcOrd="4" destOrd="0" parTransId="{41608A4F-BB5F-40C9-9320-6FF0C38C43DE}" sibTransId="{2A530777-FD01-4392-BFA6-5E522FA005FE}"/>
    <dgm:cxn modelId="{78D5390B-03F3-4DC3-97A2-8A139471DFA6}" type="presOf" srcId="{10873444-986E-45D5-AE64-D2F78261B8D2}" destId="{C3BA22F1-0459-4DE4-B934-C4D0E21D1262}" srcOrd="0" destOrd="1" presId="urn:microsoft.com/office/officeart/2005/8/layout/vList5"/>
    <dgm:cxn modelId="{DA299111-AF94-4F5D-B87A-E11FA61C308E}" type="presOf" srcId="{A597C292-A77F-4318-875A-DB36D1BF68B6}" destId="{C5D12711-282B-418E-AD7B-EADD04002D56}" srcOrd="0" destOrd="0" presId="urn:microsoft.com/office/officeart/2005/8/layout/vList5"/>
    <dgm:cxn modelId="{2B091825-E063-4BF7-B36F-9F8E9DC0B9C6}" srcId="{58113730-CE8F-42BD-9B98-3C9C93377F0E}" destId="{A597C292-A77F-4318-875A-DB36D1BF68B6}" srcOrd="1" destOrd="0" parTransId="{68C565DF-9D34-47F8-845A-0EEB836F8EB5}" sibTransId="{1688229E-0FCA-4A33-8E2D-2EED7B02EAA1}"/>
    <dgm:cxn modelId="{C9EBFB38-AB44-4FD8-B136-162B9CBFFC2F}" srcId="{58113730-CE8F-42BD-9B98-3C9C93377F0E}" destId="{F379DAF6-F8BC-4469-AB2E-18AAC06D4489}" srcOrd="2" destOrd="0" parTransId="{170C3FAC-72BE-43F2-A56B-66BF031A548D}" sibTransId="{241F52D1-3070-45E0-AC1D-A330521D4395}"/>
    <dgm:cxn modelId="{F411EB39-C473-4DB8-81A4-F64203EB16C0}" type="presOf" srcId="{52F00590-2712-49A7-A85B-155FA38A787C}" destId="{61835488-9DFB-4748-843E-43CEA46796D5}" srcOrd="0" destOrd="0" presId="urn:microsoft.com/office/officeart/2005/8/layout/vList5"/>
    <dgm:cxn modelId="{9762DE3B-09B3-445C-A504-BE17AD957893}" type="presOf" srcId="{9E123D90-3814-4EA2-B387-59282498FEDE}" destId="{63F7E174-12C3-4E67-BE0E-C22F32DFFA11}" srcOrd="0" destOrd="0" presId="urn:microsoft.com/office/officeart/2005/8/layout/vList5"/>
    <dgm:cxn modelId="{934E3F3D-C680-4FFA-9372-BA0FE8A43243}" srcId="{58113730-CE8F-42BD-9B98-3C9C93377F0E}" destId="{837F6710-C3D4-4018-89CC-9123ABD45803}" srcOrd="0" destOrd="0" parTransId="{BE322126-2DB6-4487-ACC4-8B4CD10C2D02}" sibTransId="{FCD17B32-33CE-42C2-9FC3-32C7FD2B6E7D}"/>
    <dgm:cxn modelId="{6D306C41-A67A-4F2D-BD2E-786D331C940E}" srcId="{2BBDC15B-1077-4F60-8968-E73C04822034}" destId="{3119C324-3781-4F91-9823-BA9866D54EED}" srcOrd="0" destOrd="0" parTransId="{4AEE7607-D537-45E1-9DDD-746C60AA88AB}" sibTransId="{CDD5524F-A264-4391-A8F7-B8CB9EEB3C53}"/>
    <dgm:cxn modelId="{6B921864-7061-4258-9DBF-DB8EF0D14EAD}" type="presOf" srcId="{F379DAF6-F8BC-4469-AB2E-18AAC06D4489}" destId="{98A013C6-F4EF-4A90-823C-46D9E3F2D622}" srcOrd="0" destOrd="0" presId="urn:microsoft.com/office/officeart/2005/8/layout/vList5"/>
    <dgm:cxn modelId="{A3F8EF69-98E1-42B7-B814-111C8687F3D2}" type="presOf" srcId="{919835D1-9527-46E7-8934-566776DC46F8}" destId="{4349952B-05BD-47FA-8467-E5DA0921AB0A}" srcOrd="0" destOrd="0" presId="urn:microsoft.com/office/officeart/2005/8/layout/vList5"/>
    <dgm:cxn modelId="{91D8174A-27C3-4C1F-8656-C1D8FA1CC012}" type="presOf" srcId="{58113730-CE8F-42BD-9B98-3C9C93377F0E}" destId="{A4554F54-F798-4D9E-ADE7-75A4296B5FFE}" srcOrd="0" destOrd="0" presId="urn:microsoft.com/office/officeart/2005/8/layout/vList5"/>
    <dgm:cxn modelId="{589FBC6C-4618-4AA2-9845-4CF86D896382}" srcId="{F379DAF6-F8BC-4469-AB2E-18AAC06D4489}" destId="{A11F4C25-A12B-42C4-B1E4-87D90F93CAEF}" srcOrd="1" destOrd="0" parTransId="{9D156D2D-FF72-461D-B6E3-608CA7ED60E9}" sibTransId="{F9F21C4D-AD42-4C21-B87E-DA2DBC624679}"/>
    <dgm:cxn modelId="{E05DB258-2DBB-49C6-AEF1-015520B70ABE}" type="presOf" srcId="{3119C324-3781-4F91-9823-BA9866D54EED}" destId="{4766EE1B-3109-47AE-A9FE-1F16AD2DADB6}" srcOrd="0" destOrd="0" presId="urn:microsoft.com/office/officeart/2005/8/layout/vList5"/>
    <dgm:cxn modelId="{F609497B-E802-4B7C-AA30-C7CC18A00F97}" srcId="{F379DAF6-F8BC-4469-AB2E-18AAC06D4489}" destId="{48224A9E-6679-47DD-A950-DD555CC9C86E}" srcOrd="0" destOrd="0" parTransId="{87D0B603-DB1D-4108-9EBD-9C48365DF11B}" sibTransId="{B3F05C6F-9635-4FE7-B521-7885F079D747}"/>
    <dgm:cxn modelId="{611B717B-2794-4AF7-9893-B92E11070979}" srcId="{2BBDC15B-1077-4F60-8968-E73C04822034}" destId="{235C3F3D-C370-4C16-BAAD-AE2DB2CFD4B2}" srcOrd="1" destOrd="0" parTransId="{5E37D065-E07A-461D-B338-D428C1E09807}" sibTransId="{2B23B27E-3BEE-49A1-9ED8-CFA9BCE0D054}"/>
    <dgm:cxn modelId="{67F4208B-0B88-4CF0-A11E-91F1F3A299AF}" srcId="{837F6710-C3D4-4018-89CC-9123ABD45803}" destId="{52F00590-2712-49A7-A85B-155FA38A787C}" srcOrd="0" destOrd="0" parTransId="{9C523BC8-B8FD-4769-A4A9-864E87BC661A}" sibTransId="{59A3F560-E77C-467A-9A4A-8D516F378DFE}"/>
    <dgm:cxn modelId="{8C691F97-1E43-4134-AC21-B837FA7BD1D1}" type="presOf" srcId="{2BBDC15B-1077-4F60-8968-E73C04822034}" destId="{A1AB4EAA-0691-4FD6-8A30-0492002499BD}" srcOrd="0" destOrd="0" presId="urn:microsoft.com/office/officeart/2005/8/layout/vList5"/>
    <dgm:cxn modelId="{D452E698-4EA4-4F4E-A149-3D008BD39AE6}" srcId="{58113730-CE8F-42BD-9B98-3C9C93377F0E}" destId="{9E123D90-3814-4EA2-B387-59282498FEDE}" srcOrd="3" destOrd="0" parTransId="{E6D6B738-2A62-40A7-9FF3-158E85901216}" sibTransId="{F1FDD950-3EB0-4CF2-B9B4-BC696E85AACD}"/>
    <dgm:cxn modelId="{C79EAD9A-689F-42A8-8B66-66FB2493A7B8}" srcId="{A597C292-A77F-4318-875A-DB36D1BF68B6}" destId="{919835D1-9527-46E7-8934-566776DC46F8}" srcOrd="0" destOrd="0" parTransId="{B7CA5FD8-2C85-48A0-AF10-508E5DF60AF3}" sibTransId="{8C9A60C8-2B10-40E6-AD46-5F8E2894A4EE}"/>
    <dgm:cxn modelId="{B8FE58A4-9186-43D1-B1A1-3891CB3D4960}" type="presOf" srcId="{022005A9-3C52-47CC-8143-EAA8EE990FEF}" destId="{61835488-9DFB-4748-843E-43CEA46796D5}" srcOrd="0" destOrd="1" presId="urn:microsoft.com/office/officeart/2005/8/layout/vList5"/>
    <dgm:cxn modelId="{F5383EA5-FD89-4340-9CE5-DB2A3B05AC14}" type="presOf" srcId="{48224A9E-6679-47DD-A950-DD555CC9C86E}" destId="{9EA15980-ACED-42EE-A4CC-06340A54A629}" srcOrd="0" destOrd="0" presId="urn:microsoft.com/office/officeart/2005/8/layout/vList5"/>
    <dgm:cxn modelId="{4360F3AA-1973-443B-8B61-414799F71B16}" srcId="{9E123D90-3814-4EA2-B387-59282498FEDE}" destId="{10873444-986E-45D5-AE64-D2F78261B8D2}" srcOrd="1" destOrd="0" parTransId="{78BB19DB-E0EC-4375-97F2-DE74B56E20B1}" sibTransId="{64C6386E-C5AE-44BB-B108-9F8D8FBFF3B6}"/>
    <dgm:cxn modelId="{93D1DAB1-9425-4323-8C22-34A176B1070F}" srcId="{A597C292-A77F-4318-875A-DB36D1BF68B6}" destId="{1974062D-9675-465A-9832-10DCBF841D8E}" srcOrd="1" destOrd="0" parTransId="{C26C9E86-16ED-4568-A128-55E14471A3AA}" sibTransId="{C215C521-031C-4BAF-89A6-7B8E1B3F3CA2}"/>
    <dgm:cxn modelId="{C0EF27B2-5564-4676-AAAA-872629EF4B25}" type="presOf" srcId="{EB4D4AA5-450C-4544-B960-C8948A7A23D3}" destId="{C3BA22F1-0459-4DE4-B934-C4D0E21D1262}" srcOrd="0" destOrd="0" presId="urn:microsoft.com/office/officeart/2005/8/layout/vList5"/>
    <dgm:cxn modelId="{8C6ACDB3-5F62-484B-9D6A-FCF36D3C9B76}" type="presOf" srcId="{A11F4C25-A12B-42C4-B1E4-87D90F93CAEF}" destId="{9EA15980-ACED-42EE-A4CC-06340A54A629}" srcOrd="0" destOrd="1" presId="urn:microsoft.com/office/officeart/2005/8/layout/vList5"/>
    <dgm:cxn modelId="{CD2301B7-DAB0-4688-A1E5-C52A3C120553}" srcId="{9E123D90-3814-4EA2-B387-59282498FEDE}" destId="{EB4D4AA5-450C-4544-B960-C8948A7A23D3}" srcOrd="0" destOrd="0" parTransId="{1113B68B-06F6-41BF-94C0-C7AADF88A85D}" sibTransId="{F48637AF-1E86-44F5-9A3E-385310D45996}"/>
    <dgm:cxn modelId="{9A8AEABE-D264-49BB-83CD-A19F266A5F50}" srcId="{837F6710-C3D4-4018-89CC-9123ABD45803}" destId="{022005A9-3C52-47CC-8143-EAA8EE990FEF}" srcOrd="1" destOrd="0" parTransId="{C9A76326-EC89-4DFB-A1B6-5D4452E33B54}" sibTransId="{CC2A296C-828C-482C-94AC-93867973113C}"/>
    <dgm:cxn modelId="{F5FEBDCB-2441-405E-8D9B-9472217582A0}" type="presOf" srcId="{235C3F3D-C370-4C16-BAAD-AE2DB2CFD4B2}" destId="{4766EE1B-3109-47AE-A9FE-1F16AD2DADB6}" srcOrd="0" destOrd="1" presId="urn:microsoft.com/office/officeart/2005/8/layout/vList5"/>
    <dgm:cxn modelId="{85F177DF-32FF-424B-8FE3-D260D3DF1863}" type="presOf" srcId="{1974062D-9675-465A-9832-10DCBF841D8E}" destId="{4349952B-05BD-47FA-8467-E5DA0921AB0A}" srcOrd="0" destOrd="1" presId="urn:microsoft.com/office/officeart/2005/8/layout/vList5"/>
    <dgm:cxn modelId="{B29DEFF6-8CC6-41F4-B724-16B268AFF75F}" type="presOf" srcId="{837F6710-C3D4-4018-89CC-9123ABD45803}" destId="{301ED4BF-9F91-4412-8D7A-F6ECF07339EA}" srcOrd="0" destOrd="0" presId="urn:microsoft.com/office/officeart/2005/8/layout/vList5"/>
    <dgm:cxn modelId="{A537B47C-2743-48F2-A387-80B3C0785323}" type="presParOf" srcId="{A4554F54-F798-4D9E-ADE7-75A4296B5FFE}" destId="{24FED432-E1EB-473B-BC0B-EF2B8F4AF88B}" srcOrd="0" destOrd="0" presId="urn:microsoft.com/office/officeart/2005/8/layout/vList5"/>
    <dgm:cxn modelId="{F64FF17B-AF55-40FE-9FC5-D3EB3C53605A}" type="presParOf" srcId="{24FED432-E1EB-473B-BC0B-EF2B8F4AF88B}" destId="{301ED4BF-9F91-4412-8D7A-F6ECF07339EA}" srcOrd="0" destOrd="0" presId="urn:microsoft.com/office/officeart/2005/8/layout/vList5"/>
    <dgm:cxn modelId="{87AD7DB2-DB79-45E9-B31A-CBBE80DB8A8C}" type="presParOf" srcId="{24FED432-E1EB-473B-BC0B-EF2B8F4AF88B}" destId="{61835488-9DFB-4748-843E-43CEA46796D5}" srcOrd="1" destOrd="0" presId="urn:microsoft.com/office/officeart/2005/8/layout/vList5"/>
    <dgm:cxn modelId="{5D63D8ED-0CBE-462B-A5A5-5D6F38BDD3E3}" type="presParOf" srcId="{A4554F54-F798-4D9E-ADE7-75A4296B5FFE}" destId="{C21AE11C-782F-4921-9572-2C9042DA0294}" srcOrd="1" destOrd="0" presId="urn:microsoft.com/office/officeart/2005/8/layout/vList5"/>
    <dgm:cxn modelId="{A085CA97-83A6-4F3E-9931-82772BBD3A4F}" type="presParOf" srcId="{A4554F54-F798-4D9E-ADE7-75A4296B5FFE}" destId="{8683CB9D-E42E-4780-A3AC-51317A4E9BB4}" srcOrd="2" destOrd="0" presId="urn:microsoft.com/office/officeart/2005/8/layout/vList5"/>
    <dgm:cxn modelId="{57AD32EC-770D-4353-BD44-A5629D1546C4}" type="presParOf" srcId="{8683CB9D-E42E-4780-A3AC-51317A4E9BB4}" destId="{C5D12711-282B-418E-AD7B-EADD04002D56}" srcOrd="0" destOrd="0" presId="urn:microsoft.com/office/officeart/2005/8/layout/vList5"/>
    <dgm:cxn modelId="{6863D0A2-067D-4B4D-90DA-7215729F2D57}" type="presParOf" srcId="{8683CB9D-E42E-4780-A3AC-51317A4E9BB4}" destId="{4349952B-05BD-47FA-8467-E5DA0921AB0A}" srcOrd="1" destOrd="0" presId="urn:microsoft.com/office/officeart/2005/8/layout/vList5"/>
    <dgm:cxn modelId="{DA39CDA9-98A6-44ED-A333-6F6E4DF46317}" type="presParOf" srcId="{A4554F54-F798-4D9E-ADE7-75A4296B5FFE}" destId="{D0F4F9D1-2E8B-43E2-9E4E-1B9600C0E2E2}" srcOrd="3" destOrd="0" presId="urn:microsoft.com/office/officeart/2005/8/layout/vList5"/>
    <dgm:cxn modelId="{3909F0D8-84F4-4D18-B1A9-3196CAA60B54}" type="presParOf" srcId="{A4554F54-F798-4D9E-ADE7-75A4296B5FFE}" destId="{CD32494E-7CB3-4B73-91BA-4F3930041F88}" srcOrd="4" destOrd="0" presId="urn:microsoft.com/office/officeart/2005/8/layout/vList5"/>
    <dgm:cxn modelId="{62F21061-1590-433E-BAA7-BDACA2F20735}" type="presParOf" srcId="{CD32494E-7CB3-4B73-91BA-4F3930041F88}" destId="{98A013C6-F4EF-4A90-823C-46D9E3F2D622}" srcOrd="0" destOrd="0" presId="urn:microsoft.com/office/officeart/2005/8/layout/vList5"/>
    <dgm:cxn modelId="{5C9D4B94-766F-48C2-A649-69A0660255C6}" type="presParOf" srcId="{CD32494E-7CB3-4B73-91BA-4F3930041F88}" destId="{9EA15980-ACED-42EE-A4CC-06340A54A629}" srcOrd="1" destOrd="0" presId="urn:microsoft.com/office/officeart/2005/8/layout/vList5"/>
    <dgm:cxn modelId="{A0D5DD23-787C-4F10-A594-7F814C348101}" type="presParOf" srcId="{A4554F54-F798-4D9E-ADE7-75A4296B5FFE}" destId="{32B8FD4F-F230-4F43-9494-2A7852E2F05E}" srcOrd="5" destOrd="0" presId="urn:microsoft.com/office/officeart/2005/8/layout/vList5"/>
    <dgm:cxn modelId="{EDFA0D7F-CA67-43DE-9844-D9439976A982}" type="presParOf" srcId="{A4554F54-F798-4D9E-ADE7-75A4296B5FFE}" destId="{F146253F-1322-45BA-BCE9-BF0E86CA35E7}" srcOrd="6" destOrd="0" presId="urn:microsoft.com/office/officeart/2005/8/layout/vList5"/>
    <dgm:cxn modelId="{3B4FE66C-3F3A-491B-93A7-9090C021AED2}" type="presParOf" srcId="{F146253F-1322-45BA-BCE9-BF0E86CA35E7}" destId="{63F7E174-12C3-4E67-BE0E-C22F32DFFA11}" srcOrd="0" destOrd="0" presId="urn:microsoft.com/office/officeart/2005/8/layout/vList5"/>
    <dgm:cxn modelId="{3C5C9164-4441-4EE2-9E83-DF1BD93B8B03}" type="presParOf" srcId="{F146253F-1322-45BA-BCE9-BF0E86CA35E7}" destId="{C3BA22F1-0459-4DE4-B934-C4D0E21D1262}" srcOrd="1" destOrd="0" presId="urn:microsoft.com/office/officeart/2005/8/layout/vList5"/>
    <dgm:cxn modelId="{A770C54D-9604-4BCE-B184-539ED6AACA30}" type="presParOf" srcId="{A4554F54-F798-4D9E-ADE7-75A4296B5FFE}" destId="{BB27D12F-9A98-4F6C-924E-77458E0EFEAC}" srcOrd="7" destOrd="0" presId="urn:microsoft.com/office/officeart/2005/8/layout/vList5"/>
    <dgm:cxn modelId="{6526E910-7F46-4B8A-8FFC-B1A2509C0B34}" type="presParOf" srcId="{A4554F54-F798-4D9E-ADE7-75A4296B5FFE}" destId="{568B846C-2342-4F39-A49F-4B65DAFF368B}" srcOrd="8" destOrd="0" presId="urn:microsoft.com/office/officeart/2005/8/layout/vList5"/>
    <dgm:cxn modelId="{E1397157-3A52-4D88-85F2-84A926177B26}" type="presParOf" srcId="{568B846C-2342-4F39-A49F-4B65DAFF368B}" destId="{A1AB4EAA-0691-4FD6-8A30-0492002499BD}" srcOrd="0" destOrd="0" presId="urn:microsoft.com/office/officeart/2005/8/layout/vList5"/>
    <dgm:cxn modelId="{54013D22-C53B-4AB6-BBB1-E6BFA2FA4AF4}" type="presParOf" srcId="{568B846C-2342-4F39-A49F-4B65DAFF368B}" destId="{4766EE1B-3109-47AE-A9FE-1F16AD2DADB6}" srcOrd="1" destOrd="0" presId="urn:microsoft.com/office/officeart/2005/8/layout/vList5"/>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3AE850-05E0-4A23-938D-70DB761096F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pl-PL"/>
        </a:p>
      </dgm:t>
    </dgm:pt>
    <dgm:pt modelId="{9996F193-3296-4CB3-AA8F-1D1CE8CF41A9}" type="pres">
      <dgm:prSet presAssocID="{263AE850-05E0-4A23-938D-70DB761096F8}" presName="linearFlow" presStyleCnt="0">
        <dgm:presLayoutVars>
          <dgm:dir/>
          <dgm:animLvl val="lvl"/>
          <dgm:resizeHandles val="exact"/>
        </dgm:presLayoutVars>
      </dgm:prSet>
      <dgm:spPr/>
    </dgm:pt>
  </dgm:ptLst>
  <dgm:cxnLst>
    <dgm:cxn modelId="{3C4235BB-01A5-47CF-9562-9E9A26D4EBEC}" type="presOf" srcId="{263AE850-05E0-4A23-938D-70DB761096F8}" destId="{9996F193-3296-4CB3-AA8F-1D1CE8CF41A9}" srcOrd="0" destOrd="0" presId="urn:microsoft.com/office/officeart/2005/8/layout/chevron2"/>
  </dgm:cxn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3AE850-05E0-4A23-938D-70DB761096F8}" type="doc">
      <dgm:prSet loTypeId="urn:microsoft.com/office/officeart/2005/8/layout/chevron2" loCatId="process" qsTypeId="urn:microsoft.com/office/officeart/2005/8/quickstyle/simple2" qsCatId="simple" csTypeId="urn:microsoft.com/office/officeart/2005/8/colors/colorful2" csCatId="colorful" phldr="1"/>
      <dgm:spPr/>
      <dgm:t>
        <a:bodyPr/>
        <a:lstStyle/>
        <a:p>
          <a:endParaRPr lang="pl-PL"/>
        </a:p>
      </dgm:t>
    </dgm:pt>
    <dgm:pt modelId="{FEE87236-346B-4F23-B945-549C98B40A6B}">
      <dgm:prSet phldrT="[Tekst]"/>
      <dgm:spPr>
        <a:solidFill>
          <a:schemeClr val="accent6">
            <a:lumMod val="90000"/>
          </a:schemeClr>
        </a:solidFill>
        <a:ln>
          <a:noFill/>
        </a:ln>
      </dgm:spPr>
      <dgm:t>
        <a:bodyPr/>
        <a:lstStyle/>
        <a:p>
          <a:r>
            <a:rPr lang="pl-PL" b="0" dirty="0">
              <a:solidFill>
                <a:schemeClr val="tx1"/>
              </a:solidFill>
              <a:latin typeface="Arial" panose="020B0604020202020204" pitchFamily="34" charset="0"/>
              <a:cs typeface="Arial" panose="020B0604020202020204" pitchFamily="34" charset="0"/>
            </a:rPr>
            <a:t>2024</a:t>
          </a:r>
        </a:p>
      </dgm:t>
    </dgm:pt>
    <dgm:pt modelId="{97541528-B07C-40E9-BA7C-CD7A155CB901}" type="parTrans" cxnId="{6CE8C255-BA7D-4E9D-8DAD-68F9180D9470}">
      <dgm:prSet/>
      <dgm:spPr/>
      <dgm:t>
        <a:bodyPr/>
        <a:lstStyle/>
        <a:p>
          <a:endParaRPr lang="pl-PL"/>
        </a:p>
      </dgm:t>
    </dgm:pt>
    <dgm:pt modelId="{3B300DD7-65D3-4186-A043-06DDCFD3239E}" type="sibTrans" cxnId="{6CE8C255-BA7D-4E9D-8DAD-68F9180D9470}">
      <dgm:prSet/>
      <dgm:spPr/>
      <dgm:t>
        <a:bodyPr/>
        <a:lstStyle/>
        <a:p>
          <a:endParaRPr lang="pl-PL"/>
        </a:p>
      </dgm:t>
    </dgm:pt>
    <dgm:pt modelId="{71795E0F-0486-4B86-B5ED-32E5F7D5CF48}">
      <dgm:prSet phldrT="[Tekst]" custT="1"/>
      <dgm:spPr>
        <a:ln>
          <a:noFill/>
        </a:ln>
      </dgm:spPr>
      <dgm:t>
        <a:bodyPr/>
        <a:lstStyle/>
        <a:p>
          <a:r>
            <a:rPr lang="pl-PL" sz="2000" dirty="0">
              <a:solidFill>
                <a:schemeClr val="tx1"/>
              </a:solidFill>
              <a:latin typeface="Arial" panose="020B0604020202020204" pitchFamily="34" charset="0"/>
              <a:cs typeface="Arial" panose="020B0604020202020204" pitchFamily="34" charset="0"/>
            </a:rPr>
            <a:t>762,2 tyś. osób</a:t>
          </a:r>
        </a:p>
      </dgm:t>
    </dgm:pt>
    <dgm:pt modelId="{FC037441-D529-402A-8E97-FDBC231B671C}" type="parTrans" cxnId="{31CAAAA5-1FB8-476C-A145-8B8A89AAD29A}">
      <dgm:prSet/>
      <dgm:spPr/>
      <dgm:t>
        <a:bodyPr/>
        <a:lstStyle/>
        <a:p>
          <a:endParaRPr lang="pl-PL"/>
        </a:p>
      </dgm:t>
    </dgm:pt>
    <dgm:pt modelId="{1980B6C1-BA41-4C37-A47F-C1F822E96793}" type="sibTrans" cxnId="{31CAAAA5-1FB8-476C-A145-8B8A89AAD29A}">
      <dgm:prSet/>
      <dgm:spPr/>
      <dgm:t>
        <a:bodyPr/>
        <a:lstStyle/>
        <a:p>
          <a:endParaRPr lang="pl-PL"/>
        </a:p>
      </dgm:t>
    </dgm:pt>
    <dgm:pt modelId="{AB2CE8D0-E0BA-42C6-BD92-B573C7A7E073}">
      <dgm:prSet phldrT="[Tekst]"/>
      <dgm:spPr>
        <a:solidFill>
          <a:schemeClr val="accent5">
            <a:lumMod val="90000"/>
          </a:schemeClr>
        </a:solidFill>
        <a:ln>
          <a:noFill/>
        </a:ln>
      </dgm:spPr>
      <dgm:t>
        <a:bodyPr/>
        <a:lstStyle/>
        <a:p>
          <a:r>
            <a:rPr lang="pl-PL" dirty="0">
              <a:solidFill>
                <a:schemeClr val="tx1"/>
              </a:solidFill>
              <a:latin typeface="Arial" panose="020B0604020202020204" pitchFamily="34" charset="0"/>
              <a:cs typeface="Arial" panose="020B0604020202020204" pitchFamily="34" charset="0"/>
            </a:rPr>
            <a:t>2023</a:t>
          </a:r>
        </a:p>
      </dgm:t>
    </dgm:pt>
    <dgm:pt modelId="{137464A1-47E4-425E-BD62-6F76F09A47BF}" type="parTrans" cxnId="{D4ED2979-BE61-48D1-98D0-8078D76BA99E}">
      <dgm:prSet/>
      <dgm:spPr/>
      <dgm:t>
        <a:bodyPr/>
        <a:lstStyle/>
        <a:p>
          <a:endParaRPr lang="pl-PL"/>
        </a:p>
      </dgm:t>
    </dgm:pt>
    <dgm:pt modelId="{71609D60-1841-45DE-B9E8-976C65331FE5}" type="sibTrans" cxnId="{D4ED2979-BE61-48D1-98D0-8078D76BA99E}">
      <dgm:prSet/>
      <dgm:spPr/>
      <dgm:t>
        <a:bodyPr/>
        <a:lstStyle/>
        <a:p>
          <a:endParaRPr lang="pl-PL"/>
        </a:p>
      </dgm:t>
    </dgm:pt>
    <dgm:pt modelId="{04A58B6A-E0CE-4F53-9B92-93089C8B9DB4}">
      <dgm:prSet phldrT="[Tekst]" custT="1"/>
      <dgm:spPr>
        <a:ln>
          <a:noFill/>
        </a:ln>
      </dgm:spPr>
      <dgm:t>
        <a:bodyPr/>
        <a:lstStyle/>
        <a:p>
          <a:r>
            <a:rPr lang="pl-PL" sz="2000">
              <a:latin typeface="Arial" panose="020B0604020202020204" pitchFamily="34" charset="0"/>
              <a:cs typeface="Arial" panose="020B0604020202020204" pitchFamily="34" charset="0"/>
            </a:rPr>
            <a:t>783,5 tyś. osób</a:t>
          </a:r>
          <a:endParaRPr lang="pl-PL" sz="2000" dirty="0">
            <a:latin typeface="Arial" panose="020B0604020202020204" pitchFamily="34" charset="0"/>
            <a:cs typeface="Arial" panose="020B0604020202020204" pitchFamily="34" charset="0"/>
          </a:endParaRPr>
        </a:p>
      </dgm:t>
    </dgm:pt>
    <dgm:pt modelId="{94B1552B-89EC-4DF4-BA09-9EA83B96ED35}" type="parTrans" cxnId="{AD23F79C-7234-478C-B60F-C8512027AD61}">
      <dgm:prSet/>
      <dgm:spPr/>
      <dgm:t>
        <a:bodyPr/>
        <a:lstStyle/>
        <a:p>
          <a:endParaRPr lang="pl-PL"/>
        </a:p>
      </dgm:t>
    </dgm:pt>
    <dgm:pt modelId="{80DB388E-A1EC-4D2B-A1EA-6252EF2E796F}" type="sibTrans" cxnId="{AD23F79C-7234-478C-B60F-C8512027AD61}">
      <dgm:prSet/>
      <dgm:spPr/>
      <dgm:t>
        <a:bodyPr/>
        <a:lstStyle/>
        <a:p>
          <a:endParaRPr lang="pl-PL"/>
        </a:p>
      </dgm:t>
    </dgm:pt>
    <dgm:pt modelId="{C22E4DED-85B0-4A11-A86E-82B86A299B04}">
      <dgm:prSet phldrT="[Tekst]" custT="1"/>
      <dgm:spPr>
        <a:ln>
          <a:noFill/>
        </a:ln>
      </dgm:spPr>
      <dgm:t>
        <a:bodyPr/>
        <a:lstStyle/>
        <a:p>
          <a:r>
            <a:rPr lang="pl-PL" sz="2000" dirty="0">
              <a:solidFill>
                <a:schemeClr val="tx1"/>
              </a:solidFill>
              <a:latin typeface="Arial" panose="020B0604020202020204" pitchFamily="34" charset="0"/>
              <a:cs typeface="Arial" panose="020B0604020202020204" pitchFamily="34" charset="0"/>
            </a:rPr>
            <a:t>4,9% stopa bezrobocia</a:t>
          </a:r>
        </a:p>
      </dgm:t>
    </dgm:pt>
    <dgm:pt modelId="{9847A2C7-886C-4ED1-81F1-585FC12F32BD}" type="parTrans" cxnId="{F10F6C9B-31BE-4BC8-B60F-592460ADB836}">
      <dgm:prSet/>
      <dgm:spPr/>
      <dgm:t>
        <a:bodyPr/>
        <a:lstStyle/>
        <a:p>
          <a:endParaRPr lang="pl-PL"/>
        </a:p>
      </dgm:t>
    </dgm:pt>
    <dgm:pt modelId="{76987ECC-4789-423B-90E1-F309BA0EBE11}" type="sibTrans" cxnId="{F10F6C9B-31BE-4BC8-B60F-592460ADB836}">
      <dgm:prSet/>
      <dgm:spPr/>
      <dgm:t>
        <a:bodyPr/>
        <a:lstStyle/>
        <a:p>
          <a:endParaRPr lang="pl-PL"/>
        </a:p>
      </dgm:t>
    </dgm:pt>
    <dgm:pt modelId="{FF827209-F342-43CF-8994-9185F82F0514}">
      <dgm:prSet custT="1"/>
      <dgm:spPr/>
      <dgm:t>
        <a:bodyPr/>
        <a:lstStyle/>
        <a:p>
          <a:r>
            <a:rPr lang="pl-PL" sz="2000" dirty="0">
              <a:latin typeface="Arial" panose="020B0604020202020204" pitchFamily="34" charset="0"/>
              <a:cs typeface="Arial" panose="020B0604020202020204" pitchFamily="34" charset="0"/>
            </a:rPr>
            <a:t>5% stopa bezrobocia</a:t>
          </a:r>
        </a:p>
      </dgm:t>
    </dgm:pt>
    <dgm:pt modelId="{21A075BA-36C4-4BCB-AE18-6B22AED87F97}" type="parTrans" cxnId="{28E17102-FF18-4291-B3AE-839CC3CF7AA0}">
      <dgm:prSet/>
      <dgm:spPr/>
      <dgm:t>
        <a:bodyPr/>
        <a:lstStyle/>
        <a:p>
          <a:endParaRPr lang="pl-PL"/>
        </a:p>
      </dgm:t>
    </dgm:pt>
    <dgm:pt modelId="{D2C0DFA3-C22F-4534-A664-84669BBAC2ED}" type="sibTrans" cxnId="{28E17102-FF18-4291-B3AE-839CC3CF7AA0}">
      <dgm:prSet/>
      <dgm:spPr/>
      <dgm:t>
        <a:bodyPr/>
        <a:lstStyle/>
        <a:p>
          <a:endParaRPr lang="pl-PL"/>
        </a:p>
      </dgm:t>
    </dgm:pt>
    <dgm:pt modelId="{9996F193-3296-4CB3-AA8F-1D1CE8CF41A9}" type="pres">
      <dgm:prSet presAssocID="{263AE850-05E0-4A23-938D-70DB761096F8}" presName="linearFlow" presStyleCnt="0">
        <dgm:presLayoutVars>
          <dgm:dir/>
          <dgm:animLvl val="lvl"/>
          <dgm:resizeHandles val="exact"/>
        </dgm:presLayoutVars>
      </dgm:prSet>
      <dgm:spPr/>
    </dgm:pt>
    <dgm:pt modelId="{683868A7-A419-4205-9F64-690FA9EE2B3E}" type="pres">
      <dgm:prSet presAssocID="{FEE87236-346B-4F23-B945-549C98B40A6B}" presName="composite" presStyleCnt="0"/>
      <dgm:spPr/>
    </dgm:pt>
    <dgm:pt modelId="{60B63129-E145-4520-AA8F-587BE8918F18}" type="pres">
      <dgm:prSet presAssocID="{FEE87236-346B-4F23-B945-549C98B40A6B}" presName="parentText" presStyleLbl="alignNode1" presStyleIdx="0" presStyleCnt="2">
        <dgm:presLayoutVars>
          <dgm:chMax val="1"/>
          <dgm:bulletEnabled val="1"/>
        </dgm:presLayoutVars>
      </dgm:prSet>
      <dgm:spPr/>
    </dgm:pt>
    <dgm:pt modelId="{7760BA94-2DFD-4655-ACF8-2A768D9F930D}" type="pres">
      <dgm:prSet presAssocID="{FEE87236-346B-4F23-B945-549C98B40A6B}" presName="descendantText" presStyleLbl="alignAcc1" presStyleIdx="0" presStyleCnt="2">
        <dgm:presLayoutVars>
          <dgm:bulletEnabled val="1"/>
        </dgm:presLayoutVars>
      </dgm:prSet>
      <dgm:spPr/>
    </dgm:pt>
    <dgm:pt modelId="{C7C651F6-A360-4181-AF8A-BD0E6CB9E89C}" type="pres">
      <dgm:prSet presAssocID="{3B300DD7-65D3-4186-A043-06DDCFD3239E}" presName="sp" presStyleCnt="0"/>
      <dgm:spPr/>
    </dgm:pt>
    <dgm:pt modelId="{031290A1-C2A6-40AC-895E-8FCDB435708A}" type="pres">
      <dgm:prSet presAssocID="{AB2CE8D0-E0BA-42C6-BD92-B573C7A7E073}" presName="composite" presStyleCnt="0"/>
      <dgm:spPr/>
    </dgm:pt>
    <dgm:pt modelId="{B6A27030-03F6-45DC-A5B0-03F117A09560}" type="pres">
      <dgm:prSet presAssocID="{AB2CE8D0-E0BA-42C6-BD92-B573C7A7E073}" presName="parentText" presStyleLbl="alignNode1" presStyleIdx="1" presStyleCnt="2">
        <dgm:presLayoutVars>
          <dgm:chMax val="1"/>
          <dgm:bulletEnabled val="1"/>
        </dgm:presLayoutVars>
      </dgm:prSet>
      <dgm:spPr/>
    </dgm:pt>
    <dgm:pt modelId="{65E38BBF-CA5C-4795-97E3-AA74934996AF}" type="pres">
      <dgm:prSet presAssocID="{AB2CE8D0-E0BA-42C6-BD92-B573C7A7E073}" presName="descendantText" presStyleLbl="alignAcc1" presStyleIdx="1" presStyleCnt="2" custLinFactNeighborX="-317" custLinFactNeighborY="1812">
        <dgm:presLayoutVars>
          <dgm:bulletEnabled val="1"/>
        </dgm:presLayoutVars>
      </dgm:prSet>
      <dgm:spPr/>
    </dgm:pt>
  </dgm:ptLst>
  <dgm:cxnLst>
    <dgm:cxn modelId="{28E17102-FF18-4291-B3AE-839CC3CF7AA0}" srcId="{AB2CE8D0-E0BA-42C6-BD92-B573C7A7E073}" destId="{FF827209-F342-43CF-8994-9185F82F0514}" srcOrd="1" destOrd="0" parTransId="{21A075BA-36C4-4BCB-AE18-6B22AED87F97}" sibTransId="{D2C0DFA3-C22F-4534-A664-84669BBAC2ED}"/>
    <dgm:cxn modelId="{6EAA2608-E090-48A0-89A0-276AFB7618E7}" type="presOf" srcId="{FF827209-F342-43CF-8994-9185F82F0514}" destId="{65E38BBF-CA5C-4795-97E3-AA74934996AF}" srcOrd="0" destOrd="1" presId="urn:microsoft.com/office/officeart/2005/8/layout/chevron2"/>
    <dgm:cxn modelId="{C7E15E0E-44B4-42F8-B71B-A45A91BEDCC4}" type="presOf" srcId="{71795E0F-0486-4B86-B5ED-32E5F7D5CF48}" destId="{7760BA94-2DFD-4655-ACF8-2A768D9F930D}" srcOrd="0" destOrd="0" presId="urn:microsoft.com/office/officeart/2005/8/layout/chevron2"/>
    <dgm:cxn modelId="{A671D51F-4718-42A2-BA96-A67B44F2DA3B}" type="presOf" srcId="{C22E4DED-85B0-4A11-A86E-82B86A299B04}" destId="{7760BA94-2DFD-4655-ACF8-2A768D9F930D}" srcOrd="0" destOrd="1" presId="urn:microsoft.com/office/officeart/2005/8/layout/chevron2"/>
    <dgm:cxn modelId="{0C16BF70-0307-40CD-8BD1-5C794AC60502}" type="presOf" srcId="{263AE850-05E0-4A23-938D-70DB761096F8}" destId="{9996F193-3296-4CB3-AA8F-1D1CE8CF41A9}" srcOrd="0" destOrd="0" presId="urn:microsoft.com/office/officeart/2005/8/layout/chevron2"/>
    <dgm:cxn modelId="{6CE8C255-BA7D-4E9D-8DAD-68F9180D9470}" srcId="{263AE850-05E0-4A23-938D-70DB761096F8}" destId="{FEE87236-346B-4F23-B945-549C98B40A6B}" srcOrd="0" destOrd="0" parTransId="{97541528-B07C-40E9-BA7C-CD7A155CB901}" sibTransId="{3B300DD7-65D3-4186-A043-06DDCFD3239E}"/>
    <dgm:cxn modelId="{D4ED2979-BE61-48D1-98D0-8078D76BA99E}" srcId="{263AE850-05E0-4A23-938D-70DB761096F8}" destId="{AB2CE8D0-E0BA-42C6-BD92-B573C7A7E073}" srcOrd="1" destOrd="0" parTransId="{137464A1-47E4-425E-BD62-6F76F09A47BF}" sibTransId="{71609D60-1841-45DE-B9E8-976C65331FE5}"/>
    <dgm:cxn modelId="{F10F6C9B-31BE-4BC8-B60F-592460ADB836}" srcId="{FEE87236-346B-4F23-B945-549C98B40A6B}" destId="{C22E4DED-85B0-4A11-A86E-82B86A299B04}" srcOrd="1" destOrd="0" parTransId="{9847A2C7-886C-4ED1-81F1-585FC12F32BD}" sibTransId="{76987ECC-4789-423B-90E1-F309BA0EBE11}"/>
    <dgm:cxn modelId="{AD23F79C-7234-478C-B60F-C8512027AD61}" srcId="{AB2CE8D0-E0BA-42C6-BD92-B573C7A7E073}" destId="{04A58B6A-E0CE-4F53-9B92-93089C8B9DB4}" srcOrd="0" destOrd="0" parTransId="{94B1552B-89EC-4DF4-BA09-9EA83B96ED35}" sibTransId="{80DB388E-A1EC-4D2B-A1EA-6252EF2E796F}"/>
    <dgm:cxn modelId="{498E559E-1003-4DA3-A970-69863630950B}" type="presOf" srcId="{FEE87236-346B-4F23-B945-549C98B40A6B}" destId="{60B63129-E145-4520-AA8F-587BE8918F18}" srcOrd="0" destOrd="0" presId="urn:microsoft.com/office/officeart/2005/8/layout/chevron2"/>
    <dgm:cxn modelId="{31CAAAA5-1FB8-476C-A145-8B8A89AAD29A}" srcId="{FEE87236-346B-4F23-B945-549C98B40A6B}" destId="{71795E0F-0486-4B86-B5ED-32E5F7D5CF48}" srcOrd="0" destOrd="0" parTransId="{FC037441-D529-402A-8E97-FDBC231B671C}" sibTransId="{1980B6C1-BA41-4C37-A47F-C1F822E96793}"/>
    <dgm:cxn modelId="{6202ACB6-A127-47AE-BBBE-D0E12689E4AF}" type="presOf" srcId="{04A58B6A-E0CE-4F53-9B92-93089C8B9DB4}" destId="{65E38BBF-CA5C-4795-97E3-AA74934996AF}" srcOrd="0" destOrd="0" presId="urn:microsoft.com/office/officeart/2005/8/layout/chevron2"/>
    <dgm:cxn modelId="{CF513ED7-BEE1-48CF-8A9D-E16B0078A40F}" type="presOf" srcId="{AB2CE8D0-E0BA-42C6-BD92-B573C7A7E073}" destId="{B6A27030-03F6-45DC-A5B0-03F117A09560}" srcOrd="0" destOrd="0" presId="urn:microsoft.com/office/officeart/2005/8/layout/chevron2"/>
    <dgm:cxn modelId="{63BC2DEC-4D4D-4809-8E50-C8178E7EE7B1}" type="presParOf" srcId="{9996F193-3296-4CB3-AA8F-1D1CE8CF41A9}" destId="{683868A7-A419-4205-9F64-690FA9EE2B3E}" srcOrd="0" destOrd="0" presId="urn:microsoft.com/office/officeart/2005/8/layout/chevron2"/>
    <dgm:cxn modelId="{3C7EED80-D234-4BA6-ABA8-B12854EB2B70}" type="presParOf" srcId="{683868A7-A419-4205-9F64-690FA9EE2B3E}" destId="{60B63129-E145-4520-AA8F-587BE8918F18}" srcOrd="0" destOrd="0" presId="urn:microsoft.com/office/officeart/2005/8/layout/chevron2"/>
    <dgm:cxn modelId="{89A3A944-ACCB-43DA-8076-B0B44837810C}" type="presParOf" srcId="{683868A7-A419-4205-9F64-690FA9EE2B3E}" destId="{7760BA94-2DFD-4655-ACF8-2A768D9F930D}" srcOrd="1" destOrd="0" presId="urn:microsoft.com/office/officeart/2005/8/layout/chevron2"/>
    <dgm:cxn modelId="{EE6F43F9-E893-4A91-B1A7-E062AC749EE0}" type="presParOf" srcId="{9996F193-3296-4CB3-AA8F-1D1CE8CF41A9}" destId="{C7C651F6-A360-4181-AF8A-BD0E6CB9E89C}" srcOrd="1" destOrd="0" presId="urn:microsoft.com/office/officeart/2005/8/layout/chevron2"/>
    <dgm:cxn modelId="{5DBD6232-BFFE-4DAC-96B2-8A15AAEFBF26}" type="presParOf" srcId="{9996F193-3296-4CB3-AA8F-1D1CE8CF41A9}" destId="{031290A1-C2A6-40AC-895E-8FCDB435708A}" srcOrd="2" destOrd="0" presId="urn:microsoft.com/office/officeart/2005/8/layout/chevron2"/>
    <dgm:cxn modelId="{13EA9CBA-106E-4FD1-90E0-AEA558663403}" type="presParOf" srcId="{031290A1-C2A6-40AC-895E-8FCDB435708A}" destId="{B6A27030-03F6-45DC-A5B0-03F117A09560}" srcOrd="0" destOrd="0" presId="urn:microsoft.com/office/officeart/2005/8/layout/chevron2"/>
    <dgm:cxn modelId="{02BD3BAE-5DAC-4ADD-8D1B-638C6B5BA991}" type="presParOf" srcId="{031290A1-C2A6-40AC-895E-8FCDB435708A}" destId="{65E38BBF-CA5C-4795-97E3-AA74934996AF}" srcOrd="1" destOrd="0" presId="urn:microsoft.com/office/officeart/2005/8/layout/chevron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3AE850-05E0-4A23-938D-70DB761096F8}" type="doc">
      <dgm:prSet loTypeId="urn:microsoft.com/office/officeart/2005/8/layout/chevron2" loCatId="process" qsTypeId="urn:microsoft.com/office/officeart/2005/8/quickstyle/simple4" qsCatId="simple" csTypeId="urn:microsoft.com/office/officeart/2005/8/colors/colorful2" csCatId="colorful" phldr="1"/>
      <dgm:spPr/>
      <dgm:t>
        <a:bodyPr/>
        <a:lstStyle/>
        <a:p>
          <a:endParaRPr lang="pl-PL"/>
        </a:p>
      </dgm:t>
    </dgm:pt>
    <dgm:pt modelId="{FEE87236-346B-4F23-B945-549C98B40A6B}">
      <dgm:prSet phldrT="[Tekst]"/>
      <dgm:spPr>
        <a:solidFill>
          <a:schemeClr val="accent6">
            <a:lumMod val="90000"/>
          </a:schemeClr>
        </a:solidFill>
        <a:ln>
          <a:noFill/>
        </a:ln>
      </dgm:spPr>
      <dgm:t>
        <a:bodyPr/>
        <a:lstStyle/>
        <a:p>
          <a:r>
            <a:rPr lang="pl-PL" dirty="0">
              <a:solidFill>
                <a:schemeClr val="tx1"/>
              </a:solidFill>
              <a:latin typeface="Arial" panose="020B0604020202020204" pitchFamily="34" charset="0"/>
              <a:cs typeface="Arial" panose="020B0604020202020204" pitchFamily="34" charset="0"/>
            </a:rPr>
            <a:t>2024</a:t>
          </a:r>
        </a:p>
      </dgm:t>
    </dgm:pt>
    <dgm:pt modelId="{97541528-B07C-40E9-BA7C-CD7A155CB901}" type="parTrans" cxnId="{6CE8C255-BA7D-4E9D-8DAD-68F9180D9470}">
      <dgm:prSet/>
      <dgm:spPr/>
      <dgm:t>
        <a:bodyPr/>
        <a:lstStyle/>
        <a:p>
          <a:endParaRPr lang="pl-PL"/>
        </a:p>
      </dgm:t>
    </dgm:pt>
    <dgm:pt modelId="{3B300DD7-65D3-4186-A043-06DDCFD3239E}" type="sibTrans" cxnId="{6CE8C255-BA7D-4E9D-8DAD-68F9180D9470}">
      <dgm:prSet/>
      <dgm:spPr/>
      <dgm:t>
        <a:bodyPr/>
        <a:lstStyle/>
        <a:p>
          <a:endParaRPr lang="pl-PL"/>
        </a:p>
      </dgm:t>
    </dgm:pt>
    <dgm:pt modelId="{71795E0F-0486-4B86-B5ED-32E5F7D5CF48}">
      <dgm:prSet phldrT="[Tekst]" custT="1"/>
      <dgm:spPr>
        <a:ln>
          <a:noFill/>
        </a:ln>
      </dgm:spPr>
      <dgm:t>
        <a:bodyPr/>
        <a:lstStyle/>
        <a:p>
          <a:r>
            <a:rPr lang="pl-PL" sz="2000" dirty="0">
              <a:solidFill>
                <a:schemeClr val="tx1"/>
              </a:solidFill>
              <a:latin typeface="Arial" panose="020B0604020202020204" pitchFamily="34" charset="0"/>
              <a:cs typeface="Arial" panose="020B0604020202020204" pitchFamily="34" charset="0"/>
            </a:rPr>
            <a:t>35,7 tyś. osób</a:t>
          </a:r>
        </a:p>
      </dgm:t>
    </dgm:pt>
    <dgm:pt modelId="{FC037441-D529-402A-8E97-FDBC231B671C}" type="parTrans" cxnId="{31CAAAA5-1FB8-476C-A145-8B8A89AAD29A}">
      <dgm:prSet/>
      <dgm:spPr/>
      <dgm:t>
        <a:bodyPr/>
        <a:lstStyle/>
        <a:p>
          <a:endParaRPr lang="pl-PL"/>
        </a:p>
      </dgm:t>
    </dgm:pt>
    <dgm:pt modelId="{1980B6C1-BA41-4C37-A47F-C1F822E96793}" type="sibTrans" cxnId="{31CAAAA5-1FB8-476C-A145-8B8A89AAD29A}">
      <dgm:prSet/>
      <dgm:spPr/>
      <dgm:t>
        <a:bodyPr/>
        <a:lstStyle/>
        <a:p>
          <a:endParaRPr lang="pl-PL"/>
        </a:p>
      </dgm:t>
    </dgm:pt>
    <dgm:pt modelId="{AB2CE8D0-E0BA-42C6-BD92-B573C7A7E073}">
      <dgm:prSet phldrT="[Tekst]"/>
      <dgm:spPr>
        <a:solidFill>
          <a:schemeClr val="accent5">
            <a:lumMod val="90000"/>
          </a:schemeClr>
        </a:solidFill>
        <a:ln>
          <a:noFill/>
        </a:ln>
      </dgm:spPr>
      <dgm:t>
        <a:bodyPr/>
        <a:lstStyle/>
        <a:p>
          <a:r>
            <a:rPr lang="pl-PL" dirty="0">
              <a:solidFill>
                <a:schemeClr val="tx1"/>
              </a:solidFill>
              <a:latin typeface="Arial" panose="020B0604020202020204" pitchFamily="34" charset="0"/>
              <a:cs typeface="Arial" panose="020B0604020202020204" pitchFamily="34" charset="0"/>
            </a:rPr>
            <a:t>2023</a:t>
          </a:r>
        </a:p>
      </dgm:t>
    </dgm:pt>
    <dgm:pt modelId="{137464A1-47E4-425E-BD62-6F76F09A47BF}" type="parTrans" cxnId="{D4ED2979-BE61-48D1-98D0-8078D76BA99E}">
      <dgm:prSet/>
      <dgm:spPr/>
      <dgm:t>
        <a:bodyPr/>
        <a:lstStyle/>
        <a:p>
          <a:endParaRPr lang="pl-PL"/>
        </a:p>
      </dgm:t>
    </dgm:pt>
    <dgm:pt modelId="{71609D60-1841-45DE-B9E8-976C65331FE5}" type="sibTrans" cxnId="{D4ED2979-BE61-48D1-98D0-8078D76BA99E}">
      <dgm:prSet/>
      <dgm:spPr/>
      <dgm:t>
        <a:bodyPr/>
        <a:lstStyle/>
        <a:p>
          <a:endParaRPr lang="pl-PL"/>
        </a:p>
      </dgm:t>
    </dgm:pt>
    <dgm:pt modelId="{04A58B6A-E0CE-4F53-9B92-93089C8B9DB4}">
      <dgm:prSet phldrT="[Tekst]" custT="1"/>
      <dgm:spPr>
        <a:ln>
          <a:noFill/>
        </a:ln>
      </dgm:spPr>
      <dgm:t>
        <a:bodyPr/>
        <a:lstStyle/>
        <a:p>
          <a:r>
            <a:rPr lang="pl-PL" sz="2000">
              <a:latin typeface="Arial" panose="020B0604020202020204" pitchFamily="34" charset="0"/>
              <a:cs typeface="Arial" panose="020B0604020202020204" pitchFamily="34" charset="0"/>
            </a:rPr>
            <a:t>38,9 tyś. osób</a:t>
          </a:r>
          <a:endParaRPr lang="pl-PL" sz="2000" dirty="0">
            <a:latin typeface="Arial" panose="020B0604020202020204" pitchFamily="34" charset="0"/>
            <a:cs typeface="Arial" panose="020B0604020202020204" pitchFamily="34" charset="0"/>
          </a:endParaRPr>
        </a:p>
      </dgm:t>
    </dgm:pt>
    <dgm:pt modelId="{94B1552B-89EC-4DF4-BA09-9EA83B96ED35}" type="parTrans" cxnId="{AD23F79C-7234-478C-B60F-C8512027AD61}">
      <dgm:prSet/>
      <dgm:spPr/>
      <dgm:t>
        <a:bodyPr/>
        <a:lstStyle/>
        <a:p>
          <a:endParaRPr lang="pl-PL"/>
        </a:p>
      </dgm:t>
    </dgm:pt>
    <dgm:pt modelId="{80DB388E-A1EC-4D2B-A1EA-6252EF2E796F}" type="sibTrans" cxnId="{AD23F79C-7234-478C-B60F-C8512027AD61}">
      <dgm:prSet/>
      <dgm:spPr/>
      <dgm:t>
        <a:bodyPr/>
        <a:lstStyle/>
        <a:p>
          <a:endParaRPr lang="pl-PL"/>
        </a:p>
      </dgm:t>
    </dgm:pt>
    <dgm:pt modelId="{D0439F64-DE85-4283-8EED-92037A52091D}">
      <dgm:prSet phldrT="[Tekst]" custT="1"/>
      <dgm:spPr>
        <a:ln>
          <a:noFill/>
        </a:ln>
      </dgm:spPr>
      <dgm:t>
        <a:bodyPr/>
        <a:lstStyle/>
        <a:p>
          <a:r>
            <a:rPr lang="pl-PL" sz="2000" dirty="0">
              <a:solidFill>
                <a:schemeClr val="tx1"/>
              </a:solidFill>
              <a:latin typeface="Arial" panose="020B0604020202020204" pitchFamily="34" charset="0"/>
              <a:cs typeface="Arial" panose="020B0604020202020204" pitchFamily="34" charset="0"/>
            </a:rPr>
            <a:t>7,6% stopa bezrobocia</a:t>
          </a:r>
        </a:p>
      </dgm:t>
    </dgm:pt>
    <dgm:pt modelId="{DC0D9800-4801-4607-B333-FF647DB94D71}" type="parTrans" cxnId="{EA93F87B-A186-4097-A70D-BB52B9F85EB7}">
      <dgm:prSet/>
      <dgm:spPr/>
      <dgm:t>
        <a:bodyPr/>
        <a:lstStyle/>
        <a:p>
          <a:endParaRPr lang="pl-PL"/>
        </a:p>
      </dgm:t>
    </dgm:pt>
    <dgm:pt modelId="{DB47690D-33BF-466C-A8F9-54372861D08D}" type="sibTrans" cxnId="{EA93F87B-A186-4097-A70D-BB52B9F85EB7}">
      <dgm:prSet/>
      <dgm:spPr/>
      <dgm:t>
        <a:bodyPr/>
        <a:lstStyle/>
        <a:p>
          <a:endParaRPr lang="pl-PL"/>
        </a:p>
      </dgm:t>
    </dgm:pt>
    <dgm:pt modelId="{912A317F-8C13-4728-B4AB-C9B72C76156D}">
      <dgm:prSet custT="1"/>
      <dgm:spPr/>
      <dgm:t>
        <a:bodyPr/>
        <a:lstStyle/>
        <a:p>
          <a:r>
            <a:rPr lang="pl-PL" sz="2000" dirty="0">
              <a:latin typeface="Arial" panose="020B0604020202020204" pitchFamily="34" charset="0"/>
              <a:cs typeface="Arial" panose="020B0604020202020204" pitchFamily="34" charset="0"/>
            </a:rPr>
            <a:t>8,3% stopa bezrobocia</a:t>
          </a:r>
        </a:p>
      </dgm:t>
    </dgm:pt>
    <dgm:pt modelId="{5D25A4E3-1FE9-43AD-99D8-31B7AACC1B97}" type="parTrans" cxnId="{656BB570-5EBE-42C9-A62F-03E022E5D3BF}">
      <dgm:prSet/>
      <dgm:spPr/>
      <dgm:t>
        <a:bodyPr/>
        <a:lstStyle/>
        <a:p>
          <a:endParaRPr lang="pl-PL"/>
        </a:p>
      </dgm:t>
    </dgm:pt>
    <dgm:pt modelId="{0CD335F7-8839-42D9-B140-03C2A49D03E5}" type="sibTrans" cxnId="{656BB570-5EBE-42C9-A62F-03E022E5D3BF}">
      <dgm:prSet/>
      <dgm:spPr/>
      <dgm:t>
        <a:bodyPr/>
        <a:lstStyle/>
        <a:p>
          <a:endParaRPr lang="pl-PL"/>
        </a:p>
      </dgm:t>
    </dgm:pt>
    <dgm:pt modelId="{9996F193-3296-4CB3-AA8F-1D1CE8CF41A9}" type="pres">
      <dgm:prSet presAssocID="{263AE850-05E0-4A23-938D-70DB761096F8}" presName="linearFlow" presStyleCnt="0">
        <dgm:presLayoutVars>
          <dgm:dir/>
          <dgm:animLvl val="lvl"/>
          <dgm:resizeHandles val="exact"/>
        </dgm:presLayoutVars>
      </dgm:prSet>
      <dgm:spPr/>
    </dgm:pt>
    <dgm:pt modelId="{683868A7-A419-4205-9F64-690FA9EE2B3E}" type="pres">
      <dgm:prSet presAssocID="{FEE87236-346B-4F23-B945-549C98B40A6B}" presName="composite" presStyleCnt="0"/>
      <dgm:spPr/>
    </dgm:pt>
    <dgm:pt modelId="{60B63129-E145-4520-AA8F-587BE8918F18}" type="pres">
      <dgm:prSet presAssocID="{FEE87236-346B-4F23-B945-549C98B40A6B}" presName="parentText" presStyleLbl="alignNode1" presStyleIdx="0" presStyleCnt="2">
        <dgm:presLayoutVars>
          <dgm:chMax val="1"/>
          <dgm:bulletEnabled val="1"/>
        </dgm:presLayoutVars>
      </dgm:prSet>
      <dgm:spPr/>
    </dgm:pt>
    <dgm:pt modelId="{7760BA94-2DFD-4655-ACF8-2A768D9F930D}" type="pres">
      <dgm:prSet presAssocID="{FEE87236-346B-4F23-B945-549C98B40A6B}" presName="descendantText" presStyleLbl="alignAcc1" presStyleIdx="0" presStyleCnt="2" custScaleX="99086" custScaleY="102243" custLinFactNeighborX="1166" custLinFactNeighborY="3268">
        <dgm:presLayoutVars>
          <dgm:bulletEnabled val="1"/>
        </dgm:presLayoutVars>
      </dgm:prSet>
      <dgm:spPr/>
    </dgm:pt>
    <dgm:pt modelId="{C7C651F6-A360-4181-AF8A-BD0E6CB9E89C}" type="pres">
      <dgm:prSet presAssocID="{3B300DD7-65D3-4186-A043-06DDCFD3239E}" presName="sp" presStyleCnt="0"/>
      <dgm:spPr/>
    </dgm:pt>
    <dgm:pt modelId="{031290A1-C2A6-40AC-895E-8FCDB435708A}" type="pres">
      <dgm:prSet presAssocID="{AB2CE8D0-E0BA-42C6-BD92-B573C7A7E073}" presName="composite" presStyleCnt="0"/>
      <dgm:spPr/>
    </dgm:pt>
    <dgm:pt modelId="{B6A27030-03F6-45DC-A5B0-03F117A09560}" type="pres">
      <dgm:prSet presAssocID="{AB2CE8D0-E0BA-42C6-BD92-B573C7A7E073}" presName="parentText" presStyleLbl="alignNode1" presStyleIdx="1" presStyleCnt="2">
        <dgm:presLayoutVars>
          <dgm:chMax val="1"/>
          <dgm:bulletEnabled val="1"/>
        </dgm:presLayoutVars>
      </dgm:prSet>
      <dgm:spPr/>
    </dgm:pt>
    <dgm:pt modelId="{65E38BBF-CA5C-4795-97E3-AA74934996AF}" type="pres">
      <dgm:prSet presAssocID="{AB2CE8D0-E0BA-42C6-BD92-B573C7A7E073}" presName="descendantText" presStyleLbl="alignAcc1" presStyleIdx="1" presStyleCnt="2">
        <dgm:presLayoutVars>
          <dgm:bulletEnabled val="1"/>
        </dgm:presLayoutVars>
      </dgm:prSet>
      <dgm:spPr/>
    </dgm:pt>
  </dgm:ptLst>
  <dgm:cxnLst>
    <dgm:cxn modelId="{FAD4056F-792A-4FF1-B570-DE36BAE706AA}" type="presOf" srcId="{D0439F64-DE85-4283-8EED-92037A52091D}" destId="{7760BA94-2DFD-4655-ACF8-2A768D9F930D}" srcOrd="0" destOrd="1" presId="urn:microsoft.com/office/officeart/2005/8/layout/chevron2"/>
    <dgm:cxn modelId="{656BB570-5EBE-42C9-A62F-03E022E5D3BF}" srcId="{AB2CE8D0-E0BA-42C6-BD92-B573C7A7E073}" destId="{912A317F-8C13-4728-B4AB-C9B72C76156D}" srcOrd="1" destOrd="0" parTransId="{5D25A4E3-1FE9-43AD-99D8-31B7AACC1B97}" sibTransId="{0CD335F7-8839-42D9-B140-03C2A49D03E5}"/>
    <dgm:cxn modelId="{61875972-183E-4B11-863A-82CB3FB89959}" type="presOf" srcId="{263AE850-05E0-4A23-938D-70DB761096F8}" destId="{9996F193-3296-4CB3-AA8F-1D1CE8CF41A9}" srcOrd="0" destOrd="0" presId="urn:microsoft.com/office/officeart/2005/8/layout/chevron2"/>
    <dgm:cxn modelId="{DF9F3855-008D-45DF-8F4A-163033B866CF}" type="presOf" srcId="{AB2CE8D0-E0BA-42C6-BD92-B573C7A7E073}" destId="{B6A27030-03F6-45DC-A5B0-03F117A09560}" srcOrd="0" destOrd="0" presId="urn:microsoft.com/office/officeart/2005/8/layout/chevron2"/>
    <dgm:cxn modelId="{6CE8C255-BA7D-4E9D-8DAD-68F9180D9470}" srcId="{263AE850-05E0-4A23-938D-70DB761096F8}" destId="{FEE87236-346B-4F23-B945-549C98B40A6B}" srcOrd="0" destOrd="0" parTransId="{97541528-B07C-40E9-BA7C-CD7A155CB901}" sibTransId="{3B300DD7-65D3-4186-A043-06DDCFD3239E}"/>
    <dgm:cxn modelId="{A334A156-25C5-48D4-A300-93FB0F651F4C}" type="presOf" srcId="{FEE87236-346B-4F23-B945-549C98B40A6B}" destId="{60B63129-E145-4520-AA8F-587BE8918F18}" srcOrd="0" destOrd="0" presId="urn:microsoft.com/office/officeart/2005/8/layout/chevron2"/>
    <dgm:cxn modelId="{D4ED2979-BE61-48D1-98D0-8078D76BA99E}" srcId="{263AE850-05E0-4A23-938D-70DB761096F8}" destId="{AB2CE8D0-E0BA-42C6-BD92-B573C7A7E073}" srcOrd="1" destOrd="0" parTransId="{137464A1-47E4-425E-BD62-6F76F09A47BF}" sibTransId="{71609D60-1841-45DE-B9E8-976C65331FE5}"/>
    <dgm:cxn modelId="{EA93F87B-A186-4097-A70D-BB52B9F85EB7}" srcId="{FEE87236-346B-4F23-B945-549C98B40A6B}" destId="{D0439F64-DE85-4283-8EED-92037A52091D}" srcOrd="1" destOrd="0" parTransId="{DC0D9800-4801-4607-B333-FF647DB94D71}" sibTransId="{DB47690D-33BF-466C-A8F9-54372861D08D}"/>
    <dgm:cxn modelId="{33C0E596-8275-4C74-B8BF-685677D57911}" type="presOf" srcId="{04A58B6A-E0CE-4F53-9B92-93089C8B9DB4}" destId="{65E38BBF-CA5C-4795-97E3-AA74934996AF}" srcOrd="0" destOrd="0" presId="urn:microsoft.com/office/officeart/2005/8/layout/chevron2"/>
    <dgm:cxn modelId="{AD23F79C-7234-478C-B60F-C8512027AD61}" srcId="{AB2CE8D0-E0BA-42C6-BD92-B573C7A7E073}" destId="{04A58B6A-E0CE-4F53-9B92-93089C8B9DB4}" srcOrd="0" destOrd="0" parTransId="{94B1552B-89EC-4DF4-BA09-9EA83B96ED35}" sibTransId="{80DB388E-A1EC-4D2B-A1EA-6252EF2E796F}"/>
    <dgm:cxn modelId="{2AD66BA4-8024-4A29-BAA0-E950BD860DEF}" type="presOf" srcId="{71795E0F-0486-4B86-B5ED-32E5F7D5CF48}" destId="{7760BA94-2DFD-4655-ACF8-2A768D9F930D}" srcOrd="0" destOrd="0" presId="urn:microsoft.com/office/officeart/2005/8/layout/chevron2"/>
    <dgm:cxn modelId="{31CAAAA5-1FB8-476C-A145-8B8A89AAD29A}" srcId="{FEE87236-346B-4F23-B945-549C98B40A6B}" destId="{71795E0F-0486-4B86-B5ED-32E5F7D5CF48}" srcOrd="0" destOrd="0" parTransId="{FC037441-D529-402A-8E97-FDBC231B671C}" sibTransId="{1980B6C1-BA41-4C37-A47F-C1F822E96793}"/>
    <dgm:cxn modelId="{97F19FCD-8E6E-45E1-8AB5-A52E19DF1E77}" type="presOf" srcId="{912A317F-8C13-4728-B4AB-C9B72C76156D}" destId="{65E38BBF-CA5C-4795-97E3-AA74934996AF}" srcOrd="0" destOrd="1" presId="urn:microsoft.com/office/officeart/2005/8/layout/chevron2"/>
    <dgm:cxn modelId="{EA801533-73EE-47BE-9DB9-49400B3FADD5}" type="presParOf" srcId="{9996F193-3296-4CB3-AA8F-1D1CE8CF41A9}" destId="{683868A7-A419-4205-9F64-690FA9EE2B3E}" srcOrd="0" destOrd="0" presId="urn:microsoft.com/office/officeart/2005/8/layout/chevron2"/>
    <dgm:cxn modelId="{69E0FBC4-F871-4112-9AC3-B54C786EE92D}" type="presParOf" srcId="{683868A7-A419-4205-9F64-690FA9EE2B3E}" destId="{60B63129-E145-4520-AA8F-587BE8918F18}" srcOrd="0" destOrd="0" presId="urn:microsoft.com/office/officeart/2005/8/layout/chevron2"/>
    <dgm:cxn modelId="{F692AF98-3C70-470E-9C39-163F82B4160B}" type="presParOf" srcId="{683868A7-A419-4205-9F64-690FA9EE2B3E}" destId="{7760BA94-2DFD-4655-ACF8-2A768D9F930D}" srcOrd="1" destOrd="0" presId="urn:microsoft.com/office/officeart/2005/8/layout/chevron2"/>
    <dgm:cxn modelId="{450EB0AC-3BCC-4F29-94F8-D19141FB0B55}" type="presParOf" srcId="{9996F193-3296-4CB3-AA8F-1D1CE8CF41A9}" destId="{C7C651F6-A360-4181-AF8A-BD0E6CB9E89C}" srcOrd="1" destOrd="0" presId="urn:microsoft.com/office/officeart/2005/8/layout/chevron2"/>
    <dgm:cxn modelId="{22FB4721-36FD-4523-9A90-47855E2193B0}" type="presParOf" srcId="{9996F193-3296-4CB3-AA8F-1D1CE8CF41A9}" destId="{031290A1-C2A6-40AC-895E-8FCDB435708A}" srcOrd="2" destOrd="0" presId="urn:microsoft.com/office/officeart/2005/8/layout/chevron2"/>
    <dgm:cxn modelId="{A2EDED4E-2687-460A-90EB-904B39906912}" type="presParOf" srcId="{031290A1-C2A6-40AC-895E-8FCDB435708A}" destId="{B6A27030-03F6-45DC-A5B0-03F117A09560}" srcOrd="0" destOrd="0" presId="urn:microsoft.com/office/officeart/2005/8/layout/chevron2"/>
    <dgm:cxn modelId="{9B255E41-9294-45CB-BCEB-EC42D9C620F6}" type="presParOf" srcId="{031290A1-C2A6-40AC-895E-8FCDB435708A}" destId="{65E38BBF-CA5C-4795-97E3-AA74934996AF}" srcOrd="1" destOrd="0" presId="urn:microsoft.com/office/officeart/2005/8/layout/chevron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3AE850-05E0-4A23-938D-70DB761096F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pl-PL"/>
        </a:p>
      </dgm:t>
    </dgm:pt>
    <dgm:pt modelId="{FEE87236-346B-4F23-B945-549C98B40A6B}">
      <dgm:prSet phldrT="[Tekst]"/>
      <dgm:spPr>
        <a:solidFill>
          <a:schemeClr val="accent6">
            <a:lumMod val="90000"/>
          </a:schemeClr>
        </a:solidFill>
        <a:ln>
          <a:noFill/>
        </a:ln>
      </dgm:spPr>
      <dgm:t>
        <a:bodyPr/>
        <a:lstStyle/>
        <a:p>
          <a:r>
            <a:rPr lang="pl-PL" dirty="0">
              <a:solidFill>
                <a:schemeClr val="tx1"/>
              </a:solidFill>
              <a:latin typeface="Arial" pitchFamily="34" charset="0"/>
              <a:cs typeface="Arial" pitchFamily="34" charset="0"/>
            </a:rPr>
            <a:t>2024</a:t>
          </a:r>
        </a:p>
      </dgm:t>
    </dgm:pt>
    <dgm:pt modelId="{97541528-B07C-40E9-BA7C-CD7A155CB901}" type="parTrans" cxnId="{6CE8C255-BA7D-4E9D-8DAD-68F9180D9470}">
      <dgm:prSet/>
      <dgm:spPr/>
      <dgm:t>
        <a:bodyPr/>
        <a:lstStyle/>
        <a:p>
          <a:endParaRPr lang="pl-PL"/>
        </a:p>
      </dgm:t>
    </dgm:pt>
    <dgm:pt modelId="{3B300DD7-65D3-4186-A043-06DDCFD3239E}" type="sibTrans" cxnId="{6CE8C255-BA7D-4E9D-8DAD-68F9180D9470}">
      <dgm:prSet/>
      <dgm:spPr/>
      <dgm:t>
        <a:bodyPr/>
        <a:lstStyle/>
        <a:p>
          <a:endParaRPr lang="pl-PL"/>
        </a:p>
      </dgm:t>
    </dgm:pt>
    <dgm:pt modelId="{71795E0F-0486-4B86-B5ED-32E5F7D5CF48}">
      <dgm:prSet phldrT="[Tekst]" custT="1"/>
      <dgm:spPr>
        <a:ln>
          <a:noFill/>
        </a:ln>
      </dgm:spPr>
      <dgm:t>
        <a:bodyPr/>
        <a:lstStyle/>
        <a:p>
          <a:r>
            <a:rPr lang="pl-PL" sz="2000" dirty="0">
              <a:solidFill>
                <a:schemeClr val="tx1"/>
              </a:solidFill>
              <a:latin typeface="Arial" pitchFamily="34" charset="0"/>
              <a:cs typeface="Arial" pitchFamily="34" charset="0"/>
            </a:rPr>
            <a:t>2.383 osób</a:t>
          </a:r>
        </a:p>
      </dgm:t>
    </dgm:pt>
    <dgm:pt modelId="{FC037441-D529-402A-8E97-FDBC231B671C}" type="parTrans" cxnId="{31CAAAA5-1FB8-476C-A145-8B8A89AAD29A}">
      <dgm:prSet/>
      <dgm:spPr/>
      <dgm:t>
        <a:bodyPr/>
        <a:lstStyle/>
        <a:p>
          <a:endParaRPr lang="pl-PL"/>
        </a:p>
      </dgm:t>
    </dgm:pt>
    <dgm:pt modelId="{1980B6C1-BA41-4C37-A47F-C1F822E96793}" type="sibTrans" cxnId="{31CAAAA5-1FB8-476C-A145-8B8A89AAD29A}">
      <dgm:prSet/>
      <dgm:spPr/>
      <dgm:t>
        <a:bodyPr/>
        <a:lstStyle/>
        <a:p>
          <a:endParaRPr lang="pl-PL"/>
        </a:p>
      </dgm:t>
    </dgm:pt>
    <dgm:pt modelId="{AB2CE8D0-E0BA-42C6-BD92-B573C7A7E073}">
      <dgm:prSet phldrT="[Tekst]"/>
      <dgm:spPr>
        <a:solidFill>
          <a:schemeClr val="accent5">
            <a:lumMod val="90000"/>
          </a:schemeClr>
        </a:solidFill>
        <a:ln>
          <a:noFill/>
        </a:ln>
      </dgm:spPr>
      <dgm:t>
        <a:bodyPr/>
        <a:lstStyle/>
        <a:p>
          <a:r>
            <a:rPr lang="pl-PL" dirty="0">
              <a:solidFill>
                <a:schemeClr val="tx1"/>
              </a:solidFill>
              <a:latin typeface="Arial" pitchFamily="34" charset="0"/>
              <a:cs typeface="Arial" pitchFamily="34" charset="0"/>
            </a:rPr>
            <a:t>2023</a:t>
          </a:r>
        </a:p>
      </dgm:t>
    </dgm:pt>
    <dgm:pt modelId="{137464A1-47E4-425E-BD62-6F76F09A47BF}" type="parTrans" cxnId="{D4ED2979-BE61-48D1-98D0-8078D76BA99E}">
      <dgm:prSet/>
      <dgm:spPr/>
      <dgm:t>
        <a:bodyPr/>
        <a:lstStyle/>
        <a:p>
          <a:endParaRPr lang="pl-PL"/>
        </a:p>
      </dgm:t>
    </dgm:pt>
    <dgm:pt modelId="{71609D60-1841-45DE-B9E8-976C65331FE5}" type="sibTrans" cxnId="{D4ED2979-BE61-48D1-98D0-8078D76BA99E}">
      <dgm:prSet/>
      <dgm:spPr/>
      <dgm:t>
        <a:bodyPr/>
        <a:lstStyle/>
        <a:p>
          <a:endParaRPr lang="pl-PL"/>
        </a:p>
      </dgm:t>
    </dgm:pt>
    <dgm:pt modelId="{04A58B6A-E0CE-4F53-9B92-93089C8B9DB4}">
      <dgm:prSet phldrT="[Tekst]" custT="1"/>
      <dgm:spPr>
        <a:ln>
          <a:noFill/>
        </a:ln>
      </dgm:spPr>
      <dgm:t>
        <a:bodyPr/>
        <a:lstStyle/>
        <a:p>
          <a:r>
            <a:rPr lang="pl-PL" sz="2000" dirty="0">
              <a:latin typeface="Arial" pitchFamily="34" charset="0"/>
              <a:cs typeface="Arial" pitchFamily="34" charset="0"/>
            </a:rPr>
            <a:t>2.618 osób</a:t>
          </a:r>
        </a:p>
      </dgm:t>
    </dgm:pt>
    <dgm:pt modelId="{94B1552B-89EC-4DF4-BA09-9EA83B96ED35}" type="parTrans" cxnId="{AD23F79C-7234-478C-B60F-C8512027AD61}">
      <dgm:prSet/>
      <dgm:spPr/>
      <dgm:t>
        <a:bodyPr/>
        <a:lstStyle/>
        <a:p>
          <a:endParaRPr lang="pl-PL"/>
        </a:p>
      </dgm:t>
    </dgm:pt>
    <dgm:pt modelId="{80DB388E-A1EC-4D2B-A1EA-6252EF2E796F}" type="sibTrans" cxnId="{AD23F79C-7234-478C-B60F-C8512027AD61}">
      <dgm:prSet/>
      <dgm:spPr/>
      <dgm:t>
        <a:bodyPr/>
        <a:lstStyle/>
        <a:p>
          <a:endParaRPr lang="pl-PL"/>
        </a:p>
      </dgm:t>
    </dgm:pt>
    <dgm:pt modelId="{8BEA307C-044E-4681-BF34-A5B6A4E173A4}">
      <dgm:prSet phldrT="[Tekst]" custT="1"/>
      <dgm:spPr>
        <a:ln>
          <a:noFill/>
        </a:ln>
      </dgm:spPr>
      <dgm:t>
        <a:bodyPr/>
        <a:lstStyle/>
        <a:p>
          <a:r>
            <a:rPr lang="pl-PL" sz="2000" dirty="0">
              <a:solidFill>
                <a:schemeClr val="tx1"/>
              </a:solidFill>
              <a:latin typeface="Arial" pitchFamily="34" charset="0"/>
              <a:cs typeface="Arial" pitchFamily="34" charset="0"/>
            </a:rPr>
            <a:t>6,2% stopa bezrobocia  </a:t>
          </a:r>
        </a:p>
      </dgm:t>
    </dgm:pt>
    <dgm:pt modelId="{6FBA174C-1FA4-4CA7-BFA9-0E4296E9FCB1}" type="parTrans" cxnId="{C8DA726B-4015-4B84-A8B4-FCB4782E37BC}">
      <dgm:prSet/>
      <dgm:spPr/>
      <dgm:t>
        <a:bodyPr/>
        <a:lstStyle/>
        <a:p>
          <a:endParaRPr lang="pl-PL"/>
        </a:p>
      </dgm:t>
    </dgm:pt>
    <dgm:pt modelId="{E50EC16F-F332-4F1E-99ED-22D38A5D70C5}" type="sibTrans" cxnId="{C8DA726B-4015-4B84-A8B4-FCB4782E37BC}">
      <dgm:prSet/>
      <dgm:spPr/>
      <dgm:t>
        <a:bodyPr/>
        <a:lstStyle/>
        <a:p>
          <a:endParaRPr lang="pl-PL"/>
        </a:p>
      </dgm:t>
    </dgm:pt>
    <dgm:pt modelId="{E6F0A450-C926-4873-9F9E-D14FECD0BB4D}">
      <dgm:prSet custT="1"/>
      <dgm:spPr/>
      <dgm:t>
        <a:bodyPr/>
        <a:lstStyle/>
        <a:p>
          <a:r>
            <a:rPr lang="pl-PL" sz="2000" dirty="0">
              <a:latin typeface="Arial" pitchFamily="34" charset="0"/>
              <a:cs typeface="Arial" pitchFamily="34" charset="0"/>
            </a:rPr>
            <a:t>6,7% stopa bezrobocia </a:t>
          </a:r>
        </a:p>
      </dgm:t>
    </dgm:pt>
    <dgm:pt modelId="{421E82AE-9C32-49A7-9222-B9751147224C}" type="parTrans" cxnId="{EB963D6C-9367-42FE-AF4B-6CA00614EFCA}">
      <dgm:prSet/>
      <dgm:spPr/>
      <dgm:t>
        <a:bodyPr/>
        <a:lstStyle/>
        <a:p>
          <a:endParaRPr lang="pl-PL"/>
        </a:p>
      </dgm:t>
    </dgm:pt>
    <dgm:pt modelId="{4D4EDDF9-0CE8-46FF-B880-6B79009B41C0}" type="sibTrans" cxnId="{EB963D6C-9367-42FE-AF4B-6CA00614EFCA}">
      <dgm:prSet/>
      <dgm:spPr/>
      <dgm:t>
        <a:bodyPr/>
        <a:lstStyle/>
        <a:p>
          <a:endParaRPr lang="pl-PL"/>
        </a:p>
      </dgm:t>
    </dgm:pt>
    <dgm:pt modelId="{9996F193-3296-4CB3-AA8F-1D1CE8CF41A9}" type="pres">
      <dgm:prSet presAssocID="{263AE850-05E0-4A23-938D-70DB761096F8}" presName="linearFlow" presStyleCnt="0">
        <dgm:presLayoutVars>
          <dgm:dir/>
          <dgm:animLvl val="lvl"/>
          <dgm:resizeHandles val="exact"/>
        </dgm:presLayoutVars>
      </dgm:prSet>
      <dgm:spPr/>
    </dgm:pt>
    <dgm:pt modelId="{683868A7-A419-4205-9F64-690FA9EE2B3E}" type="pres">
      <dgm:prSet presAssocID="{FEE87236-346B-4F23-B945-549C98B40A6B}" presName="composite" presStyleCnt="0"/>
      <dgm:spPr/>
    </dgm:pt>
    <dgm:pt modelId="{60B63129-E145-4520-AA8F-587BE8918F18}" type="pres">
      <dgm:prSet presAssocID="{FEE87236-346B-4F23-B945-549C98B40A6B}" presName="parentText" presStyleLbl="alignNode1" presStyleIdx="0" presStyleCnt="2">
        <dgm:presLayoutVars>
          <dgm:chMax val="1"/>
          <dgm:bulletEnabled val="1"/>
        </dgm:presLayoutVars>
      </dgm:prSet>
      <dgm:spPr/>
    </dgm:pt>
    <dgm:pt modelId="{7760BA94-2DFD-4655-ACF8-2A768D9F930D}" type="pres">
      <dgm:prSet presAssocID="{FEE87236-346B-4F23-B945-549C98B40A6B}" presName="descendantText" presStyleLbl="alignAcc1" presStyleIdx="0" presStyleCnt="2" custLinFactNeighborY="11031">
        <dgm:presLayoutVars>
          <dgm:bulletEnabled val="1"/>
        </dgm:presLayoutVars>
      </dgm:prSet>
      <dgm:spPr/>
    </dgm:pt>
    <dgm:pt modelId="{C7C651F6-A360-4181-AF8A-BD0E6CB9E89C}" type="pres">
      <dgm:prSet presAssocID="{3B300DD7-65D3-4186-A043-06DDCFD3239E}" presName="sp" presStyleCnt="0"/>
      <dgm:spPr/>
    </dgm:pt>
    <dgm:pt modelId="{031290A1-C2A6-40AC-895E-8FCDB435708A}" type="pres">
      <dgm:prSet presAssocID="{AB2CE8D0-E0BA-42C6-BD92-B573C7A7E073}" presName="composite" presStyleCnt="0"/>
      <dgm:spPr/>
    </dgm:pt>
    <dgm:pt modelId="{B6A27030-03F6-45DC-A5B0-03F117A09560}" type="pres">
      <dgm:prSet presAssocID="{AB2CE8D0-E0BA-42C6-BD92-B573C7A7E073}" presName="parentText" presStyleLbl="alignNode1" presStyleIdx="1" presStyleCnt="2">
        <dgm:presLayoutVars>
          <dgm:chMax val="1"/>
          <dgm:bulletEnabled val="1"/>
        </dgm:presLayoutVars>
      </dgm:prSet>
      <dgm:spPr/>
    </dgm:pt>
    <dgm:pt modelId="{65E38BBF-CA5C-4795-97E3-AA74934996AF}" type="pres">
      <dgm:prSet presAssocID="{AB2CE8D0-E0BA-42C6-BD92-B573C7A7E073}" presName="descendantText" presStyleLbl="alignAcc1" presStyleIdx="1" presStyleCnt="2" custAng="0" custLinFactNeighborX="5012" custLinFactNeighborY="9463">
        <dgm:presLayoutVars>
          <dgm:bulletEnabled val="1"/>
        </dgm:presLayoutVars>
      </dgm:prSet>
      <dgm:spPr/>
    </dgm:pt>
  </dgm:ptLst>
  <dgm:cxnLst>
    <dgm:cxn modelId="{52650501-DC27-420B-AEE2-B222B39AA5BD}" type="presOf" srcId="{FEE87236-346B-4F23-B945-549C98B40A6B}" destId="{60B63129-E145-4520-AA8F-587BE8918F18}" srcOrd="0" destOrd="0" presId="urn:microsoft.com/office/officeart/2005/8/layout/chevron2"/>
    <dgm:cxn modelId="{2BE8200B-54A2-4BC3-BC6F-8FD2316F5927}" type="presOf" srcId="{04A58B6A-E0CE-4F53-9B92-93089C8B9DB4}" destId="{65E38BBF-CA5C-4795-97E3-AA74934996AF}" srcOrd="0" destOrd="0" presId="urn:microsoft.com/office/officeart/2005/8/layout/chevron2"/>
    <dgm:cxn modelId="{D6D67C32-DA76-444C-877C-104261BE896F}" type="presOf" srcId="{263AE850-05E0-4A23-938D-70DB761096F8}" destId="{9996F193-3296-4CB3-AA8F-1D1CE8CF41A9}" srcOrd="0" destOrd="0" presId="urn:microsoft.com/office/officeart/2005/8/layout/chevron2"/>
    <dgm:cxn modelId="{C8DA726B-4015-4B84-A8B4-FCB4782E37BC}" srcId="{FEE87236-346B-4F23-B945-549C98B40A6B}" destId="{8BEA307C-044E-4681-BF34-A5B6A4E173A4}" srcOrd="1" destOrd="0" parTransId="{6FBA174C-1FA4-4CA7-BFA9-0E4296E9FCB1}" sibTransId="{E50EC16F-F332-4F1E-99ED-22D38A5D70C5}"/>
    <dgm:cxn modelId="{EB963D6C-9367-42FE-AF4B-6CA00614EFCA}" srcId="{AB2CE8D0-E0BA-42C6-BD92-B573C7A7E073}" destId="{E6F0A450-C926-4873-9F9E-D14FECD0BB4D}" srcOrd="1" destOrd="0" parTransId="{421E82AE-9C32-49A7-9222-B9751147224C}" sibTransId="{4D4EDDF9-0CE8-46FF-B880-6B79009B41C0}"/>
    <dgm:cxn modelId="{6CE8C255-BA7D-4E9D-8DAD-68F9180D9470}" srcId="{263AE850-05E0-4A23-938D-70DB761096F8}" destId="{FEE87236-346B-4F23-B945-549C98B40A6B}" srcOrd="0" destOrd="0" parTransId="{97541528-B07C-40E9-BA7C-CD7A155CB901}" sibTransId="{3B300DD7-65D3-4186-A043-06DDCFD3239E}"/>
    <dgm:cxn modelId="{D4ED2979-BE61-48D1-98D0-8078D76BA99E}" srcId="{263AE850-05E0-4A23-938D-70DB761096F8}" destId="{AB2CE8D0-E0BA-42C6-BD92-B573C7A7E073}" srcOrd="1" destOrd="0" parTransId="{137464A1-47E4-425E-BD62-6F76F09A47BF}" sibTransId="{71609D60-1841-45DE-B9E8-976C65331FE5}"/>
    <dgm:cxn modelId="{7EC25D7C-34EE-4F64-91CE-6E0E1C567878}" type="presOf" srcId="{71795E0F-0486-4B86-B5ED-32E5F7D5CF48}" destId="{7760BA94-2DFD-4655-ACF8-2A768D9F930D}" srcOrd="0" destOrd="0" presId="urn:microsoft.com/office/officeart/2005/8/layout/chevron2"/>
    <dgm:cxn modelId="{92AEF78B-E42C-4D7C-BA20-66744AE9CC1D}" type="presOf" srcId="{AB2CE8D0-E0BA-42C6-BD92-B573C7A7E073}" destId="{B6A27030-03F6-45DC-A5B0-03F117A09560}" srcOrd="0" destOrd="0" presId="urn:microsoft.com/office/officeart/2005/8/layout/chevron2"/>
    <dgm:cxn modelId="{AD23F79C-7234-478C-B60F-C8512027AD61}" srcId="{AB2CE8D0-E0BA-42C6-BD92-B573C7A7E073}" destId="{04A58B6A-E0CE-4F53-9B92-93089C8B9DB4}" srcOrd="0" destOrd="0" parTransId="{94B1552B-89EC-4DF4-BA09-9EA83B96ED35}" sibTransId="{80DB388E-A1EC-4D2B-A1EA-6252EF2E796F}"/>
    <dgm:cxn modelId="{31CAAAA5-1FB8-476C-A145-8B8A89AAD29A}" srcId="{FEE87236-346B-4F23-B945-549C98B40A6B}" destId="{71795E0F-0486-4B86-B5ED-32E5F7D5CF48}" srcOrd="0" destOrd="0" parTransId="{FC037441-D529-402A-8E97-FDBC231B671C}" sibTransId="{1980B6C1-BA41-4C37-A47F-C1F822E96793}"/>
    <dgm:cxn modelId="{EF63C2B1-BE88-4ABA-97F8-29D7156679E2}" type="presOf" srcId="{E6F0A450-C926-4873-9F9E-D14FECD0BB4D}" destId="{65E38BBF-CA5C-4795-97E3-AA74934996AF}" srcOrd="0" destOrd="1" presId="urn:microsoft.com/office/officeart/2005/8/layout/chevron2"/>
    <dgm:cxn modelId="{AE7B76D0-0ACB-4ED5-8183-E97B248D0358}" type="presOf" srcId="{8BEA307C-044E-4681-BF34-A5B6A4E173A4}" destId="{7760BA94-2DFD-4655-ACF8-2A768D9F930D}" srcOrd="0" destOrd="1" presId="urn:microsoft.com/office/officeart/2005/8/layout/chevron2"/>
    <dgm:cxn modelId="{E7894482-CD30-4BA2-BF16-F0D7A2BE8863}" type="presParOf" srcId="{9996F193-3296-4CB3-AA8F-1D1CE8CF41A9}" destId="{683868A7-A419-4205-9F64-690FA9EE2B3E}" srcOrd="0" destOrd="0" presId="urn:microsoft.com/office/officeart/2005/8/layout/chevron2"/>
    <dgm:cxn modelId="{235370B4-99E4-4835-B6A0-16F00B14F100}" type="presParOf" srcId="{683868A7-A419-4205-9F64-690FA9EE2B3E}" destId="{60B63129-E145-4520-AA8F-587BE8918F18}" srcOrd="0" destOrd="0" presId="urn:microsoft.com/office/officeart/2005/8/layout/chevron2"/>
    <dgm:cxn modelId="{AA3D2959-B4E1-4BAF-8E6C-FCFA3BCF9DBB}" type="presParOf" srcId="{683868A7-A419-4205-9F64-690FA9EE2B3E}" destId="{7760BA94-2DFD-4655-ACF8-2A768D9F930D}" srcOrd="1" destOrd="0" presId="urn:microsoft.com/office/officeart/2005/8/layout/chevron2"/>
    <dgm:cxn modelId="{3B4F3A2B-5593-46F6-A865-E3D66269361C}" type="presParOf" srcId="{9996F193-3296-4CB3-AA8F-1D1CE8CF41A9}" destId="{C7C651F6-A360-4181-AF8A-BD0E6CB9E89C}" srcOrd="1" destOrd="0" presId="urn:microsoft.com/office/officeart/2005/8/layout/chevron2"/>
    <dgm:cxn modelId="{8E077615-DB5D-4589-B18A-D705F9C525A7}" type="presParOf" srcId="{9996F193-3296-4CB3-AA8F-1D1CE8CF41A9}" destId="{031290A1-C2A6-40AC-895E-8FCDB435708A}" srcOrd="2" destOrd="0" presId="urn:microsoft.com/office/officeart/2005/8/layout/chevron2"/>
    <dgm:cxn modelId="{3DA6917E-428C-4116-8A45-5E10984CAFBA}" type="presParOf" srcId="{031290A1-C2A6-40AC-895E-8FCDB435708A}" destId="{B6A27030-03F6-45DC-A5B0-03F117A09560}" srcOrd="0" destOrd="0" presId="urn:microsoft.com/office/officeart/2005/8/layout/chevron2"/>
    <dgm:cxn modelId="{B4AB9A8F-F90B-42E9-B068-1A7D204AED25}" type="presParOf" srcId="{031290A1-C2A6-40AC-895E-8FCDB435708A}" destId="{65E38BBF-CA5C-4795-97E3-AA74934996AF}" srcOrd="1" destOrd="0" presId="urn:microsoft.com/office/officeart/2005/8/layout/chevron2"/>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63AE850-05E0-4A23-938D-70DB761096F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pl-PL"/>
        </a:p>
      </dgm:t>
    </dgm:pt>
    <dgm:pt modelId="{FEE87236-346B-4F23-B945-549C98B40A6B}">
      <dgm:prSet phldrT="[Tekst]"/>
      <dgm:spPr>
        <a:solidFill>
          <a:schemeClr val="accent6">
            <a:lumMod val="90000"/>
          </a:schemeClr>
        </a:solidFill>
        <a:ln>
          <a:noFill/>
        </a:ln>
      </dgm:spPr>
      <dgm:t>
        <a:bodyPr/>
        <a:lstStyle/>
        <a:p>
          <a:r>
            <a:rPr lang="pl-PL" dirty="0">
              <a:solidFill>
                <a:schemeClr val="tx1"/>
              </a:solidFill>
              <a:latin typeface="Arial" pitchFamily="34" charset="0"/>
              <a:cs typeface="Arial" pitchFamily="34" charset="0"/>
            </a:rPr>
            <a:t>2024</a:t>
          </a:r>
        </a:p>
      </dgm:t>
    </dgm:pt>
    <dgm:pt modelId="{97541528-B07C-40E9-BA7C-CD7A155CB901}" type="parTrans" cxnId="{6CE8C255-BA7D-4E9D-8DAD-68F9180D9470}">
      <dgm:prSet/>
      <dgm:spPr/>
      <dgm:t>
        <a:bodyPr/>
        <a:lstStyle/>
        <a:p>
          <a:endParaRPr lang="pl-PL">
            <a:latin typeface="Arial" pitchFamily="34" charset="0"/>
            <a:cs typeface="Arial" pitchFamily="34" charset="0"/>
          </a:endParaRPr>
        </a:p>
      </dgm:t>
    </dgm:pt>
    <dgm:pt modelId="{3B300DD7-65D3-4186-A043-06DDCFD3239E}" type="sibTrans" cxnId="{6CE8C255-BA7D-4E9D-8DAD-68F9180D9470}">
      <dgm:prSet/>
      <dgm:spPr/>
      <dgm:t>
        <a:bodyPr/>
        <a:lstStyle/>
        <a:p>
          <a:endParaRPr lang="pl-PL">
            <a:latin typeface="Arial" pitchFamily="34" charset="0"/>
            <a:cs typeface="Arial" pitchFamily="34" charset="0"/>
          </a:endParaRPr>
        </a:p>
      </dgm:t>
    </dgm:pt>
    <dgm:pt modelId="{71795E0F-0486-4B86-B5ED-32E5F7D5CF48}">
      <dgm:prSet phldrT="[Tekst]" custT="1"/>
      <dgm:spPr>
        <a:ln>
          <a:noFill/>
        </a:ln>
      </dgm:spPr>
      <dgm:t>
        <a:bodyPr/>
        <a:lstStyle/>
        <a:p>
          <a:r>
            <a:rPr lang="pl-PL" sz="2000" dirty="0">
              <a:solidFill>
                <a:schemeClr val="tx1"/>
              </a:solidFill>
              <a:latin typeface="Arial" pitchFamily="34" charset="0"/>
              <a:cs typeface="Arial" pitchFamily="34" charset="0"/>
            </a:rPr>
            <a:t>2.113 osób</a:t>
          </a:r>
        </a:p>
      </dgm:t>
    </dgm:pt>
    <dgm:pt modelId="{FC037441-D529-402A-8E97-FDBC231B671C}" type="parTrans" cxnId="{31CAAAA5-1FB8-476C-A145-8B8A89AAD29A}">
      <dgm:prSet/>
      <dgm:spPr/>
      <dgm:t>
        <a:bodyPr/>
        <a:lstStyle/>
        <a:p>
          <a:endParaRPr lang="pl-PL">
            <a:latin typeface="Arial" pitchFamily="34" charset="0"/>
            <a:cs typeface="Arial" pitchFamily="34" charset="0"/>
          </a:endParaRPr>
        </a:p>
      </dgm:t>
    </dgm:pt>
    <dgm:pt modelId="{1980B6C1-BA41-4C37-A47F-C1F822E96793}" type="sibTrans" cxnId="{31CAAAA5-1FB8-476C-A145-8B8A89AAD29A}">
      <dgm:prSet/>
      <dgm:spPr/>
      <dgm:t>
        <a:bodyPr/>
        <a:lstStyle/>
        <a:p>
          <a:endParaRPr lang="pl-PL">
            <a:latin typeface="Arial" pitchFamily="34" charset="0"/>
            <a:cs typeface="Arial" pitchFamily="34" charset="0"/>
          </a:endParaRPr>
        </a:p>
      </dgm:t>
    </dgm:pt>
    <dgm:pt modelId="{AB2CE8D0-E0BA-42C6-BD92-B573C7A7E073}">
      <dgm:prSet phldrT="[Tekst]"/>
      <dgm:spPr>
        <a:solidFill>
          <a:schemeClr val="accent5">
            <a:lumMod val="90000"/>
          </a:schemeClr>
        </a:solidFill>
        <a:ln>
          <a:noFill/>
        </a:ln>
      </dgm:spPr>
      <dgm:t>
        <a:bodyPr/>
        <a:lstStyle/>
        <a:p>
          <a:r>
            <a:rPr lang="pl-PL" dirty="0">
              <a:solidFill>
                <a:schemeClr val="tx1"/>
              </a:solidFill>
              <a:latin typeface="Arial" pitchFamily="34" charset="0"/>
              <a:cs typeface="Arial" pitchFamily="34" charset="0"/>
            </a:rPr>
            <a:t>2023</a:t>
          </a:r>
        </a:p>
      </dgm:t>
    </dgm:pt>
    <dgm:pt modelId="{137464A1-47E4-425E-BD62-6F76F09A47BF}" type="parTrans" cxnId="{D4ED2979-BE61-48D1-98D0-8078D76BA99E}">
      <dgm:prSet/>
      <dgm:spPr/>
      <dgm:t>
        <a:bodyPr/>
        <a:lstStyle/>
        <a:p>
          <a:endParaRPr lang="pl-PL">
            <a:latin typeface="Arial" pitchFamily="34" charset="0"/>
            <a:cs typeface="Arial" pitchFamily="34" charset="0"/>
          </a:endParaRPr>
        </a:p>
      </dgm:t>
    </dgm:pt>
    <dgm:pt modelId="{71609D60-1841-45DE-B9E8-976C65331FE5}" type="sibTrans" cxnId="{D4ED2979-BE61-48D1-98D0-8078D76BA99E}">
      <dgm:prSet/>
      <dgm:spPr/>
      <dgm:t>
        <a:bodyPr/>
        <a:lstStyle/>
        <a:p>
          <a:endParaRPr lang="pl-PL">
            <a:latin typeface="Arial" pitchFamily="34" charset="0"/>
            <a:cs typeface="Arial" pitchFamily="34" charset="0"/>
          </a:endParaRPr>
        </a:p>
      </dgm:t>
    </dgm:pt>
    <dgm:pt modelId="{04A58B6A-E0CE-4F53-9B92-93089C8B9DB4}">
      <dgm:prSet phldrT="[Tekst]" custT="1"/>
      <dgm:spPr>
        <a:ln>
          <a:noFill/>
        </a:ln>
      </dgm:spPr>
      <dgm:t>
        <a:bodyPr/>
        <a:lstStyle/>
        <a:p>
          <a:r>
            <a:rPr lang="pl-PL" sz="2000" dirty="0">
              <a:latin typeface="Arial" pitchFamily="34" charset="0"/>
              <a:cs typeface="Arial" pitchFamily="34" charset="0"/>
            </a:rPr>
            <a:t>2.361 osób</a:t>
          </a:r>
        </a:p>
      </dgm:t>
    </dgm:pt>
    <dgm:pt modelId="{94B1552B-89EC-4DF4-BA09-9EA83B96ED35}" type="parTrans" cxnId="{AD23F79C-7234-478C-B60F-C8512027AD61}">
      <dgm:prSet/>
      <dgm:spPr/>
      <dgm:t>
        <a:bodyPr/>
        <a:lstStyle/>
        <a:p>
          <a:endParaRPr lang="pl-PL">
            <a:latin typeface="Arial" pitchFamily="34" charset="0"/>
            <a:cs typeface="Arial" pitchFamily="34" charset="0"/>
          </a:endParaRPr>
        </a:p>
      </dgm:t>
    </dgm:pt>
    <dgm:pt modelId="{80DB388E-A1EC-4D2B-A1EA-6252EF2E796F}" type="sibTrans" cxnId="{AD23F79C-7234-478C-B60F-C8512027AD61}">
      <dgm:prSet/>
      <dgm:spPr/>
      <dgm:t>
        <a:bodyPr/>
        <a:lstStyle/>
        <a:p>
          <a:endParaRPr lang="pl-PL">
            <a:latin typeface="Arial" pitchFamily="34" charset="0"/>
            <a:cs typeface="Arial" pitchFamily="34" charset="0"/>
          </a:endParaRPr>
        </a:p>
      </dgm:t>
    </dgm:pt>
    <dgm:pt modelId="{4DF3E966-67F1-476E-B6C5-3343179F1233}">
      <dgm:prSet phldrT="[Tekst]" custT="1"/>
      <dgm:spPr>
        <a:ln>
          <a:noFill/>
        </a:ln>
      </dgm:spPr>
      <dgm:t>
        <a:bodyPr/>
        <a:lstStyle/>
        <a:p>
          <a:r>
            <a:rPr lang="pl-PL" sz="2000" dirty="0">
              <a:solidFill>
                <a:schemeClr val="tx1"/>
              </a:solidFill>
              <a:latin typeface="Arial" pitchFamily="34" charset="0"/>
              <a:cs typeface="Arial" pitchFamily="34" charset="0"/>
            </a:rPr>
            <a:t>11,5% stopa bezrobocia</a:t>
          </a:r>
        </a:p>
      </dgm:t>
    </dgm:pt>
    <dgm:pt modelId="{91848D51-BF95-4C34-AC80-ADB684EB08E3}" type="parTrans" cxnId="{ED0445D5-63F4-4086-9EF1-C4D8D4894D11}">
      <dgm:prSet/>
      <dgm:spPr/>
      <dgm:t>
        <a:bodyPr/>
        <a:lstStyle/>
        <a:p>
          <a:endParaRPr lang="pl-PL"/>
        </a:p>
      </dgm:t>
    </dgm:pt>
    <dgm:pt modelId="{971FAC8F-22B2-41D1-B3CA-FD41A589F5D1}" type="sibTrans" cxnId="{ED0445D5-63F4-4086-9EF1-C4D8D4894D11}">
      <dgm:prSet/>
      <dgm:spPr/>
      <dgm:t>
        <a:bodyPr/>
        <a:lstStyle/>
        <a:p>
          <a:endParaRPr lang="pl-PL"/>
        </a:p>
      </dgm:t>
    </dgm:pt>
    <dgm:pt modelId="{3DD8B4B9-F124-47F7-8011-1BFA3865C856}">
      <dgm:prSet custT="1"/>
      <dgm:spPr/>
      <dgm:t>
        <a:bodyPr/>
        <a:lstStyle/>
        <a:p>
          <a:r>
            <a:rPr lang="pl-PL" sz="2000" dirty="0">
              <a:latin typeface="Arial" pitchFamily="34" charset="0"/>
              <a:cs typeface="Arial" pitchFamily="34" charset="0"/>
            </a:rPr>
            <a:t>13,1% stopa bezrobocia</a:t>
          </a:r>
        </a:p>
      </dgm:t>
    </dgm:pt>
    <dgm:pt modelId="{1A8E5F56-4448-4E94-9CBA-3CBC07AB336D}" type="parTrans" cxnId="{8C4DE0C3-0C07-40BB-8A8F-CBD77DC73DF4}">
      <dgm:prSet/>
      <dgm:spPr/>
      <dgm:t>
        <a:bodyPr/>
        <a:lstStyle/>
        <a:p>
          <a:endParaRPr lang="pl-PL"/>
        </a:p>
      </dgm:t>
    </dgm:pt>
    <dgm:pt modelId="{2B5F5E58-3FBC-4BEE-808B-D50338FCE7CA}" type="sibTrans" cxnId="{8C4DE0C3-0C07-40BB-8A8F-CBD77DC73DF4}">
      <dgm:prSet/>
      <dgm:spPr/>
      <dgm:t>
        <a:bodyPr/>
        <a:lstStyle/>
        <a:p>
          <a:endParaRPr lang="pl-PL"/>
        </a:p>
      </dgm:t>
    </dgm:pt>
    <dgm:pt modelId="{9996F193-3296-4CB3-AA8F-1D1CE8CF41A9}" type="pres">
      <dgm:prSet presAssocID="{263AE850-05E0-4A23-938D-70DB761096F8}" presName="linearFlow" presStyleCnt="0">
        <dgm:presLayoutVars>
          <dgm:dir/>
          <dgm:animLvl val="lvl"/>
          <dgm:resizeHandles val="exact"/>
        </dgm:presLayoutVars>
      </dgm:prSet>
      <dgm:spPr/>
    </dgm:pt>
    <dgm:pt modelId="{683868A7-A419-4205-9F64-690FA9EE2B3E}" type="pres">
      <dgm:prSet presAssocID="{FEE87236-346B-4F23-B945-549C98B40A6B}" presName="composite" presStyleCnt="0"/>
      <dgm:spPr/>
    </dgm:pt>
    <dgm:pt modelId="{60B63129-E145-4520-AA8F-587BE8918F18}" type="pres">
      <dgm:prSet presAssocID="{FEE87236-346B-4F23-B945-549C98B40A6B}" presName="parentText" presStyleLbl="alignNode1" presStyleIdx="0" presStyleCnt="2">
        <dgm:presLayoutVars>
          <dgm:chMax val="1"/>
          <dgm:bulletEnabled val="1"/>
        </dgm:presLayoutVars>
      </dgm:prSet>
      <dgm:spPr/>
    </dgm:pt>
    <dgm:pt modelId="{7760BA94-2DFD-4655-ACF8-2A768D9F930D}" type="pres">
      <dgm:prSet presAssocID="{FEE87236-346B-4F23-B945-549C98B40A6B}" presName="descendantText" presStyleLbl="alignAcc1" presStyleIdx="0" presStyleCnt="2" custLinFactNeighborX="11041" custLinFactNeighborY="-8160">
        <dgm:presLayoutVars>
          <dgm:bulletEnabled val="1"/>
        </dgm:presLayoutVars>
      </dgm:prSet>
      <dgm:spPr/>
    </dgm:pt>
    <dgm:pt modelId="{C7C651F6-A360-4181-AF8A-BD0E6CB9E89C}" type="pres">
      <dgm:prSet presAssocID="{3B300DD7-65D3-4186-A043-06DDCFD3239E}" presName="sp" presStyleCnt="0"/>
      <dgm:spPr/>
    </dgm:pt>
    <dgm:pt modelId="{031290A1-C2A6-40AC-895E-8FCDB435708A}" type="pres">
      <dgm:prSet presAssocID="{AB2CE8D0-E0BA-42C6-BD92-B573C7A7E073}" presName="composite" presStyleCnt="0"/>
      <dgm:spPr/>
    </dgm:pt>
    <dgm:pt modelId="{B6A27030-03F6-45DC-A5B0-03F117A09560}" type="pres">
      <dgm:prSet presAssocID="{AB2CE8D0-E0BA-42C6-BD92-B573C7A7E073}" presName="parentText" presStyleLbl="alignNode1" presStyleIdx="1" presStyleCnt="2">
        <dgm:presLayoutVars>
          <dgm:chMax val="1"/>
          <dgm:bulletEnabled val="1"/>
        </dgm:presLayoutVars>
      </dgm:prSet>
      <dgm:spPr/>
    </dgm:pt>
    <dgm:pt modelId="{65E38BBF-CA5C-4795-97E3-AA74934996AF}" type="pres">
      <dgm:prSet presAssocID="{AB2CE8D0-E0BA-42C6-BD92-B573C7A7E073}" presName="descendantText" presStyleLbl="alignAcc1" presStyleIdx="1" presStyleCnt="2" custAng="0" custLinFactNeighborX="-785" custLinFactNeighborY="1206">
        <dgm:presLayoutVars>
          <dgm:bulletEnabled val="1"/>
        </dgm:presLayoutVars>
      </dgm:prSet>
      <dgm:spPr/>
    </dgm:pt>
  </dgm:ptLst>
  <dgm:cxnLst>
    <dgm:cxn modelId="{3DB4FA00-D4E0-4D33-A406-66E6F81E90FD}" type="presOf" srcId="{4DF3E966-67F1-476E-B6C5-3343179F1233}" destId="{7760BA94-2DFD-4655-ACF8-2A768D9F930D}" srcOrd="0" destOrd="1" presId="urn:microsoft.com/office/officeart/2005/8/layout/chevron2"/>
    <dgm:cxn modelId="{819A4931-E18C-4FC9-A6CF-848C00CAEC53}" type="presOf" srcId="{3DD8B4B9-F124-47F7-8011-1BFA3865C856}" destId="{65E38BBF-CA5C-4795-97E3-AA74934996AF}" srcOrd="0" destOrd="1" presId="urn:microsoft.com/office/officeart/2005/8/layout/chevron2"/>
    <dgm:cxn modelId="{BAAA2541-E234-47B3-A5BC-62BC2DD7AF6F}" type="presOf" srcId="{263AE850-05E0-4A23-938D-70DB761096F8}" destId="{9996F193-3296-4CB3-AA8F-1D1CE8CF41A9}" srcOrd="0" destOrd="0" presId="urn:microsoft.com/office/officeart/2005/8/layout/chevron2"/>
    <dgm:cxn modelId="{6CE8C255-BA7D-4E9D-8DAD-68F9180D9470}" srcId="{263AE850-05E0-4A23-938D-70DB761096F8}" destId="{FEE87236-346B-4F23-B945-549C98B40A6B}" srcOrd="0" destOrd="0" parTransId="{97541528-B07C-40E9-BA7C-CD7A155CB901}" sibTransId="{3B300DD7-65D3-4186-A043-06DDCFD3239E}"/>
    <dgm:cxn modelId="{D4ED2979-BE61-48D1-98D0-8078D76BA99E}" srcId="{263AE850-05E0-4A23-938D-70DB761096F8}" destId="{AB2CE8D0-E0BA-42C6-BD92-B573C7A7E073}" srcOrd="1" destOrd="0" parTransId="{137464A1-47E4-425E-BD62-6F76F09A47BF}" sibTransId="{71609D60-1841-45DE-B9E8-976C65331FE5}"/>
    <dgm:cxn modelId="{1E451E81-5A8F-460F-8DD9-BA1A6288BA88}" type="presOf" srcId="{04A58B6A-E0CE-4F53-9B92-93089C8B9DB4}" destId="{65E38BBF-CA5C-4795-97E3-AA74934996AF}" srcOrd="0" destOrd="0" presId="urn:microsoft.com/office/officeart/2005/8/layout/chevron2"/>
    <dgm:cxn modelId="{AD23F79C-7234-478C-B60F-C8512027AD61}" srcId="{AB2CE8D0-E0BA-42C6-BD92-B573C7A7E073}" destId="{04A58B6A-E0CE-4F53-9B92-93089C8B9DB4}" srcOrd="0" destOrd="0" parTransId="{94B1552B-89EC-4DF4-BA09-9EA83B96ED35}" sibTransId="{80DB388E-A1EC-4D2B-A1EA-6252EF2E796F}"/>
    <dgm:cxn modelId="{81B9A1A3-9439-418D-9EAB-AE86B17B18D6}" type="presOf" srcId="{AB2CE8D0-E0BA-42C6-BD92-B573C7A7E073}" destId="{B6A27030-03F6-45DC-A5B0-03F117A09560}" srcOrd="0" destOrd="0" presId="urn:microsoft.com/office/officeart/2005/8/layout/chevron2"/>
    <dgm:cxn modelId="{31CAAAA5-1FB8-476C-A145-8B8A89AAD29A}" srcId="{FEE87236-346B-4F23-B945-549C98B40A6B}" destId="{71795E0F-0486-4B86-B5ED-32E5F7D5CF48}" srcOrd="0" destOrd="0" parTransId="{FC037441-D529-402A-8E97-FDBC231B671C}" sibTransId="{1980B6C1-BA41-4C37-A47F-C1F822E96793}"/>
    <dgm:cxn modelId="{8C4DE0C3-0C07-40BB-8A8F-CBD77DC73DF4}" srcId="{AB2CE8D0-E0BA-42C6-BD92-B573C7A7E073}" destId="{3DD8B4B9-F124-47F7-8011-1BFA3865C856}" srcOrd="1" destOrd="0" parTransId="{1A8E5F56-4448-4E94-9CBA-3CBC07AB336D}" sibTransId="{2B5F5E58-3FBC-4BEE-808B-D50338FCE7CA}"/>
    <dgm:cxn modelId="{ED0445D5-63F4-4086-9EF1-C4D8D4894D11}" srcId="{FEE87236-346B-4F23-B945-549C98B40A6B}" destId="{4DF3E966-67F1-476E-B6C5-3343179F1233}" srcOrd="1" destOrd="0" parTransId="{91848D51-BF95-4C34-AC80-ADB684EB08E3}" sibTransId="{971FAC8F-22B2-41D1-B3CA-FD41A589F5D1}"/>
    <dgm:cxn modelId="{5590F7E1-23A4-4025-9830-B48D1905E82F}" type="presOf" srcId="{FEE87236-346B-4F23-B945-549C98B40A6B}" destId="{60B63129-E145-4520-AA8F-587BE8918F18}" srcOrd="0" destOrd="0" presId="urn:microsoft.com/office/officeart/2005/8/layout/chevron2"/>
    <dgm:cxn modelId="{591DAEFC-DC95-4624-B089-9E90DC900054}" type="presOf" srcId="{71795E0F-0486-4B86-B5ED-32E5F7D5CF48}" destId="{7760BA94-2DFD-4655-ACF8-2A768D9F930D}" srcOrd="0" destOrd="0" presId="urn:microsoft.com/office/officeart/2005/8/layout/chevron2"/>
    <dgm:cxn modelId="{700FE7DB-3593-43E2-9499-BAD30521623A}" type="presParOf" srcId="{9996F193-3296-4CB3-AA8F-1D1CE8CF41A9}" destId="{683868A7-A419-4205-9F64-690FA9EE2B3E}" srcOrd="0" destOrd="0" presId="urn:microsoft.com/office/officeart/2005/8/layout/chevron2"/>
    <dgm:cxn modelId="{5EE0B4F6-1114-4819-8AE4-D98A1FA12D2E}" type="presParOf" srcId="{683868A7-A419-4205-9F64-690FA9EE2B3E}" destId="{60B63129-E145-4520-AA8F-587BE8918F18}" srcOrd="0" destOrd="0" presId="urn:microsoft.com/office/officeart/2005/8/layout/chevron2"/>
    <dgm:cxn modelId="{22CE4BCA-A4DE-45FE-8BE6-297E21D6C5CC}" type="presParOf" srcId="{683868A7-A419-4205-9F64-690FA9EE2B3E}" destId="{7760BA94-2DFD-4655-ACF8-2A768D9F930D}" srcOrd="1" destOrd="0" presId="urn:microsoft.com/office/officeart/2005/8/layout/chevron2"/>
    <dgm:cxn modelId="{4153F065-3220-4915-936B-E44FB23189B9}" type="presParOf" srcId="{9996F193-3296-4CB3-AA8F-1D1CE8CF41A9}" destId="{C7C651F6-A360-4181-AF8A-BD0E6CB9E89C}" srcOrd="1" destOrd="0" presId="urn:microsoft.com/office/officeart/2005/8/layout/chevron2"/>
    <dgm:cxn modelId="{88A81607-F045-4B64-A563-17AD7A953F43}" type="presParOf" srcId="{9996F193-3296-4CB3-AA8F-1D1CE8CF41A9}" destId="{031290A1-C2A6-40AC-895E-8FCDB435708A}" srcOrd="2" destOrd="0" presId="urn:microsoft.com/office/officeart/2005/8/layout/chevron2"/>
    <dgm:cxn modelId="{44676E06-0E7E-4E08-A27E-776D25515107}" type="presParOf" srcId="{031290A1-C2A6-40AC-895E-8FCDB435708A}" destId="{B6A27030-03F6-45DC-A5B0-03F117A09560}" srcOrd="0" destOrd="0" presId="urn:microsoft.com/office/officeart/2005/8/layout/chevron2"/>
    <dgm:cxn modelId="{9306ADA8-E7B7-40B3-9A68-768E9ECB3750}" type="presParOf" srcId="{031290A1-C2A6-40AC-895E-8FCDB435708A}" destId="{65E38BBF-CA5C-4795-97E3-AA74934996AF}" srcOrd="1" destOrd="0" presId="urn:microsoft.com/office/officeart/2005/8/layout/chevron2"/>
  </dgm:cxnLst>
  <dgm:bg/>
  <dgm:whole>
    <a:ln>
      <a:noFill/>
    </a:ln>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DECDA80-498F-4DCF-910C-2F3B972307D0}"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pl-PL"/>
        </a:p>
      </dgm:t>
    </dgm:pt>
    <dgm:pt modelId="{AD6C3BC9-F8EF-46BB-B2EA-973A6A2FE49B}">
      <dgm:prSet phldrT="[Tekst]"/>
      <dgm:spPr>
        <a:solidFill>
          <a:schemeClr val="accent5">
            <a:lumMod val="90000"/>
          </a:schemeClr>
        </a:solidFill>
      </dgm:spPr>
      <dgm:t>
        <a:bodyPr/>
        <a:lstStyle/>
        <a:p>
          <a:r>
            <a:rPr lang="pl-PL" dirty="0">
              <a:solidFill>
                <a:schemeClr val="tx1"/>
              </a:solidFill>
              <a:latin typeface="Arial" pitchFamily="34" charset="0"/>
              <a:cs typeface="Arial" pitchFamily="34" charset="0"/>
            </a:rPr>
            <a:t>Elbląg</a:t>
          </a:r>
        </a:p>
      </dgm:t>
    </dgm:pt>
    <dgm:pt modelId="{A338BBA7-1D4D-4CD9-8C70-20D461BB38F8}" type="parTrans" cxnId="{20196FC5-AFB4-4710-8E58-3575532C0A9D}">
      <dgm:prSet/>
      <dgm:spPr/>
      <dgm:t>
        <a:bodyPr/>
        <a:lstStyle/>
        <a:p>
          <a:endParaRPr lang="pl-PL"/>
        </a:p>
      </dgm:t>
    </dgm:pt>
    <dgm:pt modelId="{FAAE2471-150A-42CB-A638-380C051AE86F}" type="sibTrans" cxnId="{20196FC5-AFB4-4710-8E58-3575532C0A9D}">
      <dgm:prSet/>
      <dgm:spPr/>
      <dgm:t>
        <a:bodyPr/>
        <a:lstStyle/>
        <a:p>
          <a:endParaRPr lang="pl-PL"/>
        </a:p>
      </dgm:t>
    </dgm:pt>
    <dgm:pt modelId="{8DDED4F1-995D-4D3E-A72B-FE83EB3AFF3C}">
      <dgm:prSet phldrT="[Tekst]" custT="1"/>
      <dgm:spPr>
        <a:solidFill>
          <a:schemeClr val="accent3"/>
        </a:solidFill>
      </dgm:spPr>
      <dgm:t>
        <a:bodyPr/>
        <a:lstStyle/>
        <a:p>
          <a:pPr marL="0" indent="0"/>
          <a:r>
            <a:rPr lang="pl-PL" sz="1600" b="1" dirty="0">
              <a:latin typeface="Arial" pitchFamily="34" charset="0"/>
              <a:cs typeface="Arial" pitchFamily="34" charset="0"/>
            </a:rPr>
            <a:t>	</a:t>
          </a:r>
          <a:endParaRPr lang="pl-PL" sz="2000" b="0" dirty="0">
            <a:latin typeface="Arial" pitchFamily="34" charset="0"/>
            <a:cs typeface="Arial" pitchFamily="34" charset="0"/>
          </a:endParaRPr>
        </a:p>
        <a:p>
          <a:pPr marL="0" indent="0"/>
          <a:r>
            <a:rPr lang="pl-PL" sz="1800" u="none" dirty="0">
              <a:latin typeface="Arial" pitchFamily="34" charset="0"/>
              <a:cs typeface="Arial" pitchFamily="34" charset="0"/>
            </a:rPr>
            <a:t> </a:t>
          </a:r>
        </a:p>
        <a:p>
          <a:pPr marL="0" indent="0"/>
          <a:r>
            <a:rPr lang="pl-PL" sz="1800" b="0" dirty="0">
              <a:latin typeface="Arial" pitchFamily="34" charset="0"/>
              <a:cs typeface="Arial" pitchFamily="34" charset="0"/>
            </a:rPr>
            <a:t>               </a:t>
          </a:r>
          <a:r>
            <a:rPr lang="pl-PL" sz="2000" b="0" dirty="0">
              <a:latin typeface="Arial" pitchFamily="34" charset="0"/>
              <a:cs typeface="Arial" pitchFamily="34" charset="0"/>
            </a:rPr>
            <a:t>NAPŁYW</a:t>
          </a:r>
          <a:endParaRPr lang="pl-PL" sz="2000" b="0" u="none" dirty="0">
            <a:solidFill>
              <a:schemeClr val="accent3">
                <a:lumMod val="75000"/>
              </a:schemeClr>
            </a:solidFill>
            <a:latin typeface="Arial" pitchFamily="34" charset="0"/>
            <a:cs typeface="Arial" pitchFamily="34" charset="0"/>
          </a:endParaRPr>
        </a:p>
        <a:p>
          <a:pPr marL="0" indent="0"/>
          <a:r>
            <a:rPr lang="pl-PL" sz="1600" b="0" u="none" dirty="0">
              <a:solidFill>
                <a:schemeClr val="bg2"/>
              </a:solidFill>
              <a:latin typeface="Arial" pitchFamily="34" charset="0"/>
              <a:cs typeface="Arial" pitchFamily="34" charset="0"/>
            </a:rPr>
            <a:t>* 2.071</a:t>
          </a:r>
          <a:r>
            <a:rPr lang="pl-PL" sz="1600" b="0" u="none" dirty="0">
              <a:solidFill>
                <a:schemeClr val="accent3">
                  <a:lumMod val="75000"/>
                </a:schemeClr>
              </a:solidFill>
              <a:latin typeface="Arial" pitchFamily="34" charset="0"/>
              <a:cs typeface="Arial" pitchFamily="34" charset="0"/>
            </a:rPr>
            <a:t> </a:t>
          </a:r>
          <a:r>
            <a:rPr lang="pl-PL" sz="1600" b="0" dirty="0">
              <a:latin typeface="Arial" pitchFamily="34" charset="0"/>
              <a:cs typeface="Arial" pitchFamily="34" charset="0"/>
            </a:rPr>
            <a:t>osób zarejestrowano w   I połowie 2024 r. </a:t>
          </a:r>
        </a:p>
        <a:p>
          <a:r>
            <a:rPr lang="pl-PL" sz="1600" b="0" dirty="0">
              <a:effectLst/>
              <a:latin typeface="Arial" panose="020B0604020202020204" pitchFamily="34" charset="0"/>
              <a:cs typeface="Arial" panose="020B0604020202020204" pitchFamily="34" charset="0"/>
            </a:rPr>
            <a:t>(2.254</a:t>
          </a:r>
          <a:r>
            <a:rPr lang="pl-PL" sz="1600" b="0" dirty="0">
              <a:latin typeface="Arial" panose="020B0604020202020204" pitchFamily="34" charset="0"/>
              <a:cs typeface="Arial" panose="020B0604020202020204" pitchFamily="34" charset="0"/>
            </a:rPr>
            <a:t> </a:t>
          </a:r>
          <a:r>
            <a:rPr lang="pl-PL" sz="1600" dirty="0">
              <a:latin typeface="Arial" panose="020B0604020202020204" pitchFamily="34" charset="0"/>
              <a:cs typeface="Arial" panose="020B0604020202020204" pitchFamily="34" charset="0"/>
            </a:rPr>
            <a:t>osoby zarejestrowano w         I połowie 2023 r. – nastąpił  spadek w 2024 r. o 183 osoby, tj. 8,1%)</a:t>
          </a:r>
        </a:p>
        <a:p>
          <a:endParaRPr lang="pl-PL" sz="1800" dirty="0">
            <a:latin typeface="Arial" pitchFamily="34" charset="0"/>
            <a:cs typeface="Arial" pitchFamily="34" charset="0"/>
          </a:endParaRPr>
        </a:p>
        <a:p>
          <a:endParaRPr lang="pl-PL" sz="1800" dirty="0">
            <a:latin typeface="Arial" pitchFamily="34" charset="0"/>
            <a:cs typeface="Arial" pitchFamily="34" charset="0"/>
          </a:endParaRPr>
        </a:p>
        <a:p>
          <a:endParaRPr lang="pl-PL" sz="1800" dirty="0">
            <a:latin typeface="Arial" pitchFamily="34" charset="0"/>
            <a:cs typeface="Arial" pitchFamily="34" charset="0"/>
          </a:endParaRPr>
        </a:p>
      </dgm:t>
    </dgm:pt>
    <dgm:pt modelId="{ED371FBF-EC61-4EB2-9402-8870CA1101CE}" type="parTrans" cxnId="{229317D4-01E4-47B8-AF11-48EA1F1C7B7B}">
      <dgm:prSet/>
      <dgm:spPr/>
      <dgm:t>
        <a:bodyPr/>
        <a:lstStyle/>
        <a:p>
          <a:endParaRPr lang="pl-PL"/>
        </a:p>
      </dgm:t>
    </dgm:pt>
    <dgm:pt modelId="{43336E64-2AFC-4559-B1A4-4CA7666014DE}" type="sibTrans" cxnId="{229317D4-01E4-47B8-AF11-48EA1F1C7B7B}">
      <dgm:prSet/>
      <dgm:spPr/>
      <dgm:t>
        <a:bodyPr/>
        <a:lstStyle/>
        <a:p>
          <a:endParaRPr lang="pl-PL"/>
        </a:p>
      </dgm:t>
    </dgm:pt>
    <dgm:pt modelId="{F31D3F68-2064-4314-A2D3-46C5F910C8F0}">
      <dgm:prSet phldrT="[Tekst]" custT="1"/>
      <dgm:spPr>
        <a:solidFill>
          <a:schemeClr val="accent3"/>
        </a:solidFill>
      </dgm:spPr>
      <dgm:t>
        <a:bodyPr/>
        <a:lstStyle/>
        <a:p>
          <a:r>
            <a:rPr lang="pl-PL" sz="2000" b="0" dirty="0">
              <a:latin typeface="Arial" pitchFamily="34" charset="0"/>
              <a:cs typeface="Arial" pitchFamily="34" charset="0"/>
            </a:rPr>
            <a:t>ODPŁYW</a:t>
          </a:r>
        </a:p>
        <a:p>
          <a:r>
            <a:rPr lang="pl-PL" sz="1800" u="none" dirty="0">
              <a:latin typeface="Arial" pitchFamily="34" charset="0"/>
              <a:cs typeface="Arial" pitchFamily="34" charset="0"/>
            </a:rPr>
            <a:t>* </a:t>
          </a:r>
          <a:r>
            <a:rPr lang="pl-PL" sz="1600" b="0" u="none" dirty="0">
              <a:solidFill>
                <a:schemeClr val="bg2"/>
              </a:solidFill>
              <a:latin typeface="Arial" pitchFamily="34" charset="0"/>
              <a:cs typeface="Arial" pitchFamily="34" charset="0"/>
            </a:rPr>
            <a:t>2.114 </a:t>
          </a:r>
          <a:r>
            <a:rPr lang="pl-PL" sz="1600" b="0" dirty="0">
              <a:latin typeface="Arial" pitchFamily="34" charset="0"/>
              <a:cs typeface="Arial" pitchFamily="34" charset="0"/>
            </a:rPr>
            <a:t>osób wyrejestrowano w        I połowie 2024 r.</a:t>
          </a:r>
        </a:p>
        <a:p>
          <a:r>
            <a:rPr lang="pl-PL" sz="1600" b="0" dirty="0">
              <a:effectLst/>
              <a:latin typeface="Arial" panose="020B0604020202020204" pitchFamily="34" charset="0"/>
              <a:cs typeface="Arial" panose="020B0604020202020204" pitchFamily="34" charset="0"/>
            </a:rPr>
            <a:t>(2.262 </a:t>
          </a:r>
          <a:r>
            <a:rPr lang="pl-PL" sz="1600" dirty="0">
              <a:latin typeface="Arial" pitchFamily="34" charset="0"/>
              <a:cs typeface="Arial" pitchFamily="34" charset="0"/>
            </a:rPr>
            <a:t>osoby wyrejestrowano w            I połowie 2023 r. – nastąpił spadek w 2024 r. o 148 osób, tj. 6,5%)</a:t>
          </a:r>
        </a:p>
      </dgm:t>
    </dgm:pt>
    <dgm:pt modelId="{B58E129F-E230-4D31-8D93-E754867DF8D2}" type="parTrans" cxnId="{B0C32FDF-A3A8-48D6-9CA2-D09EA7C8B185}">
      <dgm:prSet/>
      <dgm:spPr/>
      <dgm:t>
        <a:bodyPr/>
        <a:lstStyle/>
        <a:p>
          <a:endParaRPr lang="pl-PL"/>
        </a:p>
      </dgm:t>
    </dgm:pt>
    <dgm:pt modelId="{C6A9406B-F426-4F18-81C4-CE371E6A5F57}" type="sibTrans" cxnId="{B0C32FDF-A3A8-48D6-9CA2-D09EA7C8B185}">
      <dgm:prSet/>
      <dgm:spPr/>
      <dgm:t>
        <a:bodyPr/>
        <a:lstStyle/>
        <a:p>
          <a:endParaRPr lang="pl-PL"/>
        </a:p>
      </dgm:t>
    </dgm:pt>
    <dgm:pt modelId="{326E7618-68F2-41B6-B7FB-2C7D8C751F50}">
      <dgm:prSet phldrT="[Tekst]"/>
      <dgm:spPr>
        <a:solidFill>
          <a:schemeClr val="accent6">
            <a:lumMod val="90000"/>
          </a:schemeClr>
        </a:solidFill>
      </dgm:spPr>
      <dgm:t>
        <a:bodyPr/>
        <a:lstStyle/>
        <a:p>
          <a:r>
            <a:rPr lang="pl-PL" dirty="0">
              <a:solidFill>
                <a:schemeClr val="tx1"/>
              </a:solidFill>
              <a:latin typeface="Arial" pitchFamily="34" charset="0"/>
              <a:cs typeface="Arial" pitchFamily="34" charset="0"/>
            </a:rPr>
            <a:t>powiat elbląski</a:t>
          </a:r>
        </a:p>
      </dgm:t>
    </dgm:pt>
    <dgm:pt modelId="{F502B8D3-A514-40E4-9E31-7EB3006D378C}" type="parTrans" cxnId="{396DD183-44E2-432F-B865-8B90B711B3A4}">
      <dgm:prSet/>
      <dgm:spPr/>
      <dgm:t>
        <a:bodyPr/>
        <a:lstStyle/>
        <a:p>
          <a:endParaRPr lang="pl-PL"/>
        </a:p>
      </dgm:t>
    </dgm:pt>
    <dgm:pt modelId="{91E6EFC1-00D4-4CF6-91FD-722F5CE0EE5A}" type="sibTrans" cxnId="{396DD183-44E2-432F-B865-8B90B711B3A4}">
      <dgm:prSet/>
      <dgm:spPr/>
      <dgm:t>
        <a:bodyPr/>
        <a:lstStyle/>
        <a:p>
          <a:endParaRPr lang="pl-PL"/>
        </a:p>
      </dgm:t>
    </dgm:pt>
    <dgm:pt modelId="{75EAC1DD-9BC0-49BF-B8A3-708F599AD3B4}">
      <dgm:prSet phldrT="[Tekst]" custT="1"/>
      <dgm:spPr>
        <a:solidFill>
          <a:schemeClr val="accent3"/>
        </a:solidFill>
      </dgm:spPr>
      <dgm:t>
        <a:bodyPr/>
        <a:lstStyle/>
        <a:p>
          <a:pPr>
            <a:lnSpc>
              <a:spcPct val="90000"/>
            </a:lnSpc>
          </a:pPr>
          <a:r>
            <a:rPr lang="pl-PL" sz="1600" b="1" dirty="0">
              <a:latin typeface="Arial" pitchFamily="34" charset="0"/>
              <a:cs typeface="Arial" pitchFamily="34" charset="0"/>
            </a:rPr>
            <a:t>	</a:t>
          </a:r>
          <a:r>
            <a:rPr lang="pl-PL" sz="2000" b="0" dirty="0">
              <a:latin typeface="Arial" pitchFamily="34" charset="0"/>
              <a:cs typeface="Arial" pitchFamily="34" charset="0"/>
            </a:rPr>
            <a:t>NAPŁYW</a:t>
          </a:r>
        </a:p>
        <a:p>
          <a:pPr>
            <a:lnSpc>
              <a:spcPct val="90000"/>
            </a:lnSpc>
          </a:pPr>
          <a:r>
            <a:rPr lang="pl-PL" sz="1800" dirty="0">
              <a:latin typeface="Arial" pitchFamily="34" charset="0"/>
              <a:cs typeface="Arial" pitchFamily="34" charset="0"/>
            </a:rPr>
            <a:t>*</a:t>
          </a:r>
          <a:r>
            <a:rPr lang="pl-PL" sz="1600" u="none" dirty="0">
              <a:latin typeface="Arial" pitchFamily="34" charset="0"/>
              <a:cs typeface="Arial" pitchFamily="34" charset="0"/>
            </a:rPr>
            <a:t> </a:t>
          </a:r>
          <a:r>
            <a:rPr lang="pl-PL" sz="1600" b="0" u="none" dirty="0">
              <a:solidFill>
                <a:schemeClr val="bg2"/>
              </a:solidFill>
              <a:latin typeface="Arial" pitchFamily="34" charset="0"/>
              <a:cs typeface="Arial" pitchFamily="34" charset="0"/>
            </a:rPr>
            <a:t>1.406</a:t>
          </a:r>
          <a:r>
            <a:rPr lang="pl-PL" sz="1600" b="0" u="none" dirty="0">
              <a:latin typeface="Arial" pitchFamily="34" charset="0"/>
              <a:cs typeface="Arial" pitchFamily="34" charset="0"/>
            </a:rPr>
            <a:t> </a:t>
          </a:r>
          <a:r>
            <a:rPr lang="pl-PL" sz="1600" b="0" dirty="0">
              <a:latin typeface="Arial" pitchFamily="34" charset="0"/>
              <a:cs typeface="Arial" pitchFamily="34" charset="0"/>
            </a:rPr>
            <a:t>osoby zarejestrowano w       I połowie 2024 r.</a:t>
          </a:r>
        </a:p>
        <a:p>
          <a:pPr>
            <a:lnSpc>
              <a:spcPct val="100000"/>
            </a:lnSpc>
          </a:pPr>
          <a:r>
            <a:rPr lang="pl-PL" sz="1600" b="0" dirty="0">
              <a:effectLst/>
              <a:latin typeface="Arial" panose="020B0604020202020204" pitchFamily="34" charset="0"/>
              <a:cs typeface="Arial" panose="020B0604020202020204" pitchFamily="34" charset="0"/>
            </a:rPr>
            <a:t>(1.522</a:t>
          </a:r>
          <a:r>
            <a:rPr lang="pl-PL" sz="1600" b="0" dirty="0">
              <a:latin typeface="Arial" panose="020B0604020202020204" pitchFamily="34" charset="0"/>
              <a:cs typeface="Arial" panose="020B0604020202020204" pitchFamily="34" charset="0"/>
            </a:rPr>
            <a:t> </a:t>
          </a:r>
          <a:r>
            <a:rPr lang="pl-PL" sz="1600" dirty="0">
              <a:latin typeface="Arial" pitchFamily="34" charset="0"/>
              <a:cs typeface="Arial" pitchFamily="34" charset="0"/>
            </a:rPr>
            <a:t>osoby zarejestrowano w             I połowie 2023 r. – nastąpił spadek w 2024 r. o 116 osób, tj. 7,6%)</a:t>
          </a:r>
        </a:p>
      </dgm:t>
    </dgm:pt>
    <dgm:pt modelId="{170E848D-3447-4EC1-BC5B-D48150AEF81B}" type="parTrans" cxnId="{AF9B3C94-ED04-4A7C-BA90-B95EE90995C9}">
      <dgm:prSet/>
      <dgm:spPr/>
      <dgm:t>
        <a:bodyPr/>
        <a:lstStyle/>
        <a:p>
          <a:endParaRPr lang="pl-PL"/>
        </a:p>
      </dgm:t>
    </dgm:pt>
    <dgm:pt modelId="{364B1A0D-7146-4B06-BC09-076AD15B640C}" type="sibTrans" cxnId="{AF9B3C94-ED04-4A7C-BA90-B95EE90995C9}">
      <dgm:prSet/>
      <dgm:spPr/>
      <dgm:t>
        <a:bodyPr/>
        <a:lstStyle/>
        <a:p>
          <a:endParaRPr lang="pl-PL"/>
        </a:p>
      </dgm:t>
    </dgm:pt>
    <dgm:pt modelId="{EDB4781F-C74C-49E1-814C-8F6F6886CDA6}">
      <dgm:prSet phldrT="[Tekst]" custT="1"/>
      <dgm:spPr>
        <a:solidFill>
          <a:schemeClr val="bg1"/>
        </a:solidFill>
      </dgm:spPr>
      <dgm:t>
        <a:bodyPr/>
        <a:lstStyle/>
        <a:p>
          <a:r>
            <a:rPr lang="pl-PL" sz="2000" b="0" dirty="0">
              <a:latin typeface="Arial" pitchFamily="34" charset="0"/>
              <a:cs typeface="Arial" pitchFamily="34" charset="0"/>
            </a:rPr>
            <a:t>ODPŁYW</a:t>
          </a:r>
        </a:p>
        <a:p>
          <a:r>
            <a:rPr lang="pl-PL" sz="1800" dirty="0">
              <a:latin typeface="Arial" pitchFamily="34" charset="0"/>
              <a:cs typeface="Arial" pitchFamily="34" charset="0"/>
            </a:rPr>
            <a:t>* </a:t>
          </a:r>
          <a:r>
            <a:rPr lang="pl-PL" sz="1600" b="0" u="none" dirty="0">
              <a:solidFill>
                <a:schemeClr val="bg2"/>
              </a:solidFill>
              <a:latin typeface="Arial" pitchFamily="34" charset="0"/>
              <a:cs typeface="Arial" pitchFamily="34" charset="0"/>
            </a:rPr>
            <a:t>1.620</a:t>
          </a:r>
          <a:r>
            <a:rPr lang="pl-PL" sz="1600" b="0" dirty="0">
              <a:latin typeface="Arial" pitchFamily="34" charset="0"/>
              <a:cs typeface="Arial" pitchFamily="34" charset="0"/>
            </a:rPr>
            <a:t> osób wyrejestrowano w       I połowie 2024 r.</a:t>
          </a:r>
        </a:p>
        <a:p>
          <a:r>
            <a:rPr lang="pl-PL" sz="1600" b="0" dirty="0">
              <a:effectLst/>
              <a:latin typeface="Arial" panose="020B0604020202020204" pitchFamily="34" charset="0"/>
              <a:cs typeface="Arial" panose="020B0604020202020204" pitchFamily="34" charset="0"/>
            </a:rPr>
            <a:t>* 1.607</a:t>
          </a:r>
          <a:r>
            <a:rPr lang="pl-PL" sz="1600" b="0" dirty="0">
              <a:latin typeface="Arial" panose="020B0604020202020204" pitchFamily="34" charset="0"/>
              <a:cs typeface="Arial" panose="020B0604020202020204" pitchFamily="34" charset="0"/>
            </a:rPr>
            <a:t> </a:t>
          </a:r>
          <a:r>
            <a:rPr lang="pl-PL" sz="1600" dirty="0">
              <a:latin typeface="Arial" pitchFamily="34" charset="0"/>
              <a:cs typeface="Arial" pitchFamily="34" charset="0"/>
            </a:rPr>
            <a:t>osób wyrejestrowano w            I połowie 2023 r. – nastąpił wzrost w 2024 r. o 13 osób, tj. 0,8%)</a:t>
          </a:r>
        </a:p>
      </dgm:t>
    </dgm:pt>
    <dgm:pt modelId="{CCC24A7C-F74A-4137-8FBB-50D599D59625}" type="parTrans" cxnId="{968FF6E1-ED44-4D65-AC3A-96C1E7EB99E6}">
      <dgm:prSet/>
      <dgm:spPr/>
      <dgm:t>
        <a:bodyPr/>
        <a:lstStyle/>
        <a:p>
          <a:endParaRPr lang="pl-PL"/>
        </a:p>
      </dgm:t>
    </dgm:pt>
    <dgm:pt modelId="{4B8DF259-F901-44FF-9A6F-5C717E3FFB3C}" type="sibTrans" cxnId="{968FF6E1-ED44-4D65-AC3A-96C1E7EB99E6}">
      <dgm:prSet/>
      <dgm:spPr/>
      <dgm:t>
        <a:bodyPr/>
        <a:lstStyle/>
        <a:p>
          <a:endParaRPr lang="pl-PL"/>
        </a:p>
      </dgm:t>
    </dgm:pt>
    <dgm:pt modelId="{9AE06135-A58C-47C3-BB48-616EA05100F7}" type="pres">
      <dgm:prSet presAssocID="{7DECDA80-498F-4DCF-910C-2F3B972307D0}" presName="list" presStyleCnt="0">
        <dgm:presLayoutVars>
          <dgm:dir/>
          <dgm:animLvl val="lvl"/>
        </dgm:presLayoutVars>
      </dgm:prSet>
      <dgm:spPr/>
    </dgm:pt>
    <dgm:pt modelId="{0BB921B3-51C7-406D-A4B4-1F67D6730535}" type="pres">
      <dgm:prSet presAssocID="{AD6C3BC9-F8EF-46BB-B2EA-973A6A2FE49B}" presName="posSpace" presStyleCnt="0"/>
      <dgm:spPr/>
    </dgm:pt>
    <dgm:pt modelId="{1A4027B5-07D5-4FD6-BA3F-D14BABF53828}" type="pres">
      <dgm:prSet presAssocID="{AD6C3BC9-F8EF-46BB-B2EA-973A6A2FE49B}" presName="vertFlow" presStyleCnt="0"/>
      <dgm:spPr/>
    </dgm:pt>
    <dgm:pt modelId="{64AAE473-7187-49F3-B250-486828F59599}" type="pres">
      <dgm:prSet presAssocID="{AD6C3BC9-F8EF-46BB-B2EA-973A6A2FE49B}" presName="topSpace" presStyleCnt="0"/>
      <dgm:spPr/>
    </dgm:pt>
    <dgm:pt modelId="{C2C2EDD9-1EC8-4FC8-8081-342D157631A8}" type="pres">
      <dgm:prSet presAssocID="{AD6C3BC9-F8EF-46BB-B2EA-973A6A2FE49B}" presName="firstComp" presStyleCnt="0"/>
      <dgm:spPr/>
    </dgm:pt>
    <dgm:pt modelId="{CBF86D58-561F-4A5B-83A9-F0C166C959AF}" type="pres">
      <dgm:prSet presAssocID="{AD6C3BC9-F8EF-46BB-B2EA-973A6A2FE49B}" presName="firstChild" presStyleLbl="bgAccFollowNode1" presStyleIdx="0" presStyleCnt="4" custAng="0" custScaleX="124058" custScaleY="153953" custLinFactNeighborX="23338" custLinFactNeighborY="-4283"/>
      <dgm:spPr/>
    </dgm:pt>
    <dgm:pt modelId="{943E9078-B7A6-4B7F-8128-8D5CB347E604}" type="pres">
      <dgm:prSet presAssocID="{AD6C3BC9-F8EF-46BB-B2EA-973A6A2FE49B}" presName="firstChildTx" presStyleLbl="bgAccFollowNode1" presStyleIdx="0" presStyleCnt="4">
        <dgm:presLayoutVars>
          <dgm:bulletEnabled val="1"/>
        </dgm:presLayoutVars>
      </dgm:prSet>
      <dgm:spPr/>
    </dgm:pt>
    <dgm:pt modelId="{E72FB18D-3F0A-4991-B27B-6F2303167525}" type="pres">
      <dgm:prSet presAssocID="{F31D3F68-2064-4314-A2D3-46C5F910C8F0}" presName="comp" presStyleCnt="0"/>
      <dgm:spPr/>
    </dgm:pt>
    <dgm:pt modelId="{56B7850D-3252-4F10-9519-3F1433B7B39C}" type="pres">
      <dgm:prSet presAssocID="{F31D3F68-2064-4314-A2D3-46C5F910C8F0}" presName="child" presStyleLbl="bgAccFollowNode1" presStyleIdx="1" presStyleCnt="4" custScaleX="139964" custScaleY="121917" custLinFactNeighborX="11061" custLinFactNeighborY="5981"/>
      <dgm:spPr/>
    </dgm:pt>
    <dgm:pt modelId="{E8C5D88E-AB21-40B3-86F1-ADBA6AD808F1}" type="pres">
      <dgm:prSet presAssocID="{F31D3F68-2064-4314-A2D3-46C5F910C8F0}" presName="childTx" presStyleLbl="bgAccFollowNode1" presStyleIdx="1" presStyleCnt="4">
        <dgm:presLayoutVars>
          <dgm:bulletEnabled val="1"/>
        </dgm:presLayoutVars>
      </dgm:prSet>
      <dgm:spPr/>
    </dgm:pt>
    <dgm:pt modelId="{35DA9017-D784-453F-938A-3396B163B96B}" type="pres">
      <dgm:prSet presAssocID="{AD6C3BC9-F8EF-46BB-B2EA-973A6A2FE49B}" presName="negSpace" presStyleCnt="0"/>
      <dgm:spPr/>
    </dgm:pt>
    <dgm:pt modelId="{66A94887-0521-4860-9B92-E42EB162B964}" type="pres">
      <dgm:prSet presAssocID="{AD6C3BC9-F8EF-46BB-B2EA-973A6A2FE49B}" presName="circle" presStyleLbl="node1" presStyleIdx="0" presStyleCnt="2" custScaleX="134693" custLinFactNeighborX="-27084" custLinFactNeighborY="-49694"/>
      <dgm:spPr/>
    </dgm:pt>
    <dgm:pt modelId="{7E522C48-C5B9-4A8B-A0D6-1AEEE2167FDB}" type="pres">
      <dgm:prSet presAssocID="{FAAE2471-150A-42CB-A638-380C051AE86F}" presName="transSpace" presStyleCnt="0"/>
      <dgm:spPr/>
    </dgm:pt>
    <dgm:pt modelId="{717BB0D5-824F-4BA4-8E60-E626B0E9E1E8}" type="pres">
      <dgm:prSet presAssocID="{326E7618-68F2-41B6-B7FB-2C7D8C751F50}" presName="posSpace" presStyleCnt="0"/>
      <dgm:spPr/>
    </dgm:pt>
    <dgm:pt modelId="{0C20B274-3BEA-44F0-96C3-B31CAA0A5DC9}" type="pres">
      <dgm:prSet presAssocID="{326E7618-68F2-41B6-B7FB-2C7D8C751F50}" presName="vertFlow" presStyleCnt="0"/>
      <dgm:spPr/>
    </dgm:pt>
    <dgm:pt modelId="{6924E57B-0953-4890-A551-476603558777}" type="pres">
      <dgm:prSet presAssocID="{326E7618-68F2-41B6-B7FB-2C7D8C751F50}" presName="topSpace" presStyleCnt="0"/>
      <dgm:spPr/>
    </dgm:pt>
    <dgm:pt modelId="{FFF21A00-6DAB-4A4C-A9D5-6DF0596B8EC7}" type="pres">
      <dgm:prSet presAssocID="{326E7618-68F2-41B6-B7FB-2C7D8C751F50}" presName="firstComp" presStyleCnt="0"/>
      <dgm:spPr/>
    </dgm:pt>
    <dgm:pt modelId="{3F057795-8B46-43F7-B3DB-EDCDCA759E3B}" type="pres">
      <dgm:prSet presAssocID="{326E7618-68F2-41B6-B7FB-2C7D8C751F50}" presName="firstChild" presStyleLbl="bgAccFollowNode1" presStyleIdx="2" presStyleCnt="4" custScaleX="139256" custScaleY="123672" custLinFactNeighborX="-44103" custLinFactNeighborY="11567"/>
      <dgm:spPr/>
    </dgm:pt>
    <dgm:pt modelId="{F2E2D626-0271-41BA-9397-EF5DF2B211B1}" type="pres">
      <dgm:prSet presAssocID="{326E7618-68F2-41B6-B7FB-2C7D8C751F50}" presName="firstChildTx" presStyleLbl="bgAccFollowNode1" presStyleIdx="2" presStyleCnt="4">
        <dgm:presLayoutVars>
          <dgm:bulletEnabled val="1"/>
        </dgm:presLayoutVars>
      </dgm:prSet>
      <dgm:spPr/>
    </dgm:pt>
    <dgm:pt modelId="{719718FD-95AC-4E1F-BBAB-AFDD7131FC4F}" type="pres">
      <dgm:prSet presAssocID="{EDB4781F-C74C-49E1-814C-8F6F6886CDA6}" presName="comp" presStyleCnt="0"/>
      <dgm:spPr/>
    </dgm:pt>
    <dgm:pt modelId="{E032AFD5-B502-45A5-A63D-21532B106CCC}" type="pres">
      <dgm:prSet presAssocID="{EDB4781F-C74C-49E1-814C-8F6F6886CDA6}" presName="child" presStyleLbl="bgAccFollowNode1" presStyleIdx="3" presStyleCnt="4" custScaleX="137111" custScaleY="122316" custLinFactNeighborX="-45678" custLinFactNeighborY="22741"/>
      <dgm:spPr/>
    </dgm:pt>
    <dgm:pt modelId="{B2907416-8422-4DFD-B879-657A38EDF24F}" type="pres">
      <dgm:prSet presAssocID="{EDB4781F-C74C-49E1-814C-8F6F6886CDA6}" presName="childTx" presStyleLbl="bgAccFollowNode1" presStyleIdx="3" presStyleCnt="4">
        <dgm:presLayoutVars>
          <dgm:bulletEnabled val="1"/>
        </dgm:presLayoutVars>
      </dgm:prSet>
      <dgm:spPr/>
    </dgm:pt>
    <dgm:pt modelId="{2389BBDB-4F7F-4AA1-BAE5-0478F779C513}" type="pres">
      <dgm:prSet presAssocID="{326E7618-68F2-41B6-B7FB-2C7D8C751F50}" presName="negSpace" presStyleCnt="0"/>
      <dgm:spPr/>
    </dgm:pt>
    <dgm:pt modelId="{24A8B082-E5A6-4C9E-A888-3F16CC02AB2E}" type="pres">
      <dgm:prSet presAssocID="{326E7618-68F2-41B6-B7FB-2C7D8C751F50}" presName="circle" presStyleLbl="node1" presStyleIdx="1" presStyleCnt="2" custScaleX="130313" custLinFactNeighborX="-70990" custLinFactNeighborY="-45980"/>
      <dgm:spPr/>
    </dgm:pt>
  </dgm:ptLst>
  <dgm:cxnLst>
    <dgm:cxn modelId="{44C50603-BEE5-4BF0-A4B2-D791CD07A294}" type="presOf" srcId="{F31D3F68-2064-4314-A2D3-46C5F910C8F0}" destId="{56B7850D-3252-4F10-9519-3F1433B7B39C}" srcOrd="0" destOrd="0" presId="urn:microsoft.com/office/officeart/2005/8/layout/hList9"/>
    <dgm:cxn modelId="{3A15E629-A208-4EA3-A844-C74451B254B5}" type="presOf" srcId="{326E7618-68F2-41B6-B7FB-2C7D8C751F50}" destId="{24A8B082-E5A6-4C9E-A888-3F16CC02AB2E}" srcOrd="0" destOrd="0" presId="urn:microsoft.com/office/officeart/2005/8/layout/hList9"/>
    <dgm:cxn modelId="{36955C2F-3955-4EDB-86DF-B75264FD7308}" type="presOf" srcId="{F31D3F68-2064-4314-A2D3-46C5F910C8F0}" destId="{E8C5D88E-AB21-40B3-86F1-ADBA6AD808F1}" srcOrd="1" destOrd="0" presId="urn:microsoft.com/office/officeart/2005/8/layout/hList9"/>
    <dgm:cxn modelId="{8B384C3E-8508-48B0-9DF8-310D0B086E27}" type="presOf" srcId="{EDB4781F-C74C-49E1-814C-8F6F6886CDA6}" destId="{E032AFD5-B502-45A5-A63D-21532B106CCC}" srcOrd="0" destOrd="0" presId="urn:microsoft.com/office/officeart/2005/8/layout/hList9"/>
    <dgm:cxn modelId="{32351F51-EB0E-41F5-872F-AB610551F470}" type="presOf" srcId="{AD6C3BC9-F8EF-46BB-B2EA-973A6A2FE49B}" destId="{66A94887-0521-4860-9B92-E42EB162B964}" srcOrd="0" destOrd="0" presId="urn:microsoft.com/office/officeart/2005/8/layout/hList9"/>
    <dgm:cxn modelId="{F91DE374-E3A6-45D3-B0BF-F40EABEF74E1}" type="presOf" srcId="{75EAC1DD-9BC0-49BF-B8A3-708F599AD3B4}" destId="{3F057795-8B46-43F7-B3DB-EDCDCA759E3B}" srcOrd="0" destOrd="0" presId="urn:microsoft.com/office/officeart/2005/8/layout/hList9"/>
    <dgm:cxn modelId="{3AC99D59-3B27-45BA-B2A1-EB199060D52A}" type="presOf" srcId="{75EAC1DD-9BC0-49BF-B8A3-708F599AD3B4}" destId="{F2E2D626-0271-41BA-9397-EF5DF2B211B1}" srcOrd="1" destOrd="0" presId="urn:microsoft.com/office/officeart/2005/8/layout/hList9"/>
    <dgm:cxn modelId="{396DD183-44E2-432F-B865-8B90B711B3A4}" srcId="{7DECDA80-498F-4DCF-910C-2F3B972307D0}" destId="{326E7618-68F2-41B6-B7FB-2C7D8C751F50}" srcOrd="1" destOrd="0" parTransId="{F502B8D3-A514-40E4-9E31-7EB3006D378C}" sibTransId="{91E6EFC1-00D4-4CF6-91FD-722F5CE0EE5A}"/>
    <dgm:cxn modelId="{AF9B3C94-ED04-4A7C-BA90-B95EE90995C9}" srcId="{326E7618-68F2-41B6-B7FB-2C7D8C751F50}" destId="{75EAC1DD-9BC0-49BF-B8A3-708F599AD3B4}" srcOrd="0" destOrd="0" parTransId="{170E848D-3447-4EC1-BC5B-D48150AEF81B}" sibTransId="{364B1A0D-7146-4B06-BC09-076AD15B640C}"/>
    <dgm:cxn modelId="{20196FC5-AFB4-4710-8E58-3575532C0A9D}" srcId="{7DECDA80-498F-4DCF-910C-2F3B972307D0}" destId="{AD6C3BC9-F8EF-46BB-B2EA-973A6A2FE49B}" srcOrd="0" destOrd="0" parTransId="{A338BBA7-1D4D-4CD9-8C70-20D461BB38F8}" sibTransId="{FAAE2471-150A-42CB-A638-380C051AE86F}"/>
    <dgm:cxn modelId="{614DFED3-9D19-47C5-8A10-E6A11E1E5444}" type="presOf" srcId="{8DDED4F1-995D-4D3E-A72B-FE83EB3AFF3C}" destId="{CBF86D58-561F-4A5B-83A9-F0C166C959AF}" srcOrd="0" destOrd="0" presId="urn:microsoft.com/office/officeart/2005/8/layout/hList9"/>
    <dgm:cxn modelId="{229317D4-01E4-47B8-AF11-48EA1F1C7B7B}" srcId="{AD6C3BC9-F8EF-46BB-B2EA-973A6A2FE49B}" destId="{8DDED4F1-995D-4D3E-A72B-FE83EB3AFF3C}" srcOrd="0" destOrd="0" parTransId="{ED371FBF-EC61-4EB2-9402-8870CA1101CE}" sibTransId="{43336E64-2AFC-4559-B1A4-4CA7666014DE}"/>
    <dgm:cxn modelId="{7B8A41D9-6246-469F-A66B-9DA4AE271C0E}" type="presOf" srcId="{8DDED4F1-995D-4D3E-A72B-FE83EB3AFF3C}" destId="{943E9078-B7A6-4B7F-8128-8D5CB347E604}" srcOrd="1" destOrd="0" presId="urn:microsoft.com/office/officeart/2005/8/layout/hList9"/>
    <dgm:cxn modelId="{B0C32FDF-A3A8-48D6-9CA2-D09EA7C8B185}" srcId="{AD6C3BC9-F8EF-46BB-B2EA-973A6A2FE49B}" destId="{F31D3F68-2064-4314-A2D3-46C5F910C8F0}" srcOrd="1" destOrd="0" parTransId="{B58E129F-E230-4D31-8D93-E754867DF8D2}" sibTransId="{C6A9406B-F426-4F18-81C4-CE371E6A5F57}"/>
    <dgm:cxn modelId="{8BF66EE0-683F-4B4F-8125-843A20338F28}" type="presOf" srcId="{7DECDA80-498F-4DCF-910C-2F3B972307D0}" destId="{9AE06135-A58C-47C3-BB48-616EA05100F7}" srcOrd="0" destOrd="0" presId="urn:microsoft.com/office/officeart/2005/8/layout/hList9"/>
    <dgm:cxn modelId="{968FF6E1-ED44-4D65-AC3A-96C1E7EB99E6}" srcId="{326E7618-68F2-41B6-B7FB-2C7D8C751F50}" destId="{EDB4781F-C74C-49E1-814C-8F6F6886CDA6}" srcOrd="1" destOrd="0" parTransId="{CCC24A7C-F74A-4137-8FBB-50D599D59625}" sibTransId="{4B8DF259-F901-44FF-9A6F-5C717E3FFB3C}"/>
    <dgm:cxn modelId="{E2A867FD-8BDE-4D62-B58B-BFC61D0E6F22}" type="presOf" srcId="{EDB4781F-C74C-49E1-814C-8F6F6886CDA6}" destId="{B2907416-8422-4DFD-B879-657A38EDF24F}" srcOrd="1" destOrd="0" presId="urn:microsoft.com/office/officeart/2005/8/layout/hList9"/>
    <dgm:cxn modelId="{7EA62F34-58E5-4BAD-98E9-0F6AB03DE029}" type="presParOf" srcId="{9AE06135-A58C-47C3-BB48-616EA05100F7}" destId="{0BB921B3-51C7-406D-A4B4-1F67D6730535}" srcOrd="0" destOrd="0" presId="urn:microsoft.com/office/officeart/2005/8/layout/hList9"/>
    <dgm:cxn modelId="{54345B39-E95C-4C4F-9B2D-EA07CDB34007}" type="presParOf" srcId="{9AE06135-A58C-47C3-BB48-616EA05100F7}" destId="{1A4027B5-07D5-4FD6-BA3F-D14BABF53828}" srcOrd="1" destOrd="0" presId="urn:microsoft.com/office/officeart/2005/8/layout/hList9"/>
    <dgm:cxn modelId="{CD29F124-5617-40CD-A811-9CE7EBF3C399}" type="presParOf" srcId="{1A4027B5-07D5-4FD6-BA3F-D14BABF53828}" destId="{64AAE473-7187-49F3-B250-486828F59599}" srcOrd="0" destOrd="0" presId="urn:microsoft.com/office/officeart/2005/8/layout/hList9"/>
    <dgm:cxn modelId="{634B6D87-E97D-4F92-B31B-4929DBDF2027}" type="presParOf" srcId="{1A4027B5-07D5-4FD6-BA3F-D14BABF53828}" destId="{C2C2EDD9-1EC8-4FC8-8081-342D157631A8}" srcOrd="1" destOrd="0" presId="urn:microsoft.com/office/officeart/2005/8/layout/hList9"/>
    <dgm:cxn modelId="{00DDD2ED-5F80-48B1-9AC9-2CFA4E4C8655}" type="presParOf" srcId="{C2C2EDD9-1EC8-4FC8-8081-342D157631A8}" destId="{CBF86D58-561F-4A5B-83A9-F0C166C959AF}" srcOrd="0" destOrd="0" presId="urn:microsoft.com/office/officeart/2005/8/layout/hList9"/>
    <dgm:cxn modelId="{9BD66EDF-B53E-490D-9949-15B29C5CCFA6}" type="presParOf" srcId="{C2C2EDD9-1EC8-4FC8-8081-342D157631A8}" destId="{943E9078-B7A6-4B7F-8128-8D5CB347E604}" srcOrd="1" destOrd="0" presId="urn:microsoft.com/office/officeart/2005/8/layout/hList9"/>
    <dgm:cxn modelId="{F3FED262-3833-4D59-8031-2CB781FAC775}" type="presParOf" srcId="{1A4027B5-07D5-4FD6-BA3F-D14BABF53828}" destId="{E72FB18D-3F0A-4991-B27B-6F2303167525}" srcOrd="2" destOrd="0" presId="urn:microsoft.com/office/officeart/2005/8/layout/hList9"/>
    <dgm:cxn modelId="{BD18F4A7-A7AF-43B1-B6B8-5DD13797DFCB}" type="presParOf" srcId="{E72FB18D-3F0A-4991-B27B-6F2303167525}" destId="{56B7850D-3252-4F10-9519-3F1433B7B39C}" srcOrd="0" destOrd="0" presId="urn:microsoft.com/office/officeart/2005/8/layout/hList9"/>
    <dgm:cxn modelId="{3A25D047-E6F5-4751-88F3-84BBAF8938C9}" type="presParOf" srcId="{E72FB18D-3F0A-4991-B27B-6F2303167525}" destId="{E8C5D88E-AB21-40B3-86F1-ADBA6AD808F1}" srcOrd="1" destOrd="0" presId="urn:microsoft.com/office/officeart/2005/8/layout/hList9"/>
    <dgm:cxn modelId="{009511DB-076C-43A2-9C8D-452E0DB7F08A}" type="presParOf" srcId="{9AE06135-A58C-47C3-BB48-616EA05100F7}" destId="{35DA9017-D784-453F-938A-3396B163B96B}" srcOrd="2" destOrd="0" presId="urn:microsoft.com/office/officeart/2005/8/layout/hList9"/>
    <dgm:cxn modelId="{76A574CF-4FB0-4921-9457-7A755ED599D9}" type="presParOf" srcId="{9AE06135-A58C-47C3-BB48-616EA05100F7}" destId="{66A94887-0521-4860-9B92-E42EB162B964}" srcOrd="3" destOrd="0" presId="urn:microsoft.com/office/officeart/2005/8/layout/hList9"/>
    <dgm:cxn modelId="{E19E72B3-47A4-448D-B453-97EC367013B1}" type="presParOf" srcId="{9AE06135-A58C-47C3-BB48-616EA05100F7}" destId="{7E522C48-C5B9-4A8B-A0D6-1AEEE2167FDB}" srcOrd="4" destOrd="0" presId="urn:microsoft.com/office/officeart/2005/8/layout/hList9"/>
    <dgm:cxn modelId="{A1FDBD7E-C054-4078-80E0-9C92EAD6B4EE}" type="presParOf" srcId="{9AE06135-A58C-47C3-BB48-616EA05100F7}" destId="{717BB0D5-824F-4BA4-8E60-E626B0E9E1E8}" srcOrd="5" destOrd="0" presId="urn:microsoft.com/office/officeart/2005/8/layout/hList9"/>
    <dgm:cxn modelId="{0D6EB5F6-AC82-4BAA-84DE-CB3E510E4CA1}" type="presParOf" srcId="{9AE06135-A58C-47C3-BB48-616EA05100F7}" destId="{0C20B274-3BEA-44F0-96C3-B31CAA0A5DC9}" srcOrd="6" destOrd="0" presId="urn:microsoft.com/office/officeart/2005/8/layout/hList9"/>
    <dgm:cxn modelId="{5513BB83-ED30-4FF4-8424-7DAF5B3A1402}" type="presParOf" srcId="{0C20B274-3BEA-44F0-96C3-B31CAA0A5DC9}" destId="{6924E57B-0953-4890-A551-476603558777}" srcOrd="0" destOrd="0" presId="urn:microsoft.com/office/officeart/2005/8/layout/hList9"/>
    <dgm:cxn modelId="{B5E25656-1C74-4589-8D4C-C9F3F4A271CF}" type="presParOf" srcId="{0C20B274-3BEA-44F0-96C3-B31CAA0A5DC9}" destId="{FFF21A00-6DAB-4A4C-A9D5-6DF0596B8EC7}" srcOrd="1" destOrd="0" presId="urn:microsoft.com/office/officeart/2005/8/layout/hList9"/>
    <dgm:cxn modelId="{5DDB61F2-5903-41AF-A552-5F27DD062832}" type="presParOf" srcId="{FFF21A00-6DAB-4A4C-A9D5-6DF0596B8EC7}" destId="{3F057795-8B46-43F7-B3DB-EDCDCA759E3B}" srcOrd="0" destOrd="0" presId="urn:microsoft.com/office/officeart/2005/8/layout/hList9"/>
    <dgm:cxn modelId="{2784025C-53A7-4AA1-BD32-19DB83B9F4D7}" type="presParOf" srcId="{FFF21A00-6DAB-4A4C-A9D5-6DF0596B8EC7}" destId="{F2E2D626-0271-41BA-9397-EF5DF2B211B1}" srcOrd="1" destOrd="0" presId="urn:microsoft.com/office/officeart/2005/8/layout/hList9"/>
    <dgm:cxn modelId="{F7670E96-0E92-4EFA-97AB-76E208847C42}" type="presParOf" srcId="{0C20B274-3BEA-44F0-96C3-B31CAA0A5DC9}" destId="{719718FD-95AC-4E1F-BBAB-AFDD7131FC4F}" srcOrd="2" destOrd="0" presId="urn:microsoft.com/office/officeart/2005/8/layout/hList9"/>
    <dgm:cxn modelId="{D79E8E10-D094-4132-AC1C-BC9F801735D0}" type="presParOf" srcId="{719718FD-95AC-4E1F-BBAB-AFDD7131FC4F}" destId="{E032AFD5-B502-45A5-A63D-21532B106CCC}" srcOrd="0" destOrd="0" presId="urn:microsoft.com/office/officeart/2005/8/layout/hList9"/>
    <dgm:cxn modelId="{CFF6B2B3-532B-4A62-B2A3-55198816A255}" type="presParOf" srcId="{719718FD-95AC-4E1F-BBAB-AFDD7131FC4F}" destId="{B2907416-8422-4DFD-B879-657A38EDF24F}" srcOrd="1" destOrd="0" presId="urn:microsoft.com/office/officeart/2005/8/layout/hList9"/>
    <dgm:cxn modelId="{3247698B-10FF-43F3-9D12-C7489F1446AD}" type="presParOf" srcId="{9AE06135-A58C-47C3-BB48-616EA05100F7}" destId="{2389BBDB-4F7F-4AA1-BAE5-0478F779C513}" srcOrd="7" destOrd="0" presId="urn:microsoft.com/office/officeart/2005/8/layout/hList9"/>
    <dgm:cxn modelId="{E5A9E1F7-18B9-4C61-9B0B-B5D0760C3795}" type="presParOf" srcId="{9AE06135-A58C-47C3-BB48-616EA05100F7}" destId="{24A8B082-E5A6-4C9E-A888-3F16CC02AB2E}"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8AD8CA1-A7C2-437A-A7B6-6DFC0A7A1D7E}" type="doc">
      <dgm:prSet loTypeId="urn:microsoft.com/office/officeart/2005/8/layout/vList5" loCatId="list" qsTypeId="urn:microsoft.com/office/officeart/2005/8/quickstyle/simple4" qsCatId="simple" csTypeId="urn:microsoft.com/office/officeart/2005/8/colors/accent4_3" csCatId="accent4" phldr="1"/>
      <dgm:spPr/>
      <dgm:t>
        <a:bodyPr/>
        <a:lstStyle/>
        <a:p>
          <a:endParaRPr lang="pl-PL"/>
        </a:p>
      </dgm:t>
    </dgm:pt>
    <dgm:pt modelId="{83B38D69-6195-4B64-A245-69C080DA17BC}">
      <dgm:prSet phldrT="[Tekst]" custT="1"/>
      <dgm:spPr>
        <a:solidFill>
          <a:schemeClr val="accent6"/>
        </a:solidFill>
        <a:ln>
          <a:solidFill>
            <a:schemeClr val="bg1"/>
          </a:solidFill>
        </a:ln>
      </dgm:spPr>
      <dgm:t>
        <a:bodyPr/>
        <a:lstStyle/>
        <a:p>
          <a:r>
            <a:rPr lang="pl-PL" sz="2400" dirty="0">
              <a:solidFill>
                <a:schemeClr val="tx1"/>
              </a:solidFill>
              <a:latin typeface="Arial" pitchFamily="34" charset="0"/>
              <a:cs typeface="Arial" pitchFamily="34" charset="0"/>
            </a:rPr>
            <a:t>SKIEROWANIA </a:t>
          </a:r>
        </a:p>
        <a:p>
          <a:r>
            <a:rPr lang="pl-PL" sz="2400" dirty="0">
              <a:solidFill>
                <a:schemeClr val="tx1"/>
              </a:solidFill>
              <a:latin typeface="Arial" pitchFamily="34" charset="0"/>
              <a:cs typeface="Arial" pitchFamily="34" charset="0"/>
            </a:rPr>
            <a:t>DO PRACY</a:t>
          </a:r>
        </a:p>
      </dgm:t>
    </dgm:pt>
    <dgm:pt modelId="{0A01EFD9-4940-4159-A27E-2FF4DF41982A}" type="parTrans" cxnId="{66137FA5-B3CA-47A2-AFEB-18A212F52E0A}">
      <dgm:prSet/>
      <dgm:spPr/>
      <dgm:t>
        <a:bodyPr/>
        <a:lstStyle/>
        <a:p>
          <a:endParaRPr lang="pl-PL">
            <a:latin typeface="Arial" panose="020B0604020202020204" pitchFamily="34" charset="0"/>
            <a:cs typeface="Arial" panose="020B0604020202020204" pitchFamily="34" charset="0"/>
          </a:endParaRPr>
        </a:p>
      </dgm:t>
    </dgm:pt>
    <dgm:pt modelId="{6A3FB563-4AF8-4EDE-8633-70565717A685}" type="sibTrans" cxnId="{66137FA5-B3CA-47A2-AFEB-18A212F52E0A}">
      <dgm:prSet/>
      <dgm:spPr/>
      <dgm:t>
        <a:bodyPr/>
        <a:lstStyle/>
        <a:p>
          <a:endParaRPr lang="pl-PL">
            <a:latin typeface="Arial" panose="020B0604020202020204" pitchFamily="34" charset="0"/>
            <a:cs typeface="Arial" panose="020B0604020202020204" pitchFamily="34" charset="0"/>
          </a:endParaRPr>
        </a:p>
      </dgm:t>
    </dgm:pt>
    <dgm:pt modelId="{6E93E60F-95C1-4403-99C2-5DA720E5872C}">
      <dgm:prSet phldrT="[Tekst]" custT="1"/>
      <dgm:spPr>
        <a:noFill/>
        <a:ln>
          <a:noFill/>
        </a:ln>
      </dgm:spPr>
      <dgm:t>
        <a:bodyPr/>
        <a:lstStyle/>
        <a:p>
          <a:pPr algn="just"/>
          <a:r>
            <a:rPr lang="pl-PL" sz="1600" dirty="0">
              <a:latin typeface="Arial" panose="020B0604020202020204" pitchFamily="34" charset="0"/>
              <a:cs typeface="Arial" panose="020B0604020202020204" pitchFamily="34" charset="0"/>
            </a:rPr>
            <a:t>W I połowie 2024 r. wydano ogółem 1.575 </a:t>
          </a:r>
          <a:r>
            <a:rPr lang="pl-PL" sz="1600" b="0" dirty="0">
              <a:latin typeface="Arial" panose="020B0604020202020204" pitchFamily="34" charset="0"/>
              <a:cs typeface="Arial" panose="020B0604020202020204" pitchFamily="34" charset="0"/>
            </a:rPr>
            <a:t>skierowań do pracy </a:t>
          </a:r>
          <a:r>
            <a:rPr lang="pl-PL" sz="1600" b="0" i="0" dirty="0">
              <a:latin typeface="Arial" panose="020B0604020202020204" pitchFamily="34" charset="0"/>
              <a:cs typeface="Arial" panose="020B0604020202020204" pitchFamily="34" charset="0"/>
            </a:rPr>
            <a:t>(w I połowie 2023 r. wydano 1.440 skierowania), z tego:</a:t>
          </a:r>
        </a:p>
      </dgm:t>
    </dgm:pt>
    <dgm:pt modelId="{11CD5F02-BA4F-4EF5-9A38-0126EEDE7772}" type="parTrans" cxnId="{9A755083-954A-41E9-931D-03939895AE7A}">
      <dgm:prSet/>
      <dgm:spPr/>
      <dgm:t>
        <a:bodyPr/>
        <a:lstStyle/>
        <a:p>
          <a:endParaRPr lang="pl-PL">
            <a:latin typeface="Arial" panose="020B0604020202020204" pitchFamily="34" charset="0"/>
            <a:cs typeface="Arial" panose="020B0604020202020204" pitchFamily="34" charset="0"/>
          </a:endParaRPr>
        </a:p>
      </dgm:t>
    </dgm:pt>
    <dgm:pt modelId="{A7315FC0-2C47-4441-A0C6-1FA4261517A2}" type="sibTrans" cxnId="{9A755083-954A-41E9-931D-03939895AE7A}">
      <dgm:prSet/>
      <dgm:spPr/>
      <dgm:t>
        <a:bodyPr/>
        <a:lstStyle/>
        <a:p>
          <a:endParaRPr lang="pl-PL">
            <a:latin typeface="Arial" panose="020B0604020202020204" pitchFamily="34" charset="0"/>
            <a:cs typeface="Arial" panose="020B0604020202020204" pitchFamily="34" charset="0"/>
          </a:endParaRPr>
        </a:p>
      </dgm:t>
    </dgm:pt>
    <dgm:pt modelId="{E5BFC4D1-0A93-43FE-BCB9-0B2F1241A071}">
      <dgm:prSet phldrT="[Tekst]" custT="1"/>
      <dgm:spPr>
        <a:noFill/>
        <a:ln>
          <a:noFill/>
        </a:ln>
      </dgm:spPr>
      <dgm:t>
        <a:bodyPr/>
        <a:lstStyle/>
        <a:p>
          <a:pPr algn="just"/>
          <a:r>
            <a:rPr lang="pl-PL" sz="1600" b="0" dirty="0">
              <a:latin typeface="Arial" panose="020B0604020202020204" pitchFamily="34" charset="0"/>
              <a:cs typeface="Arial" panose="020B0604020202020204" pitchFamily="34" charset="0"/>
            </a:rPr>
            <a:t>Elbląg – </a:t>
          </a:r>
          <a:r>
            <a:rPr lang="pl-PL" sz="1600" b="0" dirty="0">
              <a:solidFill>
                <a:schemeClr val="accent3">
                  <a:lumMod val="75000"/>
                </a:schemeClr>
              </a:solidFill>
              <a:latin typeface="Arial" panose="020B0604020202020204" pitchFamily="34" charset="0"/>
              <a:cs typeface="Arial" panose="020B0604020202020204" pitchFamily="34" charset="0"/>
            </a:rPr>
            <a:t> </a:t>
          </a:r>
          <a:r>
            <a:rPr lang="pl-PL" sz="1600" b="0" dirty="0">
              <a:solidFill>
                <a:schemeClr val="tx1"/>
              </a:solidFill>
              <a:latin typeface="Arial" panose="020B0604020202020204" pitchFamily="34" charset="0"/>
              <a:cs typeface="Arial" panose="020B0604020202020204" pitchFamily="34" charset="0"/>
            </a:rPr>
            <a:t>973</a:t>
          </a:r>
          <a:r>
            <a:rPr lang="pl-PL" sz="1600" b="0" dirty="0">
              <a:solidFill>
                <a:schemeClr val="accent3">
                  <a:lumMod val="75000"/>
                </a:schemeClr>
              </a:solidFill>
              <a:latin typeface="Arial" panose="020B0604020202020204" pitchFamily="34" charset="0"/>
              <a:cs typeface="Arial" panose="020B0604020202020204" pitchFamily="34" charset="0"/>
            </a:rPr>
            <a:t> </a:t>
          </a:r>
          <a:r>
            <a:rPr lang="pl-PL" sz="1600" b="0" i="0" dirty="0">
              <a:solidFill>
                <a:schemeClr val="tx1"/>
              </a:solidFill>
              <a:latin typeface="Arial" panose="020B0604020202020204" pitchFamily="34" charset="0"/>
              <a:cs typeface="Arial" panose="020B0604020202020204" pitchFamily="34" charset="0"/>
            </a:rPr>
            <a:t>(w I połowie 2023 r. –  1.160)</a:t>
          </a:r>
        </a:p>
      </dgm:t>
    </dgm:pt>
    <dgm:pt modelId="{92FC2CB2-D68F-4D81-A5FA-F9B7165C0B9D}" type="parTrans" cxnId="{17746769-8019-44B5-8D11-4BF3F93654DA}">
      <dgm:prSet/>
      <dgm:spPr/>
      <dgm:t>
        <a:bodyPr/>
        <a:lstStyle/>
        <a:p>
          <a:endParaRPr lang="pl-PL">
            <a:latin typeface="Arial" panose="020B0604020202020204" pitchFamily="34" charset="0"/>
            <a:cs typeface="Arial" panose="020B0604020202020204" pitchFamily="34" charset="0"/>
          </a:endParaRPr>
        </a:p>
      </dgm:t>
    </dgm:pt>
    <dgm:pt modelId="{777A12BD-A17E-4E77-B4FB-F0E139B45318}" type="sibTrans" cxnId="{17746769-8019-44B5-8D11-4BF3F93654DA}">
      <dgm:prSet/>
      <dgm:spPr/>
      <dgm:t>
        <a:bodyPr/>
        <a:lstStyle/>
        <a:p>
          <a:endParaRPr lang="pl-PL">
            <a:latin typeface="Arial" panose="020B0604020202020204" pitchFamily="34" charset="0"/>
            <a:cs typeface="Arial" panose="020B0604020202020204" pitchFamily="34" charset="0"/>
          </a:endParaRPr>
        </a:p>
      </dgm:t>
    </dgm:pt>
    <dgm:pt modelId="{468BDA93-69FA-412D-A30E-036C56ECF626}">
      <dgm:prSet phldrT="[Tekst]" custT="1"/>
      <dgm:spPr>
        <a:solidFill>
          <a:schemeClr val="accent6"/>
        </a:solidFill>
        <a:ln>
          <a:solidFill>
            <a:schemeClr val="accent3"/>
          </a:solidFill>
        </a:ln>
      </dgm:spPr>
      <dgm:t>
        <a:bodyPr/>
        <a:lstStyle/>
        <a:p>
          <a:r>
            <a:rPr lang="pl-PL" sz="2400" dirty="0">
              <a:solidFill>
                <a:schemeClr val="tx1"/>
              </a:solidFill>
              <a:latin typeface="Arial" pitchFamily="34" charset="0"/>
              <a:cs typeface="Arial" pitchFamily="34" charset="0"/>
            </a:rPr>
            <a:t>PODJĘCIA PRACY </a:t>
          </a:r>
        </a:p>
      </dgm:t>
    </dgm:pt>
    <dgm:pt modelId="{E6ECB934-3A1E-46CA-937B-0A7BE769186B}" type="parTrans" cxnId="{E81481CC-577B-44E3-A374-57AB834AF1B2}">
      <dgm:prSet/>
      <dgm:spPr/>
      <dgm:t>
        <a:bodyPr/>
        <a:lstStyle/>
        <a:p>
          <a:endParaRPr lang="pl-PL">
            <a:latin typeface="Arial" panose="020B0604020202020204" pitchFamily="34" charset="0"/>
            <a:cs typeface="Arial" panose="020B0604020202020204" pitchFamily="34" charset="0"/>
          </a:endParaRPr>
        </a:p>
      </dgm:t>
    </dgm:pt>
    <dgm:pt modelId="{871EE57C-A987-43F5-A38A-FC4ABB1AABED}" type="sibTrans" cxnId="{E81481CC-577B-44E3-A374-57AB834AF1B2}">
      <dgm:prSet/>
      <dgm:spPr/>
      <dgm:t>
        <a:bodyPr/>
        <a:lstStyle/>
        <a:p>
          <a:endParaRPr lang="pl-PL">
            <a:latin typeface="Arial" panose="020B0604020202020204" pitchFamily="34" charset="0"/>
            <a:cs typeface="Arial" panose="020B0604020202020204" pitchFamily="34" charset="0"/>
          </a:endParaRPr>
        </a:p>
      </dgm:t>
    </dgm:pt>
    <dgm:pt modelId="{BC50E580-A1A2-4799-A75E-067AED142630}">
      <dgm:prSet phldrT="[Tekst]" custT="1"/>
      <dgm:spPr>
        <a:noFill/>
        <a:ln>
          <a:noFill/>
        </a:ln>
      </dgm:spPr>
      <dgm:t>
        <a:bodyPr/>
        <a:lstStyle/>
        <a:p>
          <a:pPr algn="just"/>
          <a:r>
            <a:rPr lang="pl-PL" sz="1600" i="0" dirty="0">
              <a:latin typeface="Arial" panose="020B0604020202020204" pitchFamily="34" charset="0"/>
              <a:cs typeface="Arial" panose="020B0604020202020204" pitchFamily="34" charset="0"/>
            </a:rPr>
            <a:t>W omawianym okresie pracę podjęły </a:t>
          </a:r>
          <a:r>
            <a:rPr lang="pl-PL" sz="1600" b="0" i="0" dirty="0">
              <a:solidFill>
                <a:schemeClr val="tx1"/>
              </a:solidFill>
              <a:latin typeface="Arial" panose="020B0604020202020204" pitchFamily="34" charset="0"/>
              <a:cs typeface="Arial" panose="020B0604020202020204" pitchFamily="34" charset="0"/>
            </a:rPr>
            <a:t>1.994</a:t>
          </a:r>
          <a:r>
            <a:rPr lang="pl-PL" sz="1600" b="0" i="0" dirty="0">
              <a:latin typeface="Arial" panose="020B0604020202020204" pitchFamily="34" charset="0"/>
              <a:cs typeface="Arial" panose="020B0604020202020204" pitchFamily="34" charset="0"/>
            </a:rPr>
            <a:t> osoby        (w I połowie 2023 r. – 1.996 osób), z tego:</a:t>
          </a:r>
        </a:p>
      </dgm:t>
    </dgm:pt>
    <dgm:pt modelId="{C85D1ED1-7D1D-4FC1-86B6-14EF57C17159}" type="parTrans" cxnId="{9527594B-957C-48A5-9FC7-B8DFA4BC5E4A}">
      <dgm:prSet/>
      <dgm:spPr/>
      <dgm:t>
        <a:bodyPr/>
        <a:lstStyle/>
        <a:p>
          <a:endParaRPr lang="pl-PL">
            <a:latin typeface="Arial" panose="020B0604020202020204" pitchFamily="34" charset="0"/>
            <a:cs typeface="Arial" panose="020B0604020202020204" pitchFamily="34" charset="0"/>
          </a:endParaRPr>
        </a:p>
      </dgm:t>
    </dgm:pt>
    <dgm:pt modelId="{A4F23087-E4F4-49C6-AECA-0B3A31B330B0}" type="sibTrans" cxnId="{9527594B-957C-48A5-9FC7-B8DFA4BC5E4A}">
      <dgm:prSet/>
      <dgm:spPr/>
      <dgm:t>
        <a:bodyPr/>
        <a:lstStyle/>
        <a:p>
          <a:endParaRPr lang="pl-PL">
            <a:latin typeface="Arial" panose="020B0604020202020204" pitchFamily="34" charset="0"/>
            <a:cs typeface="Arial" panose="020B0604020202020204" pitchFamily="34" charset="0"/>
          </a:endParaRPr>
        </a:p>
      </dgm:t>
    </dgm:pt>
    <dgm:pt modelId="{95380BC5-8A81-405E-88AD-E0EBABD36F07}">
      <dgm:prSet phldrT="[Tekst]" custT="1"/>
      <dgm:spPr>
        <a:noFill/>
        <a:ln>
          <a:noFill/>
        </a:ln>
      </dgm:spPr>
      <dgm:t>
        <a:bodyPr/>
        <a:lstStyle/>
        <a:p>
          <a:pPr algn="just"/>
          <a:r>
            <a:rPr lang="pl-PL" sz="1600" b="0" dirty="0">
              <a:latin typeface="Arial" panose="020B0604020202020204" pitchFamily="34" charset="0"/>
              <a:cs typeface="Arial" panose="020B0604020202020204" pitchFamily="34" charset="0"/>
            </a:rPr>
            <a:t>powiat elbląski – 602</a:t>
          </a:r>
          <a:r>
            <a:rPr lang="pl-PL" sz="1600" b="0" dirty="0">
              <a:solidFill>
                <a:schemeClr val="accent3">
                  <a:lumMod val="75000"/>
                </a:schemeClr>
              </a:solidFill>
              <a:latin typeface="Arial" panose="020B0604020202020204" pitchFamily="34" charset="0"/>
              <a:cs typeface="Arial" panose="020B0604020202020204" pitchFamily="34" charset="0"/>
            </a:rPr>
            <a:t> </a:t>
          </a:r>
          <a:r>
            <a:rPr lang="pl-PL" sz="1600" b="0" dirty="0">
              <a:solidFill>
                <a:schemeClr val="tx1"/>
              </a:solidFill>
              <a:latin typeface="Arial" panose="020B0604020202020204" pitchFamily="34" charset="0"/>
              <a:cs typeface="Arial" panose="020B0604020202020204" pitchFamily="34" charset="0"/>
            </a:rPr>
            <a:t>(</a:t>
          </a:r>
          <a:r>
            <a:rPr lang="pl-PL" sz="1600" b="0" i="0" dirty="0">
              <a:solidFill>
                <a:schemeClr val="tx1"/>
              </a:solidFill>
              <a:latin typeface="Arial" panose="020B0604020202020204" pitchFamily="34" charset="0"/>
              <a:cs typeface="Arial" panose="020B0604020202020204" pitchFamily="34" charset="0"/>
            </a:rPr>
            <a:t>w I połowie 2023 r. – 280)</a:t>
          </a:r>
        </a:p>
      </dgm:t>
    </dgm:pt>
    <dgm:pt modelId="{3222983E-7976-4735-A3A1-82B25BB54ECA}" type="parTrans" cxnId="{56CE41CA-92F6-4C9F-AF00-AB121C9C03CA}">
      <dgm:prSet/>
      <dgm:spPr/>
      <dgm:t>
        <a:bodyPr/>
        <a:lstStyle/>
        <a:p>
          <a:endParaRPr lang="pl-PL">
            <a:latin typeface="Arial" panose="020B0604020202020204" pitchFamily="34" charset="0"/>
            <a:cs typeface="Arial" panose="020B0604020202020204" pitchFamily="34" charset="0"/>
          </a:endParaRPr>
        </a:p>
      </dgm:t>
    </dgm:pt>
    <dgm:pt modelId="{1373F45D-375F-4E58-8442-32E2A1AD0C64}" type="sibTrans" cxnId="{56CE41CA-92F6-4C9F-AF00-AB121C9C03CA}">
      <dgm:prSet/>
      <dgm:spPr/>
      <dgm:t>
        <a:bodyPr/>
        <a:lstStyle/>
        <a:p>
          <a:endParaRPr lang="pl-PL">
            <a:latin typeface="Arial" panose="020B0604020202020204" pitchFamily="34" charset="0"/>
            <a:cs typeface="Arial" panose="020B0604020202020204" pitchFamily="34" charset="0"/>
          </a:endParaRPr>
        </a:p>
      </dgm:t>
    </dgm:pt>
    <dgm:pt modelId="{172E4631-47FE-468C-B389-04A771594FF9}">
      <dgm:prSet custT="1"/>
      <dgm:spPr>
        <a:noFill/>
        <a:ln>
          <a:noFill/>
        </a:ln>
      </dgm:spPr>
      <dgm:t>
        <a:bodyPr/>
        <a:lstStyle/>
        <a:p>
          <a:pPr algn="just"/>
          <a:r>
            <a:rPr lang="pl-PL" sz="1600" b="0" i="0" dirty="0">
              <a:latin typeface="Arial" panose="020B0604020202020204" pitchFamily="34" charset="0"/>
              <a:cs typeface="Arial" panose="020B0604020202020204" pitchFamily="34" charset="0"/>
            </a:rPr>
            <a:t>Elbląg – 1.152 osoby (w I połowie 2023 r. </a:t>
          </a:r>
          <a:r>
            <a:rPr lang="pl-PL" sz="1600" dirty="0">
              <a:solidFill>
                <a:schemeClr val="tx1"/>
              </a:solidFill>
              <a:latin typeface="Arial" panose="020B0604020202020204" pitchFamily="34" charset="0"/>
              <a:cs typeface="Arial" panose="020B0604020202020204" pitchFamily="34" charset="0"/>
            </a:rPr>
            <a:t>–</a:t>
          </a:r>
          <a:r>
            <a:rPr lang="pl-PL" sz="1600" b="0" i="0" dirty="0">
              <a:latin typeface="Arial" panose="020B0604020202020204" pitchFamily="34" charset="0"/>
              <a:cs typeface="Arial" panose="020B0604020202020204" pitchFamily="34" charset="0"/>
            </a:rPr>
            <a:t> 1.162 osoby)</a:t>
          </a:r>
        </a:p>
      </dgm:t>
    </dgm:pt>
    <dgm:pt modelId="{30D85320-242D-465F-9831-29127ED601BE}" type="parTrans" cxnId="{F5454100-10D5-433C-9CF4-81A5953720FA}">
      <dgm:prSet/>
      <dgm:spPr/>
      <dgm:t>
        <a:bodyPr/>
        <a:lstStyle/>
        <a:p>
          <a:endParaRPr lang="pl-PL">
            <a:latin typeface="Arial" panose="020B0604020202020204" pitchFamily="34" charset="0"/>
            <a:cs typeface="Arial" panose="020B0604020202020204" pitchFamily="34" charset="0"/>
          </a:endParaRPr>
        </a:p>
      </dgm:t>
    </dgm:pt>
    <dgm:pt modelId="{412DC552-944B-4F56-9298-88D331B0FD4A}" type="sibTrans" cxnId="{F5454100-10D5-433C-9CF4-81A5953720FA}">
      <dgm:prSet/>
      <dgm:spPr/>
      <dgm:t>
        <a:bodyPr/>
        <a:lstStyle/>
        <a:p>
          <a:endParaRPr lang="pl-PL">
            <a:latin typeface="Arial" panose="020B0604020202020204" pitchFamily="34" charset="0"/>
            <a:cs typeface="Arial" panose="020B0604020202020204" pitchFamily="34" charset="0"/>
          </a:endParaRPr>
        </a:p>
      </dgm:t>
    </dgm:pt>
    <dgm:pt modelId="{B34178FB-7E4C-4BEB-BAC9-6FF96A7D8EE8}">
      <dgm:prSet custT="1"/>
      <dgm:spPr>
        <a:noFill/>
        <a:ln>
          <a:noFill/>
        </a:ln>
      </dgm:spPr>
      <dgm:t>
        <a:bodyPr/>
        <a:lstStyle/>
        <a:p>
          <a:pPr algn="just"/>
          <a:r>
            <a:rPr lang="pl-PL" sz="1600" b="0" i="0" dirty="0">
              <a:latin typeface="Arial" panose="020B0604020202020204" pitchFamily="34" charset="0"/>
              <a:cs typeface="Arial" panose="020B0604020202020204" pitchFamily="34" charset="0"/>
            </a:rPr>
            <a:t>powiat elbląski –  842 </a:t>
          </a:r>
          <a:r>
            <a:rPr lang="pl-PL" sz="1600" i="0" dirty="0">
              <a:latin typeface="Arial" panose="020B0604020202020204" pitchFamily="34" charset="0"/>
              <a:cs typeface="Arial" panose="020B0604020202020204" pitchFamily="34" charset="0"/>
            </a:rPr>
            <a:t>osoby (w I połowie 2023 r. </a:t>
          </a:r>
          <a:r>
            <a:rPr lang="pl-PL" sz="1600" dirty="0">
              <a:solidFill>
                <a:schemeClr val="tx1"/>
              </a:solidFill>
              <a:latin typeface="Arial" panose="020B0604020202020204" pitchFamily="34" charset="0"/>
              <a:cs typeface="Arial" panose="020B0604020202020204" pitchFamily="34" charset="0"/>
            </a:rPr>
            <a:t>–</a:t>
          </a:r>
          <a:r>
            <a:rPr lang="pl-PL" sz="1600" i="0" dirty="0">
              <a:latin typeface="Arial" panose="020B0604020202020204" pitchFamily="34" charset="0"/>
              <a:cs typeface="Arial" panose="020B0604020202020204" pitchFamily="34" charset="0"/>
            </a:rPr>
            <a:t> 834 osoby)</a:t>
          </a:r>
        </a:p>
      </dgm:t>
    </dgm:pt>
    <dgm:pt modelId="{02F25209-69CA-49D9-B474-44928C2926C7}" type="parTrans" cxnId="{FB5D7083-BDE2-45D7-B1F9-9BF2F39598B1}">
      <dgm:prSet/>
      <dgm:spPr/>
      <dgm:t>
        <a:bodyPr/>
        <a:lstStyle/>
        <a:p>
          <a:endParaRPr lang="pl-PL">
            <a:latin typeface="Arial" panose="020B0604020202020204" pitchFamily="34" charset="0"/>
            <a:cs typeface="Arial" panose="020B0604020202020204" pitchFamily="34" charset="0"/>
          </a:endParaRPr>
        </a:p>
      </dgm:t>
    </dgm:pt>
    <dgm:pt modelId="{9C28ACC4-3BA8-488B-81A3-4299C3CDEA08}" type="sibTrans" cxnId="{FB5D7083-BDE2-45D7-B1F9-9BF2F39598B1}">
      <dgm:prSet/>
      <dgm:spPr/>
      <dgm:t>
        <a:bodyPr/>
        <a:lstStyle/>
        <a:p>
          <a:endParaRPr lang="pl-PL">
            <a:latin typeface="Arial" panose="020B0604020202020204" pitchFamily="34" charset="0"/>
            <a:cs typeface="Arial" panose="020B0604020202020204" pitchFamily="34" charset="0"/>
          </a:endParaRPr>
        </a:p>
      </dgm:t>
    </dgm:pt>
    <dgm:pt modelId="{AE74F68F-6261-4E52-B75C-A4395C2EEDEB}">
      <dgm:prSet phldrT="[Tekst]" custT="1"/>
      <dgm:spPr>
        <a:solidFill>
          <a:schemeClr val="accent6"/>
        </a:solidFill>
        <a:ln>
          <a:solidFill>
            <a:schemeClr val="accent3"/>
          </a:solidFill>
        </a:ln>
      </dgm:spPr>
      <dgm:t>
        <a:bodyPr/>
        <a:lstStyle/>
        <a:p>
          <a:r>
            <a:rPr lang="pl-PL" sz="2400" dirty="0">
              <a:solidFill>
                <a:schemeClr val="tx1"/>
              </a:solidFill>
              <a:latin typeface="Arial" pitchFamily="34" charset="0"/>
              <a:cs typeface="Arial" pitchFamily="34" charset="0"/>
            </a:rPr>
            <a:t>INDYWIDUALNE PLANY DZIAŁANIA</a:t>
          </a:r>
        </a:p>
      </dgm:t>
    </dgm:pt>
    <dgm:pt modelId="{C6DC3D45-AFBA-4838-A075-0467A60C435B}" type="parTrans" cxnId="{398B2477-A2B9-4846-812B-DA7850B65819}">
      <dgm:prSet/>
      <dgm:spPr/>
      <dgm:t>
        <a:bodyPr/>
        <a:lstStyle/>
        <a:p>
          <a:endParaRPr lang="pl-PL">
            <a:latin typeface="Arial" panose="020B0604020202020204" pitchFamily="34" charset="0"/>
            <a:cs typeface="Arial" panose="020B0604020202020204" pitchFamily="34" charset="0"/>
          </a:endParaRPr>
        </a:p>
      </dgm:t>
    </dgm:pt>
    <dgm:pt modelId="{D60B6383-5FA7-41DB-B3F2-7FF0DF5E8188}" type="sibTrans" cxnId="{398B2477-A2B9-4846-812B-DA7850B65819}">
      <dgm:prSet/>
      <dgm:spPr/>
      <dgm:t>
        <a:bodyPr/>
        <a:lstStyle/>
        <a:p>
          <a:endParaRPr lang="pl-PL">
            <a:latin typeface="Arial" panose="020B0604020202020204" pitchFamily="34" charset="0"/>
            <a:cs typeface="Arial" panose="020B0604020202020204" pitchFamily="34" charset="0"/>
          </a:endParaRPr>
        </a:p>
      </dgm:t>
    </dgm:pt>
    <dgm:pt modelId="{8D70B2F1-083A-4F40-A19F-C8FE8415FCCC}" type="pres">
      <dgm:prSet presAssocID="{98AD8CA1-A7C2-437A-A7B6-6DFC0A7A1D7E}" presName="Name0" presStyleCnt="0">
        <dgm:presLayoutVars>
          <dgm:dir/>
          <dgm:animLvl val="lvl"/>
          <dgm:resizeHandles val="exact"/>
        </dgm:presLayoutVars>
      </dgm:prSet>
      <dgm:spPr/>
    </dgm:pt>
    <dgm:pt modelId="{2FDDA402-0A82-4CC5-96D9-C4A204379658}" type="pres">
      <dgm:prSet presAssocID="{83B38D69-6195-4B64-A245-69C080DA17BC}" presName="linNode" presStyleCnt="0"/>
      <dgm:spPr/>
    </dgm:pt>
    <dgm:pt modelId="{243EAC01-5FAC-4E64-BC71-682A70BA0574}" type="pres">
      <dgm:prSet presAssocID="{83B38D69-6195-4B64-A245-69C080DA17BC}" presName="parentText" presStyleLbl="node1" presStyleIdx="0" presStyleCnt="3" custScaleY="46870" custLinFactNeighborX="1260" custLinFactNeighborY="-47">
        <dgm:presLayoutVars>
          <dgm:chMax val="1"/>
          <dgm:bulletEnabled val="1"/>
        </dgm:presLayoutVars>
      </dgm:prSet>
      <dgm:spPr/>
    </dgm:pt>
    <dgm:pt modelId="{5E46A6DB-3D69-4694-93DE-C64C94DD148E}" type="pres">
      <dgm:prSet presAssocID="{83B38D69-6195-4B64-A245-69C080DA17BC}" presName="descendantText" presStyleLbl="alignAccFollowNode1" presStyleIdx="0" presStyleCnt="2" custScaleY="61917" custLinFactNeighborX="-3225" custLinFactNeighborY="4163">
        <dgm:presLayoutVars>
          <dgm:bulletEnabled val="1"/>
        </dgm:presLayoutVars>
      </dgm:prSet>
      <dgm:spPr/>
    </dgm:pt>
    <dgm:pt modelId="{212D8D18-087E-4EE9-B943-AE7D6B4C0F28}" type="pres">
      <dgm:prSet presAssocID="{6A3FB563-4AF8-4EDE-8633-70565717A685}" presName="sp" presStyleCnt="0"/>
      <dgm:spPr/>
    </dgm:pt>
    <dgm:pt modelId="{20E6447A-5472-42AC-9469-EF4D68A83A33}" type="pres">
      <dgm:prSet presAssocID="{468BDA93-69FA-412D-A30E-036C56ECF626}" presName="linNode" presStyleCnt="0"/>
      <dgm:spPr/>
    </dgm:pt>
    <dgm:pt modelId="{3AC60D7A-00AB-4AAA-BFE5-B834076AA919}" type="pres">
      <dgm:prSet presAssocID="{468BDA93-69FA-412D-A30E-036C56ECF626}" presName="parentText" presStyleLbl="node1" presStyleIdx="1" presStyleCnt="3" custScaleY="52617" custLinFactNeighborX="1260" custLinFactNeighborY="-3457">
        <dgm:presLayoutVars>
          <dgm:chMax val="1"/>
          <dgm:bulletEnabled val="1"/>
        </dgm:presLayoutVars>
      </dgm:prSet>
      <dgm:spPr/>
    </dgm:pt>
    <dgm:pt modelId="{13321533-07E4-4A99-AD70-60B8610C43E3}" type="pres">
      <dgm:prSet presAssocID="{468BDA93-69FA-412D-A30E-036C56ECF626}" presName="descendantText" presStyleLbl="alignAccFollowNode1" presStyleIdx="1" presStyleCnt="2" custScaleY="76577" custLinFactNeighborX="-1434" custLinFactNeighborY="-1796">
        <dgm:presLayoutVars>
          <dgm:bulletEnabled val="1"/>
        </dgm:presLayoutVars>
      </dgm:prSet>
      <dgm:spPr/>
    </dgm:pt>
    <dgm:pt modelId="{CAE7B830-6021-4541-BDB4-B952795F2852}" type="pres">
      <dgm:prSet presAssocID="{871EE57C-A987-43F5-A38A-FC4ABB1AABED}" presName="sp" presStyleCnt="0"/>
      <dgm:spPr/>
    </dgm:pt>
    <dgm:pt modelId="{01195C18-9A2D-4C45-80EB-A640442783D4}" type="pres">
      <dgm:prSet presAssocID="{AE74F68F-6261-4E52-B75C-A4395C2EEDEB}" presName="linNode" presStyleCnt="0"/>
      <dgm:spPr/>
    </dgm:pt>
    <dgm:pt modelId="{AE9B6DF6-BF9A-4D6E-B8FA-5B668DB0D5F4}" type="pres">
      <dgm:prSet presAssocID="{AE74F68F-6261-4E52-B75C-A4395C2EEDEB}" presName="parentText" presStyleLbl="node1" presStyleIdx="2" presStyleCnt="3" custScaleY="46974" custLinFactNeighborX="2240" custLinFactNeighborY="-8022">
        <dgm:presLayoutVars>
          <dgm:chMax val="1"/>
          <dgm:bulletEnabled val="1"/>
        </dgm:presLayoutVars>
      </dgm:prSet>
      <dgm:spPr/>
    </dgm:pt>
  </dgm:ptLst>
  <dgm:cxnLst>
    <dgm:cxn modelId="{F5454100-10D5-433C-9CF4-81A5953720FA}" srcId="{468BDA93-69FA-412D-A30E-036C56ECF626}" destId="{172E4631-47FE-468C-B389-04A771594FF9}" srcOrd="1" destOrd="0" parTransId="{30D85320-242D-465F-9831-29127ED601BE}" sibTransId="{412DC552-944B-4F56-9298-88D331B0FD4A}"/>
    <dgm:cxn modelId="{D51EA910-4934-4B4B-999E-DD1AE832A3E1}" type="presOf" srcId="{E5BFC4D1-0A93-43FE-BCB9-0B2F1241A071}" destId="{5E46A6DB-3D69-4694-93DE-C64C94DD148E}" srcOrd="0" destOrd="1" presId="urn:microsoft.com/office/officeart/2005/8/layout/vList5"/>
    <dgm:cxn modelId="{D636EA10-8E85-4DE3-88D6-106A0CCFAEE2}" type="presOf" srcId="{B34178FB-7E4C-4BEB-BAC9-6FF96A7D8EE8}" destId="{13321533-07E4-4A99-AD70-60B8610C43E3}" srcOrd="0" destOrd="2" presId="urn:microsoft.com/office/officeart/2005/8/layout/vList5"/>
    <dgm:cxn modelId="{ED844419-9FE2-4055-A8C6-2803C92854C1}" type="presOf" srcId="{98AD8CA1-A7C2-437A-A7B6-6DFC0A7A1D7E}" destId="{8D70B2F1-083A-4F40-A19F-C8FE8415FCCC}" srcOrd="0" destOrd="0" presId="urn:microsoft.com/office/officeart/2005/8/layout/vList5"/>
    <dgm:cxn modelId="{4BE5AC48-EDF4-40B0-8FEA-327AFB168147}" type="presOf" srcId="{95380BC5-8A81-405E-88AD-E0EBABD36F07}" destId="{5E46A6DB-3D69-4694-93DE-C64C94DD148E}" srcOrd="0" destOrd="2" presId="urn:microsoft.com/office/officeart/2005/8/layout/vList5"/>
    <dgm:cxn modelId="{17746769-8019-44B5-8D11-4BF3F93654DA}" srcId="{83B38D69-6195-4B64-A245-69C080DA17BC}" destId="{E5BFC4D1-0A93-43FE-BCB9-0B2F1241A071}" srcOrd="1" destOrd="0" parTransId="{92FC2CB2-D68F-4D81-A5FA-F9B7165C0B9D}" sibTransId="{777A12BD-A17E-4E77-B4FB-F0E139B45318}"/>
    <dgm:cxn modelId="{9527594B-957C-48A5-9FC7-B8DFA4BC5E4A}" srcId="{468BDA93-69FA-412D-A30E-036C56ECF626}" destId="{BC50E580-A1A2-4799-A75E-067AED142630}" srcOrd="0" destOrd="0" parTransId="{C85D1ED1-7D1D-4FC1-86B6-14EF57C17159}" sibTransId="{A4F23087-E4F4-49C6-AECA-0B3A31B330B0}"/>
    <dgm:cxn modelId="{64FDA975-4B1A-4E9B-A106-5CFAACD91917}" type="presOf" srcId="{468BDA93-69FA-412D-A30E-036C56ECF626}" destId="{3AC60D7A-00AB-4AAA-BFE5-B834076AA919}" srcOrd="0" destOrd="0" presId="urn:microsoft.com/office/officeart/2005/8/layout/vList5"/>
    <dgm:cxn modelId="{398B2477-A2B9-4846-812B-DA7850B65819}" srcId="{98AD8CA1-A7C2-437A-A7B6-6DFC0A7A1D7E}" destId="{AE74F68F-6261-4E52-B75C-A4395C2EEDEB}" srcOrd="2" destOrd="0" parTransId="{C6DC3D45-AFBA-4838-A075-0467A60C435B}" sibTransId="{D60B6383-5FA7-41DB-B3F2-7FF0DF5E8188}"/>
    <dgm:cxn modelId="{FB5D7083-BDE2-45D7-B1F9-9BF2F39598B1}" srcId="{468BDA93-69FA-412D-A30E-036C56ECF626}" destId="{B34178FB-7E4C-4BEB-BAC9-6FF96A7D8EE8}" srcOrd="2" destOrd="0" parTransId="{02F25209-69CA-49D9-B474-44928C2926C7}" sibTransId="{9C28ACC4-3BA8-488B-81A3-4299C3CDEA08}"/>
    <dgm:cxn modelId="{9A755083-954A-41E9-931D-03939895AE7A}" srcId="{83B38D69-6195-4B64-A245-69C080DA17BC}" destId="{6E93E60F-95C1-4403-99C2-5DA720E5872C}" srcOrd="0" destOrd="0" parTransId="{11CD5F02-BA4F-4EF5-9A38-0126EEDE7772}" sibTransId="{A7315FC0-2C47-4441-A0C6-1FA4261517A2}"/>
    <dgm:cxn modelId="{136BF089-DE5D-4580-9998-1958DD46CDEF}" type="presOf" srcId="{6E93E60F-95C1-4403-99C2-5DA720E5872C}" destId="{5E46A6DB-3D69-4694-93DE-C64C94DD148E}" srcOrd="0" destOrd="0" presId="urn:microsoft.com/office/officeart/2005/8/layout/vList5"/>
    <dgm:cxn modelId="{66137FA5-B3CA-47A2-AFEB-18A212F52E0A}" srcId="{98AD8CA1-A7C2-437A-A7B6-6DFC0A7A1D7E}" destId="{83B38D69-6195-4B64-A245-69C080DA17BC}" srcOrd="0" destOrd="0" parTransId="{0A01EFD9-4940-4159-A27E-2FF4DF41982A}" sibTransId="{6A3FB563-4AF8-4EDE-8633-70565717A685}"/>
    <dgm:cxn modelId="{56CE41CA-92F6-4C9F-AF00-AB121C9C03CA}" srcId="{83B38D69-6195-4B64-A245-69C080DA17BC}" destId="{95380BC5-8A81-405E-88AD-E0EBABD36F07}" srcOrd="2" destOrd="0" parTransId="{3222983E-7976-4735-A3A1-82B25BB54ECA}" sibTransId="{1373F45D-375F-4E58-8442-32E2A1AD0C64}"/>
    <dgm:cxn modelId="{E81481CC-577B-44E3-A374-57AB834AF1B2}" srcId="{98AD8CA1-A7C2-437A-A7B6-6DFC0A7A1D7E}" destId="{468BDA93-69FA-412D-A30E-036C56ECF626}" srcOrd="1" destOrd="0" parTransId="{E6ECB934-3A1E-46CA-937B-0A7BE769186B}" sibTransId="{871EE57C-A987-43F5-A38A-FC4ABB1AABED}"/>
    <dgm:cxn modelId="{A5182FDA-B0B3-4E89-9461-3DE7FAA4C5B1}" type="presOf" srcId="{AE74F68F-6261-4E52-B75C-A4395C2EEDEB}" destId="{AE9B6DF6-BF9A-4D6E-B8FA-5B668DB0D5F4}" srcOrd="0" destOrd="0" presId="urn:microsoft.com/office/officeart/2005/8/layout/vList5"/>
    <dgm:cxn modelId="{8FCAA7ED-386E-4403-9C85-17A335E5213D}" type="presOf" srcId="{83B38D69-6195-4B64-A245-69C080DA17BC}" destId="{243EAC01-5FAC-4E64-BC71-682A70BA0574}" srcOrd="0" destOrd="0" presId="urn:microsoft.com/office/officeart/2005/8/layout/vList5"/>
    <dgm:cxn modelId="{C13C04F4-4587-4FB0-814E-1A657269F4D3}" type="presOf" srcId="{172E4631-47FE-468C-B389-04A771594FF9}" destId="{13321533-07E4-4A99-AD70-60B8610C43E3}" srcOrd="0" destOrd="1" presId="urn:microsoft.com/office/officeart/2005/8/layout/vList5"/>
    <dgm:cxn modelId="{F861ABFB-C0CC-47BE-8A99-3BBAA47FFF05}" type="presOf" srcId="{BC50E580-A1A2-4799-A75E-067AED142630}" destId="{13321533-07E4-4A99-AD70-60B8610C43E3}" srcOrd="0" destOrd="0" presId="urn:microsoft.com/office/officeart/2005/8/layout/vList5"/>
    <dgm:cxn modelId="{DD65ED0E-2B59-43C1-8825-28D4E01DECCB}" type="presParOf" srcId="{8D70B2F1-083A-4F40-A19F-C8FE8415FCCC}" destId="{2FDDA402-0A82-4CC5-96D9-C4A204379658}" srcOrd="0" destOrd="0" presId="urn:microsoft.com/office/officeart/2005/8/layout/vList5"/>
    <dgm:cxn modelId="{21460955-EC6C-4F87-815E-BFC013FF88D9}" type="presParOf" srcId="{2FDDA402-0A82-4CC5-96D9-C4A204379658}" destId="{243EAC01-5FAC-4E64-BC71-682A70BA0574}" srcOrd="0" destOrd="0" presId="urn:microsoft.com/office/officeart/2005/8/layout/vList5"/>
    <dgm:cxn modelId="{D7FEC0ED-E48A-4815-A149-F60FE8650C2A}" type="presParOf" srcId="{2FDDA402-0A82-4CC5-96D9-C4A204379658}" destId="{5E46A6DB-3D69-4694-93DE-C64C94DD148E}" srcOrd="1" destOrd="0" presId="urn:microsoft.com/office/officeart/2005/8/layout/vList5"/>
    <dgm:cxn modelId="{2FA29D21-07B8-425A-9BB0-7F85DB4F66A0}" type="presParOf" srcId="{8D70B2F1-083A-4F40-A19F-C8FE8415FCCC}" destId="{212D8D18-087E-4EE9-B943-AE7D6B4C0F28}" srcOrd="1" destOrd="0" presId="urn:microsoft.com/office/officeart/2005/8/layout/vList5"/>
    <dgm:cxn modelId="{BAF7DE46-E135-44EC-A40F-859C6D03EA2F}" type="presParOf" srcId="{8D70B2F1-083A-4F40-A19F-C8FE8415FCCC}" destId="{20E6447A-5472-42AC-9469-EF4D68A83A33}" srcOrd="2" destOrd="0" presId="urn:microsoft.com/office/officeart/2005/8/layout/vList5"/>
    <dgm:cxn modelId="{EAE1F6EF-E34E-477F-82A1-3DD454793093}" type="presParOf" srcId="{20E6447A-5472-42AC-9469-EF4D68A83A33}" destId="{3AC60D7A-00AB-4AAA-BFE5-B834076AA919}" srcOrd="0" destOrd="0" presId="urn:microsoft.com/office/officeart/2005/8/layout/vList5"/>
    <dgm:cxn modelId="{A75E9F9C-5C99-4A6B-8A4F-25C214C5D6E3}" type="presParOf" srcId="{20E6447A-5472-42AC-9469-EF4D68A83A33}" destId="{13321533-07E4-4A99-AD70-60B8610C43E3}" srcOrd="1" destOrd="0" presId="urn:microsoft.com/office/officeart/2005/8/layout/vList5"/>
    <dgm:cxn modelId="{358933D2-39EF-424D-BC71-3F52EED36833}" type="presParOf" srcId="{8D70B2F1-083A-4F40-A19F-C8FE8415FCCC}" destId="{CAE7B830-6021-4541-BDB4-B952795F2852}" srcOrd="3" destOrd="0" presId="urn:microsoft.com/office/officeart/2005/8/layout/vList5"/>
    <dgm:cxn modelId="{8459F708-9928-4C3E-96DC-A8535413715A}" type="presParOf" srcId="{8D70B2F1-083A-4F40-A19F-C8FE8415FCCC}" destId="{01195C18-9A2D-4C45-80EB-A640442783D4}" srcOrd="4" destOrd="0" presId="urn:microsoft.com/office/officeart/2005/8/layout/vList5"/>
    <dgm:cxn modelId="{BE197451-B5B6-4D7F-8126-1EA7D069F430}" type="presParOf" srcId="{01195C18-9A2D-4C45-80EB-A640442783D4}" destId="{AE9B6DF6-BF9A-4D6E-B8FA-5B668DB0D5F4}"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B2DDC4C-0E2F-415E-BB5F-444912F89515}"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pl-PL"/>
        </a:p>
      </dgm:t>
    </dgm:pt>
    <dgm:pt modelId="{FEC5F948-E048-4973-A991-96C6DF342B8D}">
      <dgm:prSet phldrT="[Tekst]" custT="1"/>
      <dgm:spPr>
        <a:solidFill>
          <a:schemeClr val="accent5"/>
        </a:solidFill>
      </dgm:spPr>
      <dgm:t>
        <a:bodyPr/>
        <a:lstStyle/>
        <a:p>
          <a:pPr>
            <a:lnSpc>
              <a:spcPct val="100000"/>
            </a:lnSpc>
          </a:pPr>
          <a:r>
            <a:rPr lang="pl-PL" sz="1600" dirty="0">
              <a:solidFill>
                <a:schemeClr val="bg2"/>
              </a:solidFill>
              <a:latin typeface="Arial" panose="020B0604020202020204" pitchFamily="34" charset="0"/>
              <a:cs typeface="Arial" panose="020B0604020202020204" pitchFamily="34" charset="0"/>
            </a:rPr>
            <a:t>OŚWIADCZENIA O POWIERZENIU PRACY CUDZOZIEMCOWI</a:t>
          </a:r>
        </a:p>
      </dgm:t>
    </dgm:pt>
    <dgm:pt modelId="{3780219F-F6F3-4C73-9C95-9C20B9957462}" type="parTrans" cxnId="{768AA42B-539A-405A-995B-0F9F83F7C412}">
      <dgm:prSet/>
      <dgm:spPr/>
      <dgm:t>
        <a:bodyPr/>
        <a:lstStyle/>
        <a:p>
          <a:endParaRPr lang="pl-PL"/>
        </a:p>
      </dgm:t>
    </dgm:pt>
    <dgm:pt modelId="{90BEC4BE-E45A-4793-8282-8C41EA73F71F}" type="sibTrans" cxnId="{768AA42B-539A-405A-995B-0F9F83F7C412}">
      <dgm:prSet/>
      <dgm:spPr/>
      <dgm:t>
        <a:bodyPr/>
        <a:lstStyle/>
        <a:p>
          <a:endParaRPr lang="pl-PL"/>
        </a:p>
      </dgm:t>
    </dgm:pt>
    <dgm:pt modelId="{EC6772EC-CE4B-4575-9115-7AE2CDA5C3FE}">
      <dgm:prSet phldrT="[Tekst]" custT="1"/>
      <dgm:spPr>
        <a:noFill/>
        <a:ln>
          <a:noFill/>
        </a:ln>
      </dgm:spPr>
      <dgm:t>
        <a:bodyPr anchor="ctr"/>
        <a:lstStyle/>
        <a:p>
          <a:pPr>
            <a:buFont typeface="Arial" panose="020B0604020202020204" pitchFamily="34" charset="0"/>
            <a:buChar char="•"/>
          </a:pPr>
          <a:r>
            <a:rPr lang="pl-PL" sz="1600" dirty="0">
              <a:latin typeface="Arial" panose="020B0604020202020204" pitchFamily="34" charset="0"/>
              <a:cs typeface="Arial" panose="020B0604020202020204" pitchFamily="34" charset="0"/>
            </a:rPr>
            <a:t>W I połowie 2024 r. zarejestrowano 326 oświadczeń dla </a:t>
          </a:r>
          <a:r>
            <a:rPr lang="pl-PL" sz="1600" b="0" u="none" dirty="0">
              <a:latin typeface="Arial" panose="020B0604020202020204" pitchFamily="34" charset="0"/>
              <a:cs typeface="Arial" panose="020B0604020202020204" pitchFamily="34" charset="0"/>
            </a:rPr>
            <a:t>obywateli: Gruzji (130), Białorusi (108), Ukrainy (54), Armenii (19) oraz Mołdawii (15); </a:t>
          </a:r>
          <a:endParaRPr lang="pl-PL" sz="1600" dirty="0">
            <a:latin typeface="Arial" panose="020B0604020202020204" pitchFamily="34" charset="0"/>
            <a:cs typeface="Arial" panose="020B0604020202020204" pitchFamily="34" charset="0"/>
          </a:endParaRPr>
        </a:p>
      </dgm:t>
    </dgm:pt>
    <dgm:pt modelId="{D8DF167C-E371-4E22-9B7E-A54DB55C4DF1}" type="parTrans" cxnId="{CF1D1118-1E7A-4FEF-AC76-A86620D86263}">
      <dgm:prSet/>
      <dgm:spPr/>
      <dgm:t>
        <a:bodyPr/>
        <a:lstStyle/>
        <a:p>
          <a:endParaRPr lang="pl-PL"/>
        </a:p>
      </dgm:t>
    </dgm:pt>
    <dgm:pt modelId="{C519B83C-BD7C-4EF4-AC6B-25A688FD090D}" type="sibTrans" cxnId="{CF1D1118-1E7A-4FEF-AC76-A86620D86263}">
      <dgm:prSet/>
      <dgm:spPr/>
      <dgm:t>
        <a:bodyPr/>
        <a:lstStyle/>
        <a:p>
          <a:endParaRPr lang="pl-PL"/>
        </a:p>
      </dgm:t>
    </dgm:pt>
    <dgm:pt modelId="{D4EB22D5-B571-4168-B350-42D12F6CB31D}">
      <dgm:prSet phldrT="[Tekst]" custT="1"/>
      <dgm:spPr>
        <a:solidFill>
          <a:schemeClr val="accent5"/>
        </a:solidFill>
      </dgm:spPr>
      <dgm:t>
        <a:bodyPr/>
        <a:lstStyle/>
        <a:p>
          <a:r>
            <a:rPr lang="pl-PL" sz="1600" dirty="0">
              <a:solidFill>
                <a:schemeClr val="bg2"/>
              </a:solidFill>
              <a:latin typeface="Arial" panose="020B0604020202020204" pitchFamily="34" charset="0"/>
              <a:cs typeface="Arial" panose="020B0604020202020204" pitchFamily="34" charset="0"/>
            </a:rPr>
            <a:t>POWIADOMIENIA O POWIERZENIU WYKONYWANIA PRACY CUDZOZIEMCOWI</a:t>
          </a:r>
        </a:p>
      </dgm:t>
    </dgm:pt>
    <dgm:pt modelId="{86C1D543-9F53-41C0-8714-FCA04E4BF6D8}" type="parTrans" cxnId="{4BE8E4AB-283E-45FA-8E6E-189470623FED}">
      <dgm:prSet/>
      <dgm:spPr/>
      <dgm:t>
        <a:bodyPr/>
        <a:lstStyle/>
        <a:p>
          <a:endParaRPr lang="pl-PL"/>
        </a:p>
      </dgm:t>
    </dgm:pt>
    <dgm:pt modelId="{9700FFA6-654D-4061-ADD8-E89F72E7577E}" type="sibTrans" cxnId="{4BE8E4AB-283E-45FA-8E6E-189470623FED}">
      <dgm:prSet/>
      <dgm:spPr/>
      <dgm:t>
        <a:bodyPr/>
        <a:lstStyle/>
        <a:p>
          <a:endParaRPr lang="pl-PL"/>
        </a:p>
      </dgm:t>
    </dgm:pt>
    <dgm:pt modelId="{7AA1B6C8-0B19-483D-8FB6-F0F8A054055A}">
      <dgm:prSet phldrT="[Tekst]" custT="1"/>
      <dgm:spPr>
        <a:noFill/>
        <a:ln>
          <a:noFill/>
        </a:ln>
      </dgm:spPr>
      <dgm:t>
        <a:bodyPr anchor="ctr"/>
        <a:lstStyle/>
        <a:p>
          <a:pPr algn="l"/>
          <a:r>
            <a:rPr lang="pl-PL" sz="1600" dirty="0">
              <a:latin typeface="Arial" panose="020B0604020202020204" pitchFamily="34" charset="0"/>
              <a:cs typeface="Arial" panose="020B0604020202020204" pitchFamily="34" charset="0"/>
            </a:rPr>
            <a:t>W I połowie 2024 r. zarejestrowano 627 powiadomień o powierzeniu wykonywania pracy dla obywateli Ukrainy;              </a:t>
          </a:r>
        </a:p>
      </dgm:t>
    </dgm:pt>
    <dgm:pt modelId="{D09E572D-B8DF-4105-82B2-6A05ECA1AD58}" type="parTrans" cxnId="{BF7B02C7-0624-4DBD-A9DE-26727EDE1B5A}">
      <dgm:prSet/>
      <dgm:spPr/>
      <dgm:t>
        <a:bodyPr/>
        <a:lstStyle/>
        <a:p>
          <a:endParaRPr lang="pl-PL"/>
        </a:p>
      </dgm:t>
    </dgm:pt>
    <dgm:pt modelId="{D5EB9303-0215-4D2C-B9C1-E45EB3ABDFB5}" type="sibTrans" cxnId="{BF7B02C7-0624-4DBD-A9DE-26727EDE1B5A}">
      <dgm:prSet/>
      <dgm:spPr/>
      <dgm:t>
        <a:bodyPr/>
        <a:lstStyle/>
        <a:p>
          <a:endParaRPr lang="pl-PL"/>
        </a:p>
      </dgm:t>
    </dgm:pt>
    <dgm:pt modelId="{1C4A764B-993A-4107-A5F2-BA13CCEBBBB1}">
      <dgm:prSet custT="1"/>
      <dgm:spPr>
        <a:solidFill>
          <a:schemeClr val="accent5"/>
        </a:solidFill>
      </dgm:spPr>
      <dgm:t>
        <a:bodyPr/>
        <a:lstStyle/>
        <a:p>
          <a:r>
            <a:rPr lang="pl-PL" sz="1600" dirty="0">
              <a:solidFill>
                <a:schemeClr val="bg2"/>
              </a:solidFill>
              <a:latin typeface="Arial" panose="020B0604020202020204" pitchFamily="34" charset="0"/>
              <a:cs typeface="Arial" panose="020B0604020202020204" pitchFamily="34" charset="0"/>
            </a:rPr>
            <a:t>ZEZWOLENIE NA PRACĘ</a:t>
          </a:r>
        </a:p>
      </dgm:t>
    </dgm:pt>
    <dgm:pt modelId="{F615B47C-8220-4F1D-81D9-9E32E54CE083}" type="parTrans" cxnId="{B152D19B-313D-4E47-9202-872CFBB3E292}">
      <dgm:prSet/>
      <dgm:spPr/>
      <dgm:t>
        <a:bodyPr/>
        <a:lstStyle/>
        <a:p>
          <a:endParaRPr lang="pl-PL"/>
        </a:p>
      </dgm:t>
    </dgm:pt>
    <dgm:pt modelId="{EA4E645E-251B-4973-B580-E5CAAF93B6AC}" type="sibTrans" cxnId="{B152D19B-313D-4E47-9202-872CFBB3E292}">
      <dgm:prSet/>
      <dgm:spPr/>
      <dgm:t>
        <a:bodyPr/>
        <a:lstStyle/>
        <a:p>
          <a:endParaRPr lang="pl-PL"/>
        </a:p>
      </dgm:t>
    </dgm:pt>
    <dgm:pt modelId="{A4A01429-0A1B-4A78-90A8-2724E19A3CEF}">
      <dgm:prSet custT="1"/>
      <dgm:spPr>
        <a:solidFill>
          <a:schemeClr val="accent5"/>
        </a:solidFill>
      </dgm:spPr>
      <dgm:t>
        <a:bodyPr/>
        <a:lstStyle/>
        <a:p>
          <a:r>
            <a:rPr lang="pl-PL" sz="1600" dirty="0">
              <a:solidFill>
                <a:schemeClr val="bg2"/>
              </a:solidFill>
              <a:latin typeface="Arial" panose="020B0604020202020204" pitchFamily="34" charset="0"/>
              <a:cs typeface="Arial" panose="020B0604020202020204" pitchFamily="34" charset="0"/>
            </a:rPr>
            <a:t>PODJĘCIA PRACY</a:t>
          </a:r>
        </a:p>
      </dgm:t>
    </dgm:pt>
    <dgm:pt modelId="{E111F443-89AB-4BA8-B098-8967B2B7A4BE}" type="parTrans" cxnId="{2566348F-786E-4C55-AEA1-DED4E917AD51}">
      <dgm:prSet/>
      <dgm:spPr/>
      <dgm:t>
        <a:bodyPr/>
        <a:lstStyle/>
        <a:p>
          <a:endParaRPr lang="pl-PL"/>
        </a:p>
      </dgm:t>
    </dgm:pt>
    <dgm:pt modelId="{489F4679-91C9-4123-9B9C-BA28DBC2FD28}" type="sibTrans" cxnId="{2566348F-786E-4C55-AEA1-DED4E917AD51}">
      <dgm:prSet/>
      <dgm:spPr/>
      <dgm:t>
        <a:bodyPr/>
        <a:lstStyle/>
        <a:p>
          <a:endParaRPr lang="pl-PL"/>
        </a:p>
      </dgm:t>
    </dgm:pt>
    <dgm:pt modelId="{5D844E7E-8968-4998-B69B-2DB15C531DF7}">
      <dgm:prSet custT="1"/>
      <dgm:spPr>
        <a:noFill/>
        <a:ln>
          <a:noFill/>
        </a:ln>
      </dgm:spPr>
      <dgm:t>
        <a:bodyPr anchor="ctr"/>
        <a:lstStyle/>
        <a:p>
          <a:r>
            <a:rPr lang="pl-PL" sz="1600" dirty="0">
              <a:latin typeface="Arial" panose="020B0604020202020204" pitchFamily="34" charset="0"/>
              <a:cs typeface="Arial" panose="020B0604020202020204" pitchFamily="34" charset="0"/>
            </a:rPr>
            <a:t>W I połowie 2024 r. pracę podjęło 148  cudzoziemców</a:t>
          </a:r>
          <a:r>
            <a:rPr lang="pl-PL" sz="2000" dirty="0">
              <a:latin typeface="Arial" panose="020B0604020202020204" pitchFamily="34" charset="0"/>
              <a:cs typeface="Arial" panose="020B0604020202020204" pitchFamily="34" charset="0"/>
            </a:rPr>
            <a:t>; </a:t>
          </a:r>
        </a:p>
      </dgm:t>
    </dgm:pt>
    <dgm:pt modelId="{B42B7A92-A33F-412A-A105-F822A85142B8}" type="parTrans" cxnId="{9ED733CC-C09E-44A0-9F12-2455FB7F0180}">
      <dgm:prSet/>
      <dgm:spPr/>
      <dgm:t>
        <a:bodyPr/>
        <a:lstStyle/>
        <a:p>
          <a:endParaRPr lang="pl-PL"/>
        </a:p>
      </dgm:t>
    </dgm:pt>
    <dgm:pt modelId="{5D5A6E96-BC2D-470B-91D3-EE9B3BEB3EAA}" type="sibTrans" cxnId="{9ED733CC-C09E-44A0-9F12-2455FB7F0180}">
      <dgm:prSet/>
      <dgm:spPr/>
      <dgm:t>
        <a:bodyPr/>
        <a:lstStyle/>
        <a:p>
          <a:endParaRPr lang="pl-PL"/>
        </a:p>
      </dgm:t>
    </dgm:pt>
    <dgm:pt modelId="{114B28E3-D573-4F25-B0B9-FEFEAC8E963B}">
      <dgm:prSet custT="1"/>
      <dgm:spPr>
        <a:noFill/>
        <a:ln>
          <a:noFill/>
        </a:ln>
      </dgm:spPr>
      <dgm:t>
        <a:bodyPr anchor="ctr"/>
        <a:lstStyle/>
        <a:p>
          <a:r>
            <a:rPr lang="pl-PL" sz="1600" dirty="0">
              <a:latin typeface="Arial" panose="020B0604020202020204" pitchFamily="34" charset="0"/>
              <a:cs typeface="Arial" panose="020B0604020202020204" pitchFamily="34" charset="0"/>
            </a:rPr>
            <a:t>W I połowie 2024 r. wydano 5 zezwoleń </a:t>
          </a:r>
          <a:r>
            <a:rPr lang="pl-PL" sz="1600" b="0" u="none" dirty="0">
              <a:latin typeface="Arial" panose="020B0604020202020204" pitchFamily="34" charset="0"/>
              <a:cs typeface="Arial" panose="020B0604020202020204" pitchFamily="34" charset="0"/>
            </a:rPr>
            <a:t>(</a:t>
          </a:r>
          <a:r>
            <a:rPr lang="pl-PL" sz="1600" b="0" i="1" u="none" dirty="0">
              <a:latin typeface="Arial" panose="020B0604020202020204" pitchFamily="34" charset="0"/>
              <a:cs typeface="Arial" panose="020B0604020202020204" pitchFamily="34" charset="0"/>
            </a:rPr>
            <a:t>w trybie decyzji administracyjnych</a:t>
          </a:r>
          <a:r>
            <a:rPr lang="pl-PL" sz="1600" b="0" u="none" dirty="0">
              <a:latin typeface="Arial" panose="020B0604020202020204" pitchFamily="34" charset="0"/>
              <a:cs typeface="Arial" panose="020B0604020202020204" pitchFamily="34" charset="0"/>
            </a:rPr>
            <a:t>) na pracę sezonową;                  </a:t>
          </a:r>
          <a:r>
            <a:rPr lang="pl-PL" sz="1600" dirty="0">
              <a:latin typeface="Arial" panose="020B0604020202020204" pitchFamily="34" charset="0"/>
              <a:cs typeface="Arial" panose="020B0604020202020204" pitchFamily="34" charset="0"/>
            </a:rPr>
            <a:t>W I połowie 2023 r. wydano 7 zezwoleń na pracę sezonową.</a:t>
          </a:r>
        </a:p>
      </dgm:t>
    </dgm:pt>
    <dgm:pt modelId="{47B20261-F062-4BE5-9901-CB918407BA87}" type="parTrans" cxnId="{616A2C6E-35FE-44D8-BEE6-953BBD3E592E}">
      <dgm:prSet/>
      <dgm:spPr/>
      <dgm:t>
        <a:bodyPr/>
        <a:lstStyle/>
        <a:p>
          <a:endParaRPr lang="pl-PL"/>
        </a:p>
      </dgm:t>
    </dgm:pt>
    <dgm:pt modelId="{E7BE2E4C-3AA0-4135-A868-C43E5FB1F01D}" type="sibTrans" cxnId="{616A2C6E-35FE-44D8-BEE6-953BBD3E592E}">
      <dgm:prSet/>
      <dgm:spPr/>
      <dgm:t>
        <a:bodyPr/>
        <a:lstStyle/>
        <a:p>
          <a:endParaRPr lang="pl-PL"/>
        </a:p>
      </dgm:t>
    </dgm:pt>
    <dgm:pt modelId="{2EA5A78F-370A-4DBF-883A-D8DD47E6103E}">
      <dgm:prSet custT="1"/>
      <dgm:spPr>
        <a:noFill/>
        <a:ln>
          <a:noFill/>
        </a:ln>
      </dgm:spPr>
      <dgm:t>
        <a:bodyPr anchor="ctr"/>
        <a:lstStyle/>
        <a:p>
          <a:r>
            <a:rPr lang="pl-PL" sz="1600" dirty="0">
              <a:latin typeface="Arial" panose="020B0604020202020204" pitchFamily="34" charset="0"/>
              <a:cs typeface="Arial" panose="020B0604020202020204" pitchFamily="34" charset="0"/>
            </a:rPr>
            <a:t>W I połowie 2023 r. pracę podjęło 207 cudzoziemców;</a:t>
          </a:r>
          <a:endParaRPr lang="pl-PL" sz="2000" dirty="0">
            <a:latin typeface="Arial" panose="020B0604020202020204" pitchFamily="34" charset="0"/>
            <a:cs typeface="Arial" panose="020B0604020202020204" pitchFamily="34" charset="0"/>
          </a:endParaRPr>
        </a:p>
      </dgm:t>
    </dgm:pt>
    <dgm:pt modelId="{4F931580-2C22-4BA5-AAD5-C86ECB0D579B}" type="parTrans" cxnId="{B707E52C-0230-4158-8B9C-A788B693860B}">
      <dgm:prSet/>
      <dgm:spPr/>
      <dgm:t>
        <a:bodyPr/>
        <a:lstStyle/>
        <a:p>
          <a:endParaRPr lang="pl-PL"/>
        </a:p>
      </dgm:t>
    </dgm:pt>
    <dgm:pt modelId="{EE602DA9-C9DE-4D8D-8001-F1C562ADDF7E}" type="sibTrans" cxnId="{B707E52C-0230-4158-8B9C-A788B693860B}">
      <dgm:prSet/>
      <dgm:spPr/>
      <dgm:t>
        <a:bodyPr/>
        <a:lstStyle/>
        <a:p>
          <a:endParaRPr lang="pl-PL"/>
        </a:p>
      </dgm:t>
    </dgm:pt>
    <dgm:pt modelId="{20208C6B-E1C8-44B4-B6B6-4B65A97CFD20}">
      <dgm:prSet phldrT="[Tekst]" custT="1"/>
      <dgm:spPr>
        <a:noFill/>
        <a:ln>
          <a:noFill/>
        </a:ln>
      </dgm:spPr>
      <dgm:t>
        <a:bodyPr anchor="ctr"/>
        <a:lstStyle/>
        <a:p>
          <a:pPr>
            <a:buFont typeface="Arial" panose="020B0604020202020204" pitchFamily="34" charset="0"/>
            <a:buChar char="•"/>
          </a:pPr>
          <a:r>
            <a:rPr lang="pl-PL" sz="1600" b="0" u="none" dirty="0">
              <a:latin typeface="Arial" panose="020B0604020202020204" pitchFamily="34" charset="0"/>
              <a:cs typeface="Arial" panose="020B0604020202020204" pitchFamily="34" charset="0"/>
            </a:rPr>
            <a:t>W</a:t>
          </a:r>
          <a:r>
            <a:rPr lang="pl-PL" sz="1600" dirty="0">
              <a:latin typeface="Arial" panose="020B0604020202020204" pitchFamily="34" charset="0"/>
              <a:cs typeface="Arial" panose="020B0604020202020204" pitchFamily="34" charset="0"/>
            </a:rPr>
            <a:t> I połowie 2023 r. zarejestrowano 575 oświadczeń dla obywateli: Gruzji (197), Białorusi (141), Ukrainy (109), Armenii (85) oraz Mołdawii (43); </a:t>
          </a:r>
        </a:p>
      </dgm:t>
    </dgm:pt>
    <dgm:pt modelId="{1D1F37AA-D04C-4A7C-B7E8-BEA47F216DFE}" type="parTrans" cxnId="{AA0F1BC1-0AA9-49C6-87E4-D220EB3F8A8C}">
      <dgm:prSet/>
      <dgm:spPr/>
      <dgm:t>
        <a:bodyPr/>
        <a:lstStyle/>
        <a:p>
          <a:endParaRPr lang="pl-PL"/>
        </a:p>
      </dgm:t>
    </dgm:pt>
    <dgm:pt modelId="{709F721B-27B2-4DD4-8A94-EF3D68BAFE47}" type="sibTrans" cxnId="{AA0F1BC1-0AA9-49C6-87E4-D220EB3F8A8C}">
      <dgm:prSet/>
      <dgm:spPr/>
      <dgm:t>
        <a:bodyPr/>
        <a:lstStyle/>
        <a:p>
          <a:endParaRPr lang="pl-PL"/>
        </a:p>
      </dgm:t>
    </dgm:pt>
    <dgm:pt modelId="{23EE1994-18BE-4A39-BBF4-3296B0F75854}">
      <dgm:prSet phldrT="[Tekst]" custT="1"/>
      <dgm:spPr>
        <a:noFill/>
        <a:ln>
          <a:noFill/>
        </a:ln>
      </dgm:spPr>
      <dgm:t>
        <a:bodyPr anchor="ctr"/>
        <a:lstStyle/>
        <a:p>
          <a:pPr algn="l"/>
          <a:r>
            <a:rPr lang="pl-PL" sz="1600" dirty="0">
              <a:latin typeface="Arial" panose="020B0604020202020204" pitchFamily="34" charset="0"/>
              <a:cs typeface="Arial" panose="020B0604020202020204" pitchFamily="34" charset="0"/>
            </a:rPr>
            <a:t>W I połowie 2023 r. zarejestrowano 773 powiadomienia dla obywateli Ukrainy.</a:t>
          </a:r>
        </a:p>
      </dgm:t>
    </dgm:pt>
    <dgm:pt modelId="{5AFFC197-2BB4-4AA1-8AAB-26642AA634D6}" type="parTrans" cxnId="{07E6FC5E-525F-4DAA-AC75-3F9D3DE04267}">
      <dgm:prSet/>
      <dgm:spPr/>
      <dgm:t>
        <a:bodyPr/>
        <a:lstStyle/>
        <a:p>
          <a:endParaRPr lang="pl-PL"/>
        </a:p>
      </dgm:t>
    </dgm:pt>
    <dgm:pt modelId="{D3F68C57-F042-4A6F-A3A2-34CD0CE8E922}" type="sibTrans" cxnId="{07E6FC5E-525F-4DAA-AC75-3F9D3DE04267}">
      <dgm:prSet/>
      <dgm:spPr/>
      <dgm:t>
        <a:bodyPr/>
        <a:lstStyle/>
        <a:p>
          <a:endParaRPr lang="pl-PL"/>
        </a:p>
      </dgm:t>
    </dgm:pt>
    <dgm:pt modelId="{CF024F55-6AA7-4B98-B735-CD65FF593F51}" type="pres">
      <dgm:prSet presAssocID="{BB2DDC4C-0E2F-415E-BB5F-444912F89515}" presName="Name0" presStyleCnt="0">
        <dgm:presLayoutVars>
          <dgm:dir/>
          <dgm:animLvl val="lvl"/>
          <dgm:resizeHandles/>
        </dgm:presLayoutVars>
      </dgm:prSet>
      <dgm:spPr/>
    </dgm:pt>
    <dgm:pt modelId="{BF4922F6-E04B-4141-B29E-8ECB73723434}" type="pres">
      <dgm:prSet presAssocID="{FEC5F948-E048-4973-A991-96C6DF342B8D}" presName="linNode" presStyleCnt="0"/>
      <dgm:spPr/>
    </dgm:pt>
    <dgm:pt modelId="{8EDB3082-68BA-4963-A133-9C932E9C5967}" type="pres">
      <dgm:prSet presAssocID="{FEC5F948-E048-4973-A991-96C6DF342B8D}" presName="parentShp" presStyleLbl="node1" presStyleIdx="0" presStyleCnt="4" custScaleX="98677" custScaleY="125142" custLinFactNeighborY="-2800">
        <dgm:presLayoutVars>
          <dgm:bulletEnabled val="1"/>
        </dgm:presLayoutVars>
      </dgm:prSet>
      <dgm:spPr/>
    </dgm:pt>
    <dgm:pt modelId="{248B5FD6-BCAE-498F-89CF-5A2D1164AB3D}" type="pres">
      <dgm:prSet presAssocID="{FEC5F948-E048-4973-A991-96C6DF342B8D}" presName="childShp" presStyleLbl="bgAccFollowNode1" presStyleIdx="0" presStyleCnt="4" custScaleX="101045" custScaleY="124009">
        <dgm:presLayoutVars>
          <dgm:bulletEnabled val="1"/>
        </dgm:presLayoutVars>
      </dgm:prSet>
      <dgm:spPr/>
    </dgm:pt>
    <dgm:pt modelId="{A2F2DE12-B606-4009-9F30-3D1CC147ED65}" type="pres">
      <dgm:prSet presAssocID="{90BEC4BE-E45A-4793-8282-8C41EA73F71F}" presName="spacing" presStyleCnt="0"/>
      <dgm:spPr/>
    </dgm:pt>
    <dgm:pt modelId="{7E8B39DB-C3F7-4AAA-8311-19B665ED9598}" type="pres">
      <dgm:prSet presAssocID="{A4A01429-0A1B-4A78-90A8-2724E19A3CEF}" presName="linNode" presStyleCnt="0"/>
      <dgm:spPr/>
    </dgm:pt>
    <dgm:pt modelId="{C37CCC37-52F4-47C2-A267-FE6FA72B5C1B}" type="pres">
      <dgm:prSet presAssocID="{A4A01429-0A1B-4A78-90A8-2724E19A3CEF}" presName="parentShp" presStyleLbl="node1" presStyleIdx="1" presStyleCnt="4" custScaleX="102445" custScaleY="103198">
        <dgm:presLayoutVars>
          <dgm:bulletEnabled val="1"/>
        </dgm:presLayoutVars>
      </dgm:prSet>
      <dgm:spPr/>
    </dgm:pt>
    <dgm:pt modelId="{58D8D8C4-0444-4AE0-9915-E7C2E9AA6A99}" type="pres">
      <dgm:prSet presAssocID="{A4A01429-0A1B-4A78-90A8-2724E19A3CEF}" presName="childShp" presStyleLbl="bgAccFollowNode1" presStyleIdx="1" presStyleCnt="4" custScaleX="104918" custScaleY="150863">
        <dgm:presLayoutVars>
          <dgm:bulletEnabled val="1"/>
        </dgm:presLayoutVars>
      </dgm:prSet>
      <dgm:spPr/>
    </dgm:pt>
    <dgm:pt modelId="{237B914C-6925-49CC-BFF7-07455224D16A}" type="pres">
      <dgm:prSet presAssocID="{489F4679-91C9-4123-9B9C-BA28DBC2FD28}" presName="spacing" presStyleCnt="0"/>
      <dgm:spPr/>
    </dgm:pt>
    <dgm:pt modelId="{B2B0BCC1-F4FB-4AEB-9C5D-E52F3D001600}" type="pres">
      <dgm:prSet presAssocID="{1C4A764B-993A-4107-A5F2-BA13CCEBBBB1}" presName="linNode" presStyleCnt="0"/>
      <dgm:spPr/>
    </dgm:pt>
    <dgm:pt modelId="{D6B30D61-1C4A-478D-8FC1-DEF53FFD7707}" type="pres">
      <dgm:prSet presAssocID="{1C4A764B-993A-4107-A5F2-BA13CCEBBBB1}" presName="parentShp" presStyleLbl="node1" presStyleIdx="2" presStyleCnt="4" custScaleX="98851" custScaleY="97869" custLinFactNeighborX="-1104" custLinFactNeighborY="-13775">
        <dgm:presLayoutVars>
          <dgm:bulletEnabled val="1"/>
        </dgm:presLayoutVars>
      </dgm:prSet>
      <dgm:spPr/>
    </dgm:pt>
    <dgm:pt modelId="{92D945DF-21DD-4C29-A0E1-AF934EC150AB}" type="pres">
      <dgm:prSet presAssocID="{1C4A764B-993A-4107-A5F2-BA13CCEBBBB1}" presName="childShp" presStyleLbl="bgAccFollowNode1" presStyleIdx="2" presStyleCnt="4" custLinFactNeighborX="-377" custLinFactNeighborY="-13576">
        <dgm:presLayoutVars>
          <dgm:bulletEnabled val="1"/>
        </dgm:presLayoutVars>
      </dgm:prSet>
      <dgm:spPr/>
    </dgm:pt>
    <dgm:pt modelId="{44E52CD3-4861-472B-B4F3-084377953C1D}" type="pres">
      <dgm:prSet presAssocID="{EA4E645E-251B-4973-B580-E5CAAF93B6AC}" presName="spacing" presStyleCnt="0"/>
      <dgm:spPr/>
    </dgm:pt>
    <dgm:pt modelId="{16F1D80F-35EE-4F73-AA4F-410F88572F88}" type="pres">
      <dgm:prSet presAssocID="{D4EB22D5-B571-4168-B350-42D12F6CB31D}" presName="linNode" presStyleCnt="0"/>
      <dgm:spPr/>
    </dgm:pt>
    <dgm:pt modelId="{DD71DB21-345F-440F-B0A6-3071829961BD}" type="pres">
      <dgm:prSet presAssocID="{D4EB22D5-B571-4168-B350-42D12F6CB31D}" presName="parentShp" presStyleLbl="node1" presStyleIdx="3" presStyleCnt="4" custScaleX="99187" custScaleY="102218" custLinFactNeighborY="-982">
        <dgm:presLayoutVars>
          <dgm:bulletEnabled val="1"/>
        </dgm:presLayoutVars>
      </dgm:prSet>
      <dgm:spPr/>
    </dgm:pt>
    <dgm:pt modelId="{4DB24227-DF93-4609-A45B-9304D18AF320}" type="pres">
      <dgm:prSet presAssocID="{D4EB22D5-B571-4168-B350-42D12F6CB31D}" presName="childShp" presStyleLbl="bgAccFollowNode1" presStyleIdx="3" presStyleCnt="4">
        <dgm:presLayoutVars>
          <dgm:bulletEnabled val="1"/>
        </dgm:presLayoutVars>
      </dgm:prSet>
      <dgm:spPr/>
    </dgm:pt>
  </dgm:ptLst>
  <dgm:cxnLst>
    <dgm:cxn modelId="{8869A106-26DF-42C7-BA37-3D1B1E4F1D75}" type="presOf" srcId="{23EE1994-18BE-4A39-BBF4-3296B0F75854}" destId="{4DB24227-DF93-4609-A45B-9304D18AF320}" srcOrd="0" destOrd="1" presId="urn:microsoft.com/office/officeart/2005/8/layout/vList6"/>
    <dgm:cxn modelId="{CF1D1118-1E7A-4FEF-AC76-A86620D86263}" srcId="{FEC5F948-E048-4973-A991-96C6DF342B8D}" destId="{EC6772EC-CE4B-4575-9115-7AE2CDA5C3FE}" srcOrd="0" destOrd="0" parTransId="{D8DF167C-E371-4E22-9B7E-A54DB55C4DF1}" sibTransId="{C519B83C-BD7C-4EF4-AC6B-25A688FD090D}"/>
    <dgm:cxn modelId="{0957E819-A6E3-447B-A6BC-A936F4E6125E}" type="presOf" srcId="{114B28E3-D573-4F25-B0B9-FEFEAC8E963B}" destId="{92D945DF-21DD-4C29-A0E1-AF934EC150AB}" srcOrd="0" destOrd="0" presId="urn:microsoft.com/office/officeart/2005/8/layout/vList6"/>
    <dgm:cxn modelId="{768AA42B-539A-405A-995B-0F9F83F7C412}" srcId="{BB2DDC4C-0E2F-415E-BB5F-444912F89515}" destId="{FEC5F948-E048-4973-A991-96C6DF342B8D}" srcOrd="0" destOrd="0" parTransId="{3780219F-F6F3-4C73-9C95-9C20B9957462}" sibTransId="{90BEC4BE-E45A-4793-8282-8C41EA73F71F}"/>
    <dgm:cxn modelId="{B707E52C-0230-4158-8B9C-A788B693860B}" srcId="{A4A01429-0A1B-4A78-90A8-2724E19A3CEF}" destId="{2EA5A78F-370A-4DBF-883A-D8DD47E6103E}" srcOrd="1" destOrd="0" parTransId="{4F931580-2C22-4BA5-AAD5-C86ECB0D579B}" sibTransId="{EE602DA9-C9DE-4D8D-8001-F1C562ADDF7E}"/>
    <dgm:cxn modelId="{07E6FC5E-525F-4DAA-AC75-3F9D3DE04267}" srcId="{D4EB22D5-B571-4168-B350-42D12F6CB31D}" destId="{23EE1994-18BE-4A39-BBF4-3296B0F75854}" srcOrd="1" destOrd="0" parTransId="{5AFFC197-2BB4-4AA1-8AAB-26642AA634D6}" sibTransId="{D3F68C57-F042-4A6F-A3A2-34CD0CE8E922}"/>
    <dgm:cxn modelId="{616A2C6E-35FE-44D8-BEE6-953BBD3E592E}" srcId="{1C4A764B-993A-4107-A5F2-BA13CCEBBBB1}" destId="{114B28E3-D573-4F25-B0B9-FEFEAC8E963B}" srcOrd="0" destOrd="0" parTransId="{47B20261-F062-4BE5-9901-CB918407BA87}" sibTransId="{E7BE2E4C-3AA0-4135-A868-C43E5FB1F01D}"/>
    <dgm:cxn modelId="{7D6AC470-ACAF-4480-8B90-27720981FD88}" type="presOf" srcId="{FEC5F948-E048-4973-A991-96C6DF342B8D}" destId="{8EDB3082-68BA-4963-A133-9C932E9C5967}" srcOrd="0" destOrd="0" presId="urn:microsoft.com/office/officeart/2005/8/layout/vList6"/>
    <dgm:cxn modelId="{A8F7AF71-BDF2-4B3B-8BA1-12A4658E2486}" type="presOf" srcId="{1C4A764B-993A-4107-A5F2-BA13CCEBBBB1}" destId="{D6B30D61-1C4A-478D-8FC1-DEF53FFD7707}" srcOrd="0" destOrd="0" presId="urn:microsoft.com/office/officeart/2005/8/layout/vList6"/>
    <dgm:cxn modelId="{79EB0C86-BA74-4DD0-96DC-1E266D76FC7B}" type="presOf" srcId="{A4A01429-0A1B-4A78-90A8-2724E19A3CEF}" destId="{C37CCC37-52F4-47C2-A267-FE6FA72B5C1B}" srcOrd="0" destOrd="0" presId="urn:microsoft.com/office/officeart/2005/8/layout/vList6"/>
    <dgm:cxn modelId="{2566348F-786E-4C55-AEA1-DED4E917AD51}" srcId="{BB2DDC4C-0E2F-415E-BB5F-444912F89515}" destId="{A4A01429-0A1B-4A78-90A8-2724E19A3CEF}" srcOrd="1" destOrd="0" parTransId="{E111F443-89AB-4BA8-B098-8967B2B7A4BE}" sibTransId="{489F4679-91C9-4123-9B9C-BA28DBC2FD28}"/>
    <dgm:cxn modelId="{F36FE099-E399-4C6E-B89F-5F34B9E4E798}" type="presOf" srcId="{BB2DDC4C-0E2F-415E-BB5F-444912F89515}" destId="{CF024F55-6AA7-4B98-B735-CD65FF593F51}" srcOrd="0" destOrd="0" presId="urn:microsoft.com/office/officeart/2005/8/layout/vList6"/>
    <dgm:cxn modelId="{B152D19B-313D-4E47-9202-872CFBB3E292}" srcId="{BB2DDC4C-0E2F-415E-BB5F-444912F89515}" destId="{1C4A764B-993A-4107-A5F2-BA13CCEBBBB1}" srcOrd="2" destOrd="0" parTransId="{F615B47C-8220-4F1D-81D9-9E32E54CE083}" sibTransId="{EA4E645E-251B-4973-B580-E5CAAF93B6AC}"/>
    <dgm:cxn modelId="{4BE8E4AB-283E-45FA-8E6E-189470623FED}" srcId="{BB2DDC4C-0E2F-415E-BB5F-444912F89515}" destId="{D4EB22D5-B571-4168-B350-42D12F6CB31D}" srcOrd="3" destOrd="0" parTransId="{86C1D543-9F53-41C0-8714-FCA04E4BF6D8}" sibTransId="{9700FFA6-654D-4061-ADD8-E89F72E7577E}"/>
    <dgm:cxn modelId="{042397AC-6D93-413B-9141-FF45C39216A9}" type="presOf" srcId="{7AA1B6C8-0B19-483D-8FB6-F0F8A054055A}" destId="{4DB24227-DF93-4609-A45B-9304D18AF320}" srcOrd="0" destOrd="0" presId="urn:microsoft.com/office/officeart/2005/8/layout/vList6"/>
    <dgm:cxn modelId="{AA0F1BC1-0AA9-49C6-87E4-D220EB3F8A8C}" srcId="{FEC5F948-E048-4973-A991-96C6DF342B8D}" destId="{20208C6B-E1C8-44B4-B6B6-4B65A97CFD20}" srcOrd="1" destOrd="0" parTransId="{1D1F37AA-D04C-4A7C-B7E8-BEA47F216DFE}" sibTransId="{709F721B-27B2-4DD4-8A94-EF3D68BAFE47}"/>
    <dgm:cxn modelId="{BF7B02C7-0624-4DBD-A9DE-26727EDE1B5A}" srcId="{D4EB22D5-B571-4168-B350-42D12F6CB31D}" destId="{7AA1B6C8-0B19-483D-8FB6-F0F8A054055A}" srcOrd="0" destOrd="0" parTransId="{D09E572D-B8DF-4105-82B2-6A05ECA1AD58}" sibTransId="{D5EB9303-0215-4D2C-B9C1-E45EB3ABDFB5}"/>
    <dgm:cxn modelId="{410D97CA-42E2-48B3-AC3E-5FAF37CE254C}" type="presOf" srcId="{20208C6B-E1C8-44B4-B6B6-4B65A97CFD20}" destId="{248B5FD6-BCAE-498F-89CF-5A2D1164AB3D}" srcOrd="0" destOrd="1" presId="urn:microsoft.com/office/officeart/2005/8/layout/vList6"/>
    <dgm:cxn modelId="{9ED733CC-C09E-44A0-9F12-2455FB7F0180}" srcId="{A4A01429-0A1B-4A78-90A8-2724E19A3CEF}" destId="{5D844E7E-8968-4998-B69B-2DB15C531DF7}" srcOrd="0" destOrd="0" parTransId="{B42B7A92-A33F-412A-A105-F822A85142B8}" sibTransId="{5D5A6E96-BC2D-470B-91D3-EE9B3BEB3EAA}"/>
    <dgm:cxn modelId="{89312BD3-B735-43E7-8FF0-AE38FBB99571}" type="presOf" srcId="{D4EB22D5-B571-4168-B350-42D12F6CB31D}" destId="{DD71DB21-345F-440F-B0A6-3071829961BD}" srcOrd="0" destOrd="0" presId="urn:microsoft.com/office/officeart/2005/8/layout/vList6"/>
    <dgm:cxn modelId="{A27C64D4-0985-4E8F-BA81-EF74F33BD313}" type="presOf" srcId="{2EA5A78F-370A-4DBF-883A-D8DD47E6103E}" destId="{58D8D8C4-0444-4AE0-9915-E7C2E9AA6A99}" srcOrd="0" destOrd="1" presId="urn:microsoft.com/office/officeart/2005/8/layout/vList6"/>
    <dgm:cxn modelId="{93D60CD6-743A-4C10-A7EC-BEE82B8EF185}" type="presOf" srcId="{EC6772EC-CE4B-4575-9115-7AE2CDA5C3FE}" destId="{248B5FD6-BCAE-498F-89CF-5A2D1164AB3D}" srcOrd="0" destOrd="0" presId="urn:microsoft.com/office/officeart/2005/8/layout/vList6"/>
    <dgm:cxn modelId="{57E3BADC-D155-4C13-9154-66F0D127E20A}" type="presOf" srcId="{5D844E7E-8968-4998-B69B-2DB15C531DF7}" destId="{58D8D8C4-0444-4AE0-9915-E7C2E9AA6A99}" srcOrd="0" destOrd="0" presId="urn:microsoft.com/office/officeart/2005/8/layout/vList6"/>
    <dgm:cxn modelId="{521AEE87-F450-4D8A-A779-A772419A115D}" type="presParOf" srcId="{CF024F55-6AA7-4B98-B735-CD65FF593F51}" destId="{BF4922F6-E04B-4141-B29E-8ECB73723434}" srcOrd="0" destOrd="0" presId="urn:microsoft.com/office/officeart/2005/8/layout/vList6"/>
    <dgm:cxn modelId="{289A505A-A85E-4292-AF25-A36F2535E797}" type="presParOf" srcId="{BF4922F6-E04B-4141-B29E-8ECB73723434}" destId="{8EDB3082-68BA-4963-A133-9C932E9C5967}" srcOrd="0" destOrd="0" presId="urn:microsoft.com/office/officeart/2005/8/layout/vList6"/>
    <dgm:cxn modelId="{61333985-4D4B-41FC-9A6D-A896313E8EC9}" type="presParOf" srcId="{BF4922F6-E04B-4141-B29E-8ECB73723434}" destId="{248B5FD6-BCAE-498F-89CF-5A2D1164AB3D}" srcOrd="1" destOrd="0" presId="urn:microsoft.com/office/officeart/2005/8/layout/vList6"/>
    <dgm:cxn modelId="{D51A13C7-A3AB-4415-81A4-97D19EE119B2}" type="presParOf" srcId="{CF024F55-6AA7-4B98-B735-CD65FF593F51}" destId="{A2F2DE12-B606-4009-9F30-3D1CC147ED65}" srcOrd="1" destOrd="0" presId="urn:microsoft.com/office/officeart/2005/8/layout/vList6"/>
    <dgm:cxn modelId="{5D570A42-A86D-49CE-ACEF-2D3CF3B530AF}" type="presParOf" srcId="{CF024F55-6AA7-4B98-B735-CD65FF593F51}" destId="{7E8B39DB-C3F7-4AAA-8311-19B665ED9598}" srcOrd="2" destOrd="0" presId="urn:microsoft.com/office/officeart/2005/8/layout/vList6"/>
    <dgm:cxn modelId="{B729013D-196B-48D4-A488-E531C6C56B40}" type="presParOf" srcId="{7E8B39DB-C3F7-4AAA-8311-19B665ED9598}" destId="{C37CCC37-52F4-47C2-A267-FE6FA72B5C1B}" srcOrd="0" destOrd="0" presId="urn:microsoft.com/office/officeart/2005/8/layout/vList6"/>
    <dgm:cxn modelId="{31E8594A-54E0-49EC-8C42-46DB30981F12}" type="presParOf" srcId="{7E8B39DB-C3F7-4AAA-8311-19B665ED9598}" destId="{58D8D8C4-0444-4AE0-9915-E7C2E9AA6A99}" srcOrd="1" destOrd="0" presId="urn:microsoft.com/office/officeart/2005/8/layout/vList6"/>
    <dgm:cxn modelId="{C9D812BE-76E5-4F3B-8F30-DF024836E002}" type="presParOf" srcId="{CF024F55-6AA7-4B98-B735-CD65FF593F51}" destId="{237B914C-6925-49CC-BFF7-07455224D16A}" srcOrd="3" destOrd="0" presId="urn:microsoft.com/office/officeart/2005/8/layout/vList6"/>
    <dgm:cxn modelId="{A1569501-716E-4543-8AE7-0D7E2E77EAD0}" type="presParOf" srcId="{CF024F55-6AA7-4B98-B735-CD65FF593F51}" destId="{B2B0BCC1-F4FB-4AEB-9C5D-E52F3D001600}" srcOrd="4" destOrd="0" presId="urn:microsoft.com/office/officeart/2005/8/layout/vList6"/>
    <dgm:cxn modelId="{0D4A444F-9BFF-4702-BDE0-CAE0B3992973}" type="presParOf" srcId="{B2B0BCC1-F4FB-4AEB-9C5D-E52F3D001600}" destId="{D6B30D61-1C4A-478D-8FC1-DEF53FFD7707}" srcOrd="0" destOrd="0" presId="urn:microsoft.com/office/officeart/2005/8/layout/vList6"/>
    <dgm:cxn modelId="{2B987845-3EA5-4534-BC42-04788DA0A3BE}" type="presParOf" srcId="{B2B0BCC1-F4FB-4AEB-9C5D-E52F3D001600}" destId="{92D945DF-21DD-4C29-A0E1-AF934EC150AB}" srcOrd="1" destOrd="0" presId="urn:microsoft.com/office/officeart/2005/8/layout/vList6"/>
    <dgm:cxn modelId="{9A0CFD92-D09A-46F0-BCFF-FE8115A0EE11}" type="presParOf" srcId="{CF024F55-6AA7-4B98-B735-CD65FF593F51}" destId="{44E52CD3-4861-472B-B4F3-084377953C1D}" srcOrd="5" destOrd="0" presId="urn:microsoft.com/office/officeart/2005/8/layout/vList6"/>
    <dgm:cxn modelId="{FD5438E4-69B9-44F5-9374-E9FA2665A575}" type="presParOf" srcId="{CF024F55-6AA7-4B98-B735-CD65FF593F51}" destId="{16F1D80F-35EE-4F73-AA4F-410F88572F88}" srcOrd="6" destOrd="0" presId="urn:microsoft.com/office/officeart/2005/8/layout/vList6"/>
    <dgm:cxn modelId="{16AF01AA-79BB-43CD-857D-D720084EB9D6}" type="presParOf" srcId="{16F1D80F-35EE-4F73-AA4F-410F88572F88}" destId="{DD71DB21-345F-440F-B0A6-3071829961BD}" srcOrd="0" destOrd="0" presId="urn:microsoft.com/office/officeart/2005/8/layout/vList6"/>
    <dgm:cxn modelId="{3904B00F-D965-4134-AA32-614F42C22A31}" type="presParOf" srcId="{16F1D80F-35EE-4F73-AA4F-410F88572F88}" destId="{4DB24227-DF93-4609-A45B-9304D18AF320}"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C3DB44-3DE6-4319-8BA0-1CB34CA61934}">
      <dsp:nvSpPr>
        <dsp:cNvPr id="0" name=""/>
        <dsp:cNvSpPr/>
      </dsp:nvSpPr>
      <dsp:spPr>
        <a:xfrm>
          <a:off x="0" y="1085"/>
          <a:ext cx="1969565" cy="934772"/>
        </a:xfrm>
        <a:prstGeom prst="ellipse">
          <a:avLst/>
        </a:prstGeom>
        <a:solidFill>
          <a:schemeClr val="accent3">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1066800" rtl="0">
            <a:lnSpc>
              <a:spcPct val="90000"/>
            </a:lnSpc>
            <a:spcBef>
              <a:spcPct val="0"/>
            </a:spcBef>
            <a:spcAft>
              <a:spcPct val="35000"/>
            </a:spcAft>
            <a:buNone/>
          </a:pPr>
          <a:r>
            <a:rPr lang="pl-PL" sz="2400" b="0" kern="1200" dirty="0">
              <a:latin typeface="Arial" panose="020B0604020202020204" pitchFamily="34" charset="0"/>
              <a:cs typeface="Arial" panose="020B0604020202020204" pitchFamily="34" charset="0"/>
            </a:rPr>
            <a:t>POLSKA</a:t>
          </a:r>
        </a:p>
      </dsp:txBody>
      <dsp:txXfrm>
        <a:off x="288436" y="137979"/>
        <a:ext cx="1392693" cy="66098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7C287A-C013-4565-B01D-B3F817C111FB}">
      <dsp:nvSpPr>
        <dsp:cNvPr id="0" name=""/>
        <dsp:cNvSpPr/>
      </dsp:nvSpPr>
      <dsp:spPr>
        <a:xfrm rot="5400000">
          <a:off x="2664666" y="-1009813"/>
          <a:ext cx="623059" cy="2801125"/>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pl-PL" sz="1400" b="0" kern="1200" dirty="0">
              <a:solidFill>
                <a:schemeClr val="tx1"/>
              </a:solidFill>
              <a:latin typeface="Arial" pitchFamily="34" charset="0"/>
              <a:cs typeface="Arial" pitchFamily="34" charset="0"/>
            </a:rPr>
            <a:t>30 osób</a:t>
          </a:r>
        </a:p>
        <a:p>
          <a:pPr marL="114300" lvl="1" indent="-114300" algn="l" defTabSz="622300">
            <a:lnSpc>
              <a:spcPct val="90000"/>
            </a:lnSpc>
            <a:spcBef>
              <a:spcPct val="0"/>
            </a:spcBef>
            <a:spcAft>
              <a:spcPct val="15000"/>
            </a:spcAft>
            <a:buChar char="•"/>
          </a:pPr>
          <a:r>
            <a:rPr lang="pl-PL" sz="1400" b="0" kern="1200" dirty="0">
              <a:solidFill>
                <a:schemeClr val="tx1"/>
              </a:solidFill>
              <a:latin typeface="Arial" pitchFamily="34" charset="0"/>
              <a:cs typeface="Arial" pitchFamily="34" charset="0"/>
            </a:rPr>
            <a:t>200.000,00 zł</a:t>
          </a:r>
        </a:p>
      </dsp:txBody>
      <dsp:txXfrm rot="-5400000">
        <a:off x="1575634" y="109634"/>
        <a:ext cx="2770710" cy="562229"/>
      </dsp:txXfrm>
    </dsp:sp>
    <dsp:sp modelId="{1541B6F7-FA8D-40D4-AAAE-5842E426FB37}">
      <dsp:nvSpPr>
        <dsp:cNvPr id="0" name=""/>
        <dsp:cNvSpPr/>
      </dsp:nvSpPr>
      <dsp:spPr>
        <a:xfrm>
          <a:off x="21008" y="63409"/>
          <a:ext cx="1575633" cy="778823"/>
        </a:xfrm>
        <a:prstGeom prst="roundRect">
          <a:avLst/>
        </a:prstGeom>
        <a:solidFill>
          <a:schemeClr val="accent6"/>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pl-PL" sz="1100" kern="1200" dirty="0">
              <a:solidFill>
                <a:schemeClr val="tx1"/>
              </a:solidFill>
              <a:latin typeface="Arial" pitchFamily="34" charset="0"/>
              <a:cs typeface="Arial" pitchFamily="34" charset="0"/>
            </a:rPr>
            <a:t>SZKOLENIA ZAWODOWE INDYWIDUALNE </a:t>
          </a:r>
        </a:p>
      </dsp:txBody>
      <dsp:txXfrm>
        <a:off x="59027" y="101428"/>
        <a:ext cx="1499595" cy="702785"/>
      </dsp:txXfrm>
    </dsp:sp>
    <dsp:sp modelId="{BAA661DF-CD34-4B05-BF5E-A1FD2E941264}">
      <dsp:nvSpPr>
        <dsp:cNvPr id="0" name=""/>
        <dsp:cNvSpPr/>
      </dsp:nvSpPr>
      <dsp:spPr>
        <a:xfrm rot="5400000">
          <a:off x="2664666" y="-192048"/>
          <a:ext cx="623059" cy="2801125"/>
        </a:xfrm>
        <a:prstGeom prst="round2SameRect">
          <a:avLst/>
        </a:prstGeom>
        <a:solidFill>
          <a:schemeClr val="accent5">
            <a:alpha val="9000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pl-PL" sz="1400" b="0" kern="1200" dirty="0">
              <a:solidFill>
                <a:schemeClr val="tx1"/>
              </a:solidFill>
              <a:latin typeface="Arial" pitchFamily="34" charset="0"/>
              <a:cs typeface="Arial" pitchFamily="34" charset="0"/>
            </a:rPr>
            <a:t>39 osób</a:t>
          </a:r>
        </a:p>
        <a:p>
          <a:pPr marL="114300" lvl="1" indent="-114300" algn="l" defTabSz="622300">
            <a:lnSpc>
              <a:spcPct val="90000"/>
            </a:lnSpc>
            <a:spcBef>
              <a:spcPct val="0"/>
            </a:spcBef>
            <a:spcAft>
              <a:spcPct val="15000"/>
            </a:spcAft>
            <a:buChar char="•"/>
          </a:pPr>
          <a:r>
            <a:rPr lang="pl-PL" sz="1400" b="0" kern="1200" dirty="0">
              <a:solidFill>
                <a:schemeClr val="tx1"/>
              </a:solidFill>
              <a:latin typeface="Arial" pitchFamily="34" charset="0"/>
              <a:cs typeface="Arial" pitchFamily="34" charset="0"/>
            </a:rPr>
            <a:t>1.365.000,00 </a:t>
          </a:r>
          <a:r>
            <a:rPr lang="pl-PL" sz="1400" kern="1200" dirty="0">
              <a:solidFill>
                <a:schemeClr val="tx1"/>
              </a:solidFill>
              <a:latin typeface="Arial" pitchFamily="34" charset="0"/>
              <a:cs typeface="Arial" pitchFamily="34" charset="0"/>
            </a:rPr>
            <a:t>zł</a:t>
          </a:r>
        </a:p>
      </dsp:txBody>
      <dsp:txXfrm rot="-5400000">
        <a:off x="1575634" y="927399"/>
        <a:ext cx="2770710" cy="562229"/>
      </dsp:txXfrm>
    </dsp:sp>
    <dsp:sp modelId="{F67AE80B-641E-46E8-AB40-8B7AF3D687C7}">
      <dsp:nvSpPr>
        <dsp:cNvPr id="0" name=""/>
        <dsp:cNvSpPr/>
      </dsp:nvSpPr>
      <dsp:spPr>
        <a:xfrm>
          <a:off x="0" y="819102"/>
          <a:ext cx="1575633" cy="778823"/>
        </a:xfrm>
        <a:prstGeom prst="roundRect">
          <a:avLst/>
        </a:prstGeom>
        <a:solidFill>
          <a:schemeClr val="accent5">
            <a:lumMod val="9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pl-PL" sz="1100" kern="1200" dirty="0">
              <a:solidFill>
                <a:schemeClr val="tx1"/>
              </a:solidFill>
              <a:latin typeface="Arial" pitchFamily="34" charset="0"/>
              <a:cs typeface="Arial" pitchFamily="34" charset="0"/>
            </a:rPr>
            <a:t>DOTACJE DLA BEZROBOTNYCH</a:t>
          </a:r>
        </a:p>
      </dsp:txBody>
      <dsp:txXfrm>
        <a:off x="38019" y="857121"/>
        <a:ext cx="1499595" cy="702785"/>
      </dsp:txXfrm>
    </dsp:sp>
    <dsp:sp modelId="{46B5EA6E-8787-4E87-8421-E153786D8D45}">
      <dsp:nvSpPr>
        <dsp:cNvPr id="0" name=""/>
        <dsp:cNvSpPr/>
      </dsp:nvSpPr>
      <dsp:spPr>
        <a:xfrm rot="5400000">
          <a:off x="2664666" y="625716"/>
          <a:ext cx="623059" cy="2801125"/>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pl-PL" sz="1400" b="0" kern="1200" dirty="0">
              <a:solidFill>
                <a:schemeClr val="tx1"/>
              </a:solidFill>
              <a:latin typeface="Arial" pitchFamily="34" charset="0"/>
              <a:cs typeface="Arial" pitchFamily="34" charset="0"/>
            </a:rPr>
            <a:t>18 stanowisk</a:t>
          </a:r>
        </a:p>
        <a:p>
          <a:pPr marL="114300" lvl="1" indent="-114300" algn="l" defTabSz="622300">
            <a:lnSpc>
              <a:spcPct val="90000"/>
            </a:lnSpc>
            <a:spcBef>
              <a:spcPct val="0"/>
            </a:spcBef>
            <a:spcAft>
              <a:spcPct val="15000"/>
            </a:spcAft>
            <a:buChar char="•"/>
          </a:pPr>
          <a:r>
            <a:rPr lang="pl-PL" sz="1400" b="0" kern="1200" dirty="0">
              <a:solidFill>
                <a:schemeClr val="tx1"/>
              </a:solidFill>
              <a:latin typeface="Arial" pitchFamily="34" charset="0"/>
              <a:cs typeface="Arial" pitchFamily="34" charset="0"/>
            </a:rPr>
            <a:t>630.000,00 zł</a:t>
          </a:r>
        </a:p>
      </dsp:txBody>
      <dsp:txXfrm rot="-5400000">
        <a:off x="1575634" y="1745164"/>
        <a:ext cx="2770710" cy="562229"/>
      </dsp:txXfrm>
    </dsp:sp>
    <dsp:sp modelId="{288E8938-D4F0-403E-AD61-78032E977730}">
      <dsp:nvSpPr>
        <dsp:cNvPr id="0" name=""/>
        <dsp:cNvSpPr/>
      </dsp:nvSpPr>
      <dsp:spPr>
        <a:xfrm>
          <a:off x="0" y="1636867"/>
          <a:ext cx="1575633" cy="778823"/>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pl-PL" sz="1100" kern="1200" dirty="0">
              <a:solidFill>
                <a:schemeClr val="tx1"/>
              </a:solidFill>
              <a:latin typeface="Arial" pitchFamily="34" charset="0"/>
              <a:cs typeface="Arial" pitchFamily="34" charset="0"/>
            </a:rPr>
            <a:t>REFUNDACJE WYPOSAŻENIA STANOWISKA PRACY</a:t>
          </a:r>
        </a:p>
      </dsp:txBody>
      <dsp:txXfrm>
        <a:off x="38019" y="1674886"/>
        <a:ext cx="1499595" cy="702785"/>
      </dsp:txXfrm>
    </dsp:sp>
    <dsp:sp modelId="{12C07D25-342B-4CE8-B0C5-D484C8632824}">
      <dsp:nvSpPr>
        <dsp:cNvPr id="0" name=""/>
        <dsp:cNvSpPr/>
      </dsp:nvSpPr>
      <dsp:spPr>
        <a:xfrm rot="5400000">
          <a:off x="2664666" y="1443481"/>
          <a:ext cx="623059" cy="2801125"/>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pl-PL" sz="1400" b="0" kern="1200" dirty="0">
              <a:solidFill>
                <a:schemeClr val="tx1"/>
              </a:solidFill>
              <a:latin typeface="Arial" pitchFamily="34" charset="0"/>
              <a:cs typeface="Arial" pitchFamily="34" charset="0"/>
            </a:rPr>
            <a:t>135 osób</a:t>
          </a:r>
        </a:p>
        <a:p>
          <a:pPr marL="114300" lvl="1" indent="-114300" algn="l" defTabSz="622300">
            <a:lnSpc>
              <a:spcPct val="90000"/>
            </a:lnSpc>
            <a:spcBef>
              <a:spcPct val="0"/>
            </a:spcBef>
            <a:spcAft>
              <a:spcPct val="15000"/>
            </a:spcAft>
            <a:buChar char="•"/>
          </a:pPr>
          <a:r>
            <a:rPr lang="pl-PL" sz="1400" b="0" kern="1200" dirty="0">
              <a:solidFill>
                <a:schemeClr val="tx1"/>
              </a:solidFill>
              <a:latin typeface="Arial" pitchFamily="34" charset="0"/>
              <a:cs typeface="Arial" pitchFamily="34" charset="0"/>
            </a:rPr>
            <a:t>1.798.871,32 zł</a:t>
          </a:r>
        </a:p>
      </dsp:txBody>
      <dsp:txXfrm rot="-5400000">
        <a:off x="1575634" y="2562929"/>
        <a:ext cx="2770710" cy="562229"/>
      </dsp:txXfrm>
    </dsp:sp>
    <dsp:sp modelId="{A4BF2F07-CCC7-4656-B09B-C21BC8E236B2}">
      <dsp:nvSpPr>
        <dsp:cNvPr id="0" name=""/>
        <dsp:cNvSpPr/>
      </dsp:nvSpPr>
      <dsp:spPr>
        <a:xfrm>
          <a:off x="0" y="2454632"/>
          <a:ext cx="1575633" cy="778823"/>
        </a:xfrm>
        <a:prstGeom prst="roundRect">
          <a:avLst/>
        </a:prstGeom>
        <a:solidFill>
          <a:schemeClr val="accent3">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pl-PL" sz="1100" kern="1200" dirty="0">
              <a:solidFill>
                <a:schemeClr val="tx1"/>
              </a:solidFill>
              <a:latin typeface="Arial" pitchFamily="34" charset="0"/>
              <a:cs typeface="Arial" pitchFamily="34" charset="0"/>
            </a:rPr>
            <a:t>STAŻE</a:t>
          </a:r>
        </a:p>
      </dsp:txBody>
      <dsp:txXfrm>
        <a:off x="38019" y="2492651"/>
        <a:ext cx="1499595" cy="702785"/>
      </dsp:txXfrm>
    </dsp:sp>
    <dsp:sp modelId="{9F9616CB-4881-40AE-845A-DF6DD1937B2C}">
      <dsp:nvSpPr>
        <dsp:cNvPr id="0" name=""/>
        <dsp:cNvSpPr/>
      </dsp:nvSpPr>
      <dsp:spPr>
        <a:xfrm rot="5400000">
          <a:off x="2664666" y="2261246"/>
          <a:ext cx="623059" cy="2801125"/>
        </a:xfrm>
        <a:prstGeom prst="round2Same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pl-PL" sz="1400" b="0" kern="1200" dirty="0">
              <a:solidFill>
                <a:schemeClr val="tx1"/>
              </a:solidFill>
              <a:latin typeface="Arial" panose="020B0604020202020204" pitchFamily="34" charset="0"/>
              <a:cs typeface="Arial" panose="020B0604020202020204" pitchFamily="34" charset="0"/>
            </a:rPr>
            <a:t>5 osób</a:t>
          </a:r>
        </a:p>
        <a:p>
          <a:pPr marL="114300" lvl="1" indent="-114300" algn="l" defTabSz="622300">
            <a:lnSpc>
              <a:spcPct val="90000"/>
            </a:lnSpc>
            <a:spcBef>
              <a:spcPct val="0"/>
            </a:spcBef>
            <a:spcAft>
              <a:spcPct val="15000"/>
            </a:spcAft>
            <a:buChar char="•"/>
          </a:pPr>
          <a:r>
            <a:rPr lang="pl-PL" sz="1400" b="0" kern="1200" dirty="0">
              <a:solidFill>
                <a:schemeClr val="tx1"/>
              </a:solidFill>
              <a:latin typeface="Arial" panose="020B0604020202020204" pitchFamily="34" charset="0"/>
              <a:cs typeface="Arial" panose="020B0604020202020204" pitchFamily="34" charset="0"/>
            </a:rPr>
            <a:t>41.000,00 </a:t>
          </a:r>
          <a:r>
            <a:rPr lang="pl-PL" sz="1400" kern="1200" dirty="0">
              <a:solidFill>
                <a:schemeClr val="tx1"/>
              </a:solidFill>
            </a:rPr>
            <a:t>zł</a:t>
          </a:r>
        </a:p>
      </dsp:txBody>
      <dsp:txXfrm rot="-5400000">
        <a:off x="1575634" y="3380694"/>
        <a:ext cx="2770710" cy="562229"/>
      </dsp:txXfrm>
    </dsp:sp>
    <dsp:sp modelId="{766685A4-789B-4F5F-A7F6-9BF83AFB50CF}">
      <dsp:nvSpPr>
        <dsp:cNvPr id="0" name=""/>
        <dsp:cNvSpPr/>
      </dsp:nvSpPr>
      <dsp:spPr>
        <a:xfrm>
          <a:off x="0" y="3272397"/>
          <a:ext cx="1575633" cy="778823"/>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pl-PL" sz="1100" kern="1200" dirty="0">
              <a:solidFill>
                <a:schemeClr val="tx1"/>
              </a:solidFill>
              <a:latin typeface="Arial" pitchFamily="34" charset="0"/>
              <a:cs typeface="Arial" pitchFamily="34" charset="0"/>
            </a:rPr>
            <a:t>STUDIA PODYPLOMOWE</a:t>
          </a:r>
        </a:p>
      </dsp:txBody>
      <dsp:txXfrm>
        <a:off x="38019" y="3310416"/>
        <a:ext cx="1499595" cy="702785"/>
      </dsp:txXfrm>
    </dsp:sp>
    <dsp:sp modelId="{133D859A-C93C-429B-A1E2-0238FA09A5C8}">
      <dsp:nvSpPr>
        <dsp:cNvPr id="0" name=""/>
        <dsp:cNvSpPr/>
      </dsp:nvSpPr>
      <dsp:spPr>
        <a:xfrm rot="5400000">
          <a:off x="2664666" y="3079011"/>
          <a:ext cx="623059" cy="2801125"/>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pl-PL" sz="1400" b="0" kern="1200" dirty="0">
              <a:solidFill>
                <a:schemeClr val="tx1"/>
              </a:solidFill>
              <a:latin typeface="Arial" pitchFamily="34" charset="0"/>
              <a:cs typeface="Arial" pitchFamily="34" charset="0"/>
            </a:rPr>
            <a:t>10 osób</a:t>
          </a:r>
          <a:endParaRPr lang="pl-PL" sz="1400" b="0" kern="1200" dirty="0">
            <a:solidFill>
              <a:schemeClr val="tx1"/>
            </a:solidFill>
          </a:endParaRPr>
        </a:p>
        <a:p>
          <a:pPr marL="114300" lvl="1" indent="-114300" algn="l" defTabSz="622300">
            <a:lnSpc>
              <a:spcPct val="90000"/>
            </a:lnSpc>
            <a:spcBef>
              <a:spcPct val="0"/>
            </a:spcBef>
            <a:spcAft>
              <a:spcPct val="15000"/>
            </a:spcAft>
            <a:buChar char="•"/>
          </a:pPr>
          <a:r>
            <a:rPr lang="pl-PL" sz="1400" kern="1200" dirty="0">
              <a:solidFill>
                <a:schemeClr val="tx1"/>
              </a:solidFill>
              <a:latin typeface="Arial" pitchFamily="34" charset="0"/>
              <a:cs typeface="Arial" pitchFamily="34" charset="0"/>
            </a:rPr>
            <a:t>374.750,73 zł</a:t>
          </a:r>
        </a:p>
      </dsp:txBody>
      <dsp:txXfrm rot="-5400000">
        <a:off x="1575634" y="4198459"/>
        <a:ext cx="2770710" cy="562229"/>
      </dsp:txXfrm>
    </dsp:sp>
    <dsp:sp modelId="{D096FB64-85B9-4E5D-92B8-909CD2AF189F}">
      <dsp:nvSpPr>
        <dsp:cNvPr id="0" name=""/>
        <dsp:cNvSpPr/>
      </dsp:nvSpPr>
      <dsp:spPr>
        <a:xfrm>
          <a:off x="0" y="4090162"/>
          <a:ext cx="1575633" cy="77882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marL="0" lvl="0" indent="0" algn="ctr" defTabSz="444500">
            <a:lnSpc>
              <a:spcPct val="90000"/>
            </a:lnSpc>
            <a:spcBef>
              <a:spcPct val="0"/>
            </a:spcBef>
            <a:spcAft>
              <a:spcPct val="35000"/>
            </a:spcAft>
            <a:buNone/>
          </a:pPr>
          <a:r>
            <a:rPr lang="pl-PL" sz="1000" kern="1200" dirty="0">
              <a:solidFill>
                <a:schemeClr val="tx1"/>
              </a:solidFill>
              <a:latin typeface="Arial" pitchFamily="34" charset="0"/>
              <a:cs typeface="Arial" pitchFamily="34" charset="0"/>
            </a:rPr>
            <a:t>DOFINANSOWANIE KOSZTÓW ZATRUDNIENIA W DPS</a:t>
          </a:r>
        </a:p>
      </dsp:txBody>
      <dsp:txXfrm>
        <a:off x="38019" y="4128181"/>
        <a:ext cx="1499595" cy="70278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456BC-7C0E-40F9-8F77-01EF5BFB3EF2}">
      <dsp:nvSpPr>
        <dsp:cNvPr id="0" name=""/>
        <dsp:cNvSpPr/>
      </dsp:nvSpPr>
      <dsp:spPr>
        <a:xfrm rot="5400000">
          <a:off x="2583077" y="-950948"/>
          <a:ext cx="663185" cy="2743219"/>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pl-PL" sz="1400" b="0" kern="1200" dirty="0">
              <a:solidFill>
                <a:schemeClr val="tx1"/>
              </a:solidFill>
              <a:latin typeface="Arial" pitchFamily="34" charset="0"/>
              <a:cs typeface="Arial" pitchFamily="34" charset="0"/>
            </a:rPr>
            <a:t>34 osoby</a:t>
          </a:r>
          <a:endParaRPr lang="pl-PL" sz="1400" b="1" kern="1200" dirty="0">
            <a:solidFill>
              <a:schemeClr val="tx1"/>
            </a:solidFill>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pl-PL" sz="1400" b="0" kern="1200" dirty="0">
              <a:solidFill>
                <a:schemeClr val="tx1"/>
              </a:solidFill>
              <a:latin typeface="Arial" pitchFamily="34" charset="0"/>
              <a:cs typeface="Arial" pitchFamily="34" charset="0"/>
            </a:rPr>
            <a:t>355.116,61 z</a:t>
          </a:r>
          <a:r>
            <a:rPr lang="pl-PL" sz="1400" kern="1200" dirty="0">
              <a:solidFill>
                <a:schemeClr val="tx1"/>
              </a:solidFill>
              <a:latin typeface="Arial" pitchFamily="34" charset="0"/>
              <a:cs typeface="Arial" pitchFamily="34" charset="0"/>
            </a:rPr>
            <a:t>ł</a:t>
          </a:r>
        </a:p>
      </dsp:txBody>
      <dsp:txXfrm rot="-5400000">
        <a:off x="1543060" y="121443"/>
        <a:ext cx="2710845" cy="598437"/>
      </dsp:txXfrm>
    </dsp:sp>
    <dsp:sp modelId="{82FFC264-54F7-4F5C-9ED1-BFDA65193F85}">
      <dsp:nvSpPr>
        <dsp:cNvPr id="0" name=""/>
        <dsp:cNvSpPr/>
      </dsp:nvSpPr>
      <dsp:spPr>
        <a:xfrm>
          <a:off x="0" y="0"/>
          <a:ext cx="1543060" cy="8382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pl-PL" sz="1100" kern="1200" dirty="0">
              <a:solidFill>
                <a:schemeClr val="tx1"/>
              </a:solidFill>
              <a:latin typeface="Arial" pitchFamily="34" charset="0"/>
              <a:cs typeface="Arial" pitchFamily="34" charset="0"/>
            </a:rPr>
            <a:t>PRACE INTERWENCYJNE</a:t>
          </a:r>
        </a:p>
      </dsp:txBody>
      <dsp:txXfrm>
        <a:off x="40920" y="40920"/>
        <a:ext cx="1461220" cy="756420"/>
      </dsp:txXfrm>
    </dsp:sp>
    <dsp:sp modelId="{CEDBDA5F-41D6-4BE2-BDAB-021D9F219CF8}">
      <dsp:nvSpPr>
        <dsp:cNvPr id="0" name=""/>
        <dsp:cNvSpPr/>
      </dsp:nvSpPr>
      <dsp:spPr>
        <a:xfrm rot="5400000">
          <a:off x="2607212" y="-117294"/>
          <a:ext cx="614914" cy="2743219"/>
        </a:xfrm>
        <a:prstGeom prst="round2SameRect">
          <a:avLst/>
        </a:prstGeom>
        <a:solidFill>
          <a:schemeClr val="bg1">
            <a:alpha val="9000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pl-PL" sz="1400" b="0" kern="1200" dirty="0">
              <a:solidFill>
                <a:schemeClr val="tx1"/>
              </a:solidFill>
              <a:latin typeface="Arial" pitchFamily="34" charset="0"/>
              <a:cs typeface="Arial" pitchFamily="34" charset="0"/>
            </a:rPr>
            <a:t>20 osób</a:t>
          </a:r>
        </a:p>
        <a:p>
          <a:pPr marL="114300" lvl="1" indent="-114300" algn="l" defTabSz="622300">
            <a:lnSpc>
              <a:spcPct val="90000"/>
            </a:lnSpc>
            <a:spcBef>
              <a:spcPct val="0"/>
            </a:spcBef>
            <a:spcAft>
              <a:spcPct val="15000"/>
            </a:spcAft>
            <a:buChar char="•"/>
          </a:pPr>
          <a:r>
            <a:rPr lang="pl-PL" sz="1400" b="0" kern="1200" dirty="0">
              <a:solidFill>
                <a:schemeClr val="tx1"/>
              </a:solidFill>
              <a:latin typeface="Arial" pitchFamily="34" charset="0"/>
              <a:cs typeface="Arial" pitchFamily="34" charset="0"/>
            </a:rPr>
            <a:t>495.907,90 </a:t>
          </a:r>
          <a:r>
            <a:rPr lang="pl-PL" sz="1400" kern="1200" dirty="0">
              <a:solidFill>
                <a:schemeClr val="tx1"/>
              </a:solidFill>
              <a:latin typeface="Arial" pitchFamily="34" charset="0"/>
              <a:cs typeface="Arial" pitchFamily="34" charset="0"/>
            </a:rPr>
            <a:t>zł</a:t>
          </a:r>
        </a:p>
      </dsp:txBody>
      <dsp:txXfrm rot="-5400000">
        <a:off x="1543060" y="976876"/>
        <a:ext cx="2713201" cy="554878"/>
      </dsp:txXfrm>
    </dsp:sp>
    <dsp:sp modelId="{8633BE54-8A62-4F92-8B38-425E9CB18CEF}">
      <dsp:nvSpPr>
        <dsp:cNvPr id="0" name=""/>
        <dsp:cNvSpPr/>
      </dsp:nvSpPr>
      <dsp:spPr>
        <a:xfrm>
          <a:off x="5074" y="918638"/>
          <a:ext cx="1543060" cy="721820"/>
        </a:xfrm>
        <a:prstGeom prst="roundRect">
          <a:avLst/>
        </a:prstGeom>
        <a:solidFill>
          <a:schemeClr val="accent6"/>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pl-PL" sz="1100" kern="1200" dirty="0">
              <a:solidFill>
                <a:schemeClr val="tx1"/>
              </a:solidFill>
              <a:latin typeface="Arial" pitchFamily="34" charset="0"/>
              <a:cs typeface="Arial" pitchFamily="34" charset="0"/>
            </a:rPr>
            <a:t>ROBOTY PUBLICZNE</a:t>
          </a:r>
        </a:p>
      </dsp:txBody>
      <dsp:txXfrm>
        <a:off x="40310" y="953874"/>
        <a:ext cx="1472588" cy="651348"/>
      </dsp:txXfrm>
    </dsp:sp>
    <dsp:sp modelId="{0623F298-E8AC-41BD-BC24-A6ECF7FFADF6}">
      <dsp:nvSpPr>
        <dsp:cNvPr id="0" name=""/>
        <dsp:cNvSpPr/>
      </dsp:nvSpPr>
      <dsp:spPr>
        <a:xfrm rot="5400000">
          <a:off x="2579511" y="734886"/>
          <a:ext cx="648405" cy="2743219"/>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pl-PL" sz="1400" b="0" kern="1200" dirty="0">
              <a:solidFill>
                <a:schemeClr val="tx1"/>
              </a:solidFill>
              <a:latin typeface="Arial" pitchFamily="34" charset="0"/>
              <a:cs typeface="Arial" pitchFamily="34" charset="0"/>
            </a:rPr>
            <a:t>40 osób</a:t>
          </a:r>
        </a:p>
        <a:p>
          <a:pPr marL="114300" lvl="1" indent="-114300" algn="l" defTabSz="622300">
            <a:lnSpc>
              <a:spcPct val="90000"/>
            </a:lnSpc>
            <a:spcBef>
              <a:spcPct val="0"/>
            </a:spcBef>
            <a:spcAft>
              <a:spcPct val="15000"/>
            </a:spcAft>
            <a:buChar char="•"/>
          </a:pPr>
          <a:r>
            <a:rPr lang="pl-PL" sz="1400" b="0" kern="1200" dirty="0">
              <a:solidFill>
                <a:schemeClr val="tx1"/>
              </a:solidFill>
              <a:latin typeface="Arial" pitchFamily="34" charset="0"/>
              <a:cs typeface="Arial" pitchFamily="34" charset="0"/>
            </a:rPr>
            <a:t>75.850,68 zł</a:t>
          </a:r>
        </a:p>
      </dsp:txBody>
      <dsp:txXfrm rot="-5400000">
        <a:off x="1532105" y="1813946"/>
        <a:ext cx="2711566" cy="585099"/>
      </dsp:txXfrm>
    </dsp:sp>
    <dsp:sp modelId="{9654837D-C2EF-47FD-8356-AB3908915881}">
      <dsp:nvSpPr>
        <dsp:cNvPr id="0" name=""/>
        <dsp:cNvSpPr/>
      </dsp:nvSpPr>
      <dsp:spPr>
        <a:xfrm>
          <a:off x="5074" y="1660716"/>
          <a:ext cx="1543060" cy="78519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pl-PL" sz="1100" kern="1200" dirty="0">
              <a:solidFill>
                <a:schemeClr val="tx1"/>
              </a:solidFill>
              <a:latin typeface="Arial" pitchFamily="34" charset="0"/>
              <a:cs typeface="Arial" pitchFamily="34" charset="0"/>
            </a:rPr>
            <a:t>PRACE SPOŁECZNIE UŻYTECZNE</a:t>
          </a:r>
        </a:p>
      </dsp:txBody>
      <dsp:txXfrm>
        <a:off x="43404" y="1699046"/>
        <a:ext cx="1466400" cy="708532"/>
      </dsp:txXfrm>
    </dsp:sp>
    <dsp:sp modelId="{092A3D12-8949-42E7-87F8-CDF15DDD8170}">
      <dsp:nvSpPr>
        <dsp:cNvPr id="0" name=""/>
        <dsp:cNvSpPr/>
      </dsp:nvSpPr>
      <dsp:spPr>
        <a:xfrm rot="5400000">
          <a:off x="2598569" y="3255167"/>
          <a:ext cx="709890" cy="2665530"/>
        </a:xfrm>
        <a:prstGeom prst="round2SameRect">
          <a:avLst/>
        </a:prstGeom>
        <a:solidFill>
          <a:schemeClr val="bg1">
            <a:alpha val="9000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pl-PL" sz="1400" b="0" kern="1200" dirty="0">
              <a:solidFill>
                <a:schemeClr val="tx1"/>
              </a:solidFill>
              <a:latin typeface="Arial" pitchFamily="34" charset="0"/>
              <a:cs typeface="Arial" pitchFamily="34" charset="0"/>
            </a:rPr>
            <a:t>64 osoby</a:t>
          </a:r>
        </a:p>
        <a:p>
          <a:pPr marL="114300" lvl="1" indent="-114300" algn="l" defTabSz="622300">
            <a:lnSpc>
              <a:spcPct val="90000"/>
            </a:lnSpc>
            <a:spcBef>
              <a:spcPct val="0"/>
            </a:spcBef>
            <a:spcAft>
              <a:spcPct val="15000"/>
            </a:spcAft>
            <a:buChar char="•"/>
          </a:pPr>
          <a:r>
            <a:rPr lang="pl-PL" sz="1400" b="0" kern="1200" dirty="0">
              <a:solidFill>
                <a:schemeClr val="tx1"/>
              </a:solidFill>
              <a:latin typeface="Arial" pitchFamily="34" charset="0"/>
              <a:cs typeface="Arial" pitchFamily="34" charset="0"/>
            </a:rPr>
            <a:t>72.991.13 </a:t>
          </a:r>
          <a:r>
            <a:rPr lang="pl-PL" sz="1400" kern="1200" dirty="0">
              <a:solidFill>
                <a:schemeClr val="tx1"/>
              </a:solidFill>
              <a:latin typeface="Arial" pitchFamily="34" charset="0"/>
              <a:cs typeface="Arial" pitchFamily="34" charset="0"/>
            </a:rPr>
            <a:t>zł</a:t>
          </a:r>
        </a:p>
      </dsp:txBody>
      <dsp:txXfrm rot="-5400000">
        <a:off x="1620749" y="4267641"/>
        <a:ext cx="2630876" cy="640582"/>
      </dsp:txXfrm>
    </dsp:sp>
    <dsp:sp modelId="{E11340EE-E54A-4BF5-9DB5-AB20FF08F524}">
      <dsp:nvSpPr>
        <dsp:cNvPr id="0" name=""/>
        <dsp:cNvSpPr/>
      </dsp:nvSpPr>
      <dsp:spPr>
        <a:xfrm>
          <a:off x="0" y="4115206"/>
          <a:ext cx="1618979" cy="910702"/>
        </a:xfrm>
        <a:prstGeom prst="roundRect">
          <a:avLst/>
        </a:prstGeom>
        <a:solidFill>
          <a:schemeClr val="accent3">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marL="0" lvl="0" indent="0" algn="ctr" defTabSz="444500">
            <a:lnSpc>
              <a:spcPct val="90000"/>
            </a:lnSpc>
            <a:spcBef>
              <a:spcPct val="0"/>
            </a:spcBef>
            <a:spcAft>
              <a:spcPct val="35000"/>
            </a:spcAft>
            <a:buNone/>
          </a:pPr>
          <a:r>
            <a:rPr lang="pl-PL" sz="1000" kern="1200" dirty="0">
              <a:solidFill>
                <a:schemeClr val="tx1"/>
              </a:solidFill>
              <a:latin typeface="Arial" pitchFamily="34" charset="0"/>
              <a:cs typeface="Arial" pitchFamily="34" charset="0"/>
            </a:rPr>
            <a:t>POZOSTAŁE WYTDATKI </a:t>
          </a:r>
          <a:r>
            <a:rPr lang="pl-PL" sz="900" kern="1200" dirty="0">
              <a:solidFill>
                <a:schemeClr val="tx1"/>
              </a:solidFill>
              <a:latin typeface="Arial" pitchFamily="34" charset="0"/>
              <a:cs typeface="Arial" pitchFamily="34" charset="0"/>
            </a:rPr>
            <a:t>(dojazdy, koszty opieki nad dzieckiem, pożyczki szkoleniowe, stypendium-nauka, koszty egzaminów licencji)</a:t>
          </a:r>
        </a:p>
      </dsp:txBody>
      <dsp:txXfrm>
        <a:off x="44457" y="4159663"/>
        <a:ext cx="1530065" cy="821788"/>
      </dsp:txXfrm>
    </dsp:sp>
    <dsp:sp modelId="{245EBB9F-551F-4415-BBF3-91777E4297B4}">
      <dsp:nvSpPr>
        <dsp:cNvPr id="0" name=""/>
        <dsp:cNvSpPr/>
      </dsp:nvSpPr>
      <dsp:spPr>
        <a:xfrm>
          <a:off x="0" y="3268823"/>
          <a:ext cx="1543060" cy="817665"/>
        </a:xfrm>
        <a:prstGeom prst="roundRect">
          <a:avLst/>
        </a:prstGeom>
        <a:solidFill>
          <a:schemeClr val="accent5"/>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pl-PL" sz="1100" kern="1200" dirty="0">
              <a:solidFill>
                <a:schemeClr val="tx1"/>
              </a:solidFill>
              <a:latin typeface="Arial" pitchFamily="34" charset="0"/>
              <a:cs typeface="Arial" pitchFamily="34" charset="0"/>
            </a:rPr>
            <a:t>BADANIA LEKARSKIE</a:t>
          </a:r>
        </a:p>
      </dsp:txBody>
      <dsp:txXfrm>
        <a:off x="39915" y="3308738"/>
        <a:ext cx="1463230" cy="737835"/>
      </dsp:txXfrm>
    </dsp:sp>
    <dsp:sp modelId="{835CEDB3-18A8-47A4-8922-95029DC2AC42}">
      <dsp:nvSpPr>
        <dsp:cNvPr id="0" name=""/>
        <dsp:cNvSpPr/>
      </dsp:nvSpPr>
      <dsp:spPr>
        <a:xfrm>
          <a:off x="0" y="2497258"/>
          <a:ext cx="1543060" cy="666633"/>
        </a:xfrm>
        <a:prstGeom prst="roundRect">
          <a:avLst/>
        </a:prstGeom>
        <a:solidFill>
          <a:schemeClr val="accent3">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pl-PL" sz="1100" kern="1200" dirty="0">
              <a:solidFill>
                <a:schemeClr val="tx1"/>
              </a:solidFill>
              <a:latin typeface="Arial" pitchFamily="34" charset="0"/>
              <a:cs typeface="Arial" pitchFamily="34" charset="0"/>
            </a:rPr>
            <a:t>BON NA ZASIEDLENIE</a:t>
          </a:r>
        </a:p>
      </dsp:txBody>
      <dsp:txXfrm>
        <a:off x="32542" y="2529800"/>
        <a:ext cx="1477976" cy="60154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D89FC9-7CFE-4756-B0B1-B9262A6417D9}">
      <dsp:nvSpPr>
        <dsp:cNvPr id="0" name=""/>
        <dsp:cNvSpPr/>
      </dsp:nvSpPr>
      <dsp:spPr>
        <a:xfrm rot="5400000">
          <a:off x="4863836" y="-1918100"/>
          <a:ext cx="946792" cy="5023278"/>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pl-PL" sz="1600" b="0" kern="1200" dirty="0">
              <a:solidFill>
                <a:schemeClr val="tx1"/>
              </a:solidFill>
              <a:latin typeface="Arial" pitchFamily="34" charset="0"/>
              <a:cs typeface="Arial" pitchFamily="34" charset="0"/>
            </a:rPr>
            <a:t>14 osób</a:t>
          </a:r>
          <a:endParaRPr lang="pl-PL" sz="1600" b="1" kern="1200" dirty="0">
            <a:solidFill>
              <a:schemeClr val="tx1"/>
            </a:solidFill>
            <a:latin typeface="Arial" pitchFamily="34" charset="0"/>
            <a:cs typeface="Arial" pitchFamily="34" charset="0"/>
          </a:endParaRPr>
        </a:p>
        <a:p>
          <a:pPr marL="171450" lvl="1" indent="-171450" algn="l" defTabSz="711200">
            <a:lnSpc>
              <a:spcPct val="90000"/>
            </a:lnSpc>
            <a:spcBef>
              <a:spcPct val="0"/>
            </a:spcBef>
            <a:spcAft>
              <a:spcPct val="15000"/>
            </a:spcAft>
            <a:buChar char="•"/>
          </a:pPr>
          <a:r>
            <a:rPr lang="pl-PL" sz="1600" kern="1200" dirty="0">
              <a:solidFill>
                <a:schemeClr val="tx1"/>
              </a:solidFill>
              <a:latin typeface="Arial" pitchFamily="34" charset="0"/>
              <a:cs typeface="Arial" pitchFamily="34" charset="0"/>
            </a:rPr>
            <a:t>385.000,00 zł</a:t>
          </a:r>
        </a:p>
      </dsp:txBody>
      <dsp:txXfrm rot="-5400000">
        <a:off x="2825594" y="166361"/>
        <a:ext cx="4977059" cy="854354"/>
      </dsp:txXfrm>
    </dsp:sp>
    <dsp:sp modelId="{5BF16037-C878-4E32-B619-265C378035A8}">
      <dsp:nvSpPr>
        <dsp:cNvPr id="0" name=""/>
        <dsp:cNvSpPr/>
      </dsp:nvSpPr>
      <dsp:spPr>
        <a:xfrm>
          <a:off x="0" y="1793"/>
          <a:ext cx="2825593" cy="118349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pl-PL" sz="1600" kern="1200" dirty="0">
              <a:solidFill>
                <a:schemeClr val="tx1"/>
              </a:solidFill>
              <a:latin typeface="Arial" pitchFamily="34" charset="0"/>
              <a:cs typeface="Arial" pitchFamily="34" charset="0"/>
            </a:rPr>
            <a:t>DOTACJE</a:t>
          </a:r>
        </a:p>
      </dsp:txBody>
      <dsp:txXfrm>
        <a:off x="57773" y="59566"/>
        <a:ext cx="2710047" cy="1067944"/>
      </dsp:txXfrm>
    </dsp:sp>
    <dsp:sp modelId="{6EA2DD13-679E-443B-9A55-CCF271D0C458}">
      <dsp:nvSpPr>
        <dsp:cNvPr id="0" name=""/>
        <dsp:cNvSpPr/>
      </dsp:nvSpPr>
      <dsp:spPr>
        <a:xfrm rot="5400000">
          <a:off x="4863836" y="-675435"/>
          <a:ext cx="946792" cy="5023278"/>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pl-PL" sz="1600" b="0" kern="1200" dirty="0">
              <a:solidFill>
                <a:schemeClr val="tx1"/>
              </a:solidFill>
              <a:latin typeface="Arial" pitchFamily="34" charset="0"/>
              <a:cs typeface="Arial" pitchFamily="34" charset="0"/>
            </a:rPr>
            <a:t>12 osób</a:t>
          </a:r>
          <a:endParaRPr lang="pl-PL" sz="1600" b="1" kern="1200" dirty="0">
            <a:solidFill>
              <a:schemeClr val="tx1"/>
            </a:solidFill>
            <a:latin typeface="Arial" pitchFamily="34" charset="0"/>
            <a:cs typeface="Arial" pitchFamily="34" charset="0"/>
          </a:endParaRPr>
        </a:p>
        <a:p>
          <a:pPr marL="171450" lvl="1" indent="-171450" algn="l" defTabSz="711200">
            <a:lnSpc>
              <a:spcPct val="90000"/>
            </a:lnSpc>
            <a:spcBef>
              <a:spcPct val="0"/>
            </a:spcBef>
            <a:spcAft>
              <a:spcPct val="15000"/>
            </a:spcAft>
            <a:buChar char="•"/>
          </a:pPr>
          <a:r>
            <a:rPr lang="pl-PL" sz="1600" kern="1200" dirty="0">
              <a:solidFill>
                <a:schemeClr val="tx1"/>
              </a:solidFill>
              <a:latin typeface="Arial" pitchFamily="34" charset="0"/>
              <a:cs typeface="Arial" pitchFamily="34" charset="0"/>
            </a:rPr>
            <a:t>365.000,00 zł</a:t>
          </a:r>
        </a:p>
      </dsp:txBody>
      <dsp:txXfrm rot="-5400000">
        <a:off x="2825594" y="1409026"/>
        <a:ext cx="4977059" cy="854354"/>
      </dsp:txXfrm>
    </dsp:sp>
    <dsp:sp modelId="{F468D6E7-053E-4F2F-A4FA-0DE41BED7618}">
      <dsp:nvSpPr>
        <dsp:cNvPr id="0" name=""/>
        <dsp:cNvSpPr/>
      </dsp:nvSpPr>
      <dsp:spPr>
        <a:xfrm>
          <a:off x="0" y="1244458"/>
          <a:ext cx="2825593" cy="1183490"/>
        </a:xfrm>
        <a:prstGeom prst="roundRect">
          <a:avLst/>
        </a:prstGeom>
        <a:solidFill>
          <a:schemeClr val="accent6"/>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pl-PL" sz="1600" kern="1200" dirty="0">
              <a:solidFill>
                <a:schemeClr val="tx1"/>
              </a:solidFill>
              <a:latin typeface="Arial" pitchFamily="34" charset="0"/>
              <a:cs typeface="Arial" pitchFamily="34" charset="0"/>
            </a:rPr>
            <a:t>REFUNDACJE</a:t>
          </a:r>
        </a:p>
      </dsp:txBody>
      <dsp:txXfrm>
        <a:off x="57773" y="1302231"/>
        <a:ext cx="2710047" cy="1067944"/>
      </dsp:txXfrm>
    </dsp:sp>
    <dsp:sp modelId="{4E23D575-28FE-4A3C-AC80-6CFB51F85A76}">
      <dsp:nvSpPr>
        <dsp:cNvPr id="0" name=""/>
        <dsp:cNvSpPr/>
      </dsp:nvSpPr>
      <dsp:spPr>
        <a:xfrm rot="5400000">
          <a:off x="4863836" y="567230"/>
          <a:ext cx="946792" cy="5023278"/>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endParaRPr lang="pl-PL" sz="1400" b="0" kern="1200" dirty="0">
            <a:solidFill>
              <a:schemeClr val="tx1"/>
            </a:solidFill>
            <a:latin typeface="Arial" pitchFamily="34" charset="0"/>
            <a:cs typeface="Arial" pitchFamily="34" charset="0"/>
          </a:endParaRPr>
        </a:p>
        <a:p>
          <a:pPr marL="171450" lvl="1" indent="-171450" algn="l" defTabSz="711200">
            <a:lnSpc>
              <a:spcPct val="90000"/>
            </a:lnSpc>
            <a:spcBef>
              <a:spcPct val="0"/>
            </a:spcBef>
            <a:spcAft>
              <a:spcPct val="15000"/>
            </a:spcAft>
            <a:buChar char="•"/>
          </a:pPr>
          <a:r>
            <a:rPr lang="pl-PL" sz="1600" b="0" kern="1200" dirty="0">
              <a:solidFill>
                <a:schemeClr val="tx1"/>
              </a:solidFill>
              <a:latin typeface="Arial" pitchFamily="34" charset="0"/>
              <a:cs typeface="Arial" pitchFamily="34" charset="0"/>
            </a:rPr>
            <a:t>8 osób </a:t>
          </a:r>
        </a:p>
        <a:p>
          <a:pPr marL="171450" lvl="1" indent="-171450" algn="l" defTabSz="711200">
            <a:lnSpc>
              <a:spcPct val="90000"/>
            </a:lnSpc>
            <a:spcBef>
              <a:spcPct val="0"/>
            </a:spcBef>
            <a:spcAft>
              <a:spcPct val="15000"/>
            </a:spcAft>
            <a:buChar char="•"/>
          </a:pPr>
          <a:r>
            <a:rPr lang="pl-PL" sz="1600" b="0" kern="1200" dirty="0">
              <a:solidFill>
                <a:schemeClr val="tx1"/>
              </a:solidFill>
              <a:latin typeface="Arial" pitchFamily="34" charset="0"/>
              <a:cs typeface="Arial" pitchFamily="34" charset="0"/>
            </a:rPr>
            <a:t>74.835,39 zł</a:t>
          </a:r>
        </a:p>
        <a:p>
          <a:pPr marL="114300" lvl="1" indent="-114300" algn="l" defTabSz="622300">
            <a:lnSpc>
              <a:spcPct val="90000"/>
            </a:lnSpc>
            <a:spcBef>
              <a:spcPct val="0"/>
            </a:spcBef>
            <a:spcAft>
              <a:spcPct val="15000"/>
            </a:spcAft>
            <a:buChar char="•"/>
          </a:pPr>
          <a:endParaRPr lang="pl-PL" sz="1400" b="1" kern="1200" dirty="0">
            <a:solidFill>
              <a:schemeClr val="tx1"/>
            </a:solidFill>
            <a:latin typeface="Arial" pitchFamily="34" charset="0"/>
            <a:cs typeface="Arial" pitchFamily="34" charset="0"/>
          </a:endParaRPr>
        </a:p>
      </dsp:txBody>
      <dsp:txXfrm rot="-5400000">
        <a:off x="2825594" y="2651692"/>
        <a:ext cx="4977059" cy="854354"/>
      </dsp:txXfrm>
    </dsp:sp>
    <dsp:sp modelId="{D7FC1CC3-D58B-440F-811E-83DDDA942BC5}">
      <dsp:nvSpPr>
        <dsp:cNvPr id="0" name=""/>
        <dsp:cNvSpPr/>
      </dsp:nvSpPr>
      <dsp:spPr>
        <a:xfrm>
          <a:off x="0" y="2487123"/>
          <a:ext cx="2825593" cy="118349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pl-PL" sz="1600" kern="1200" dirty="0">
              <a:solidFill>
                <a:schemeClr val="tx1"/>
              </a:solidFill>
              <a:latin typeface="Arial" pitchFamily="34" charset="0"/>
              <a:cs typeface="Arial" pitchFamily="34" charset="0"/>
            </a:rPr>
            <a:t>PRACE INTERWENCYJNE</a:t>
          </a:r>
        </a:p>
      </dsp:txBody>
      <dsp:txXfrm>
        <a:off x="57773" y="2544896"/>
        <a:ext cx="2710047" cy="106794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835488-9DFB-4748-843E-43CEA46796D5}">
      <dsp:nvSpPr>
        <dsp:cNvPr id="0" name=""/>
        <dsp:cNvSpPr/>
      </dsp:nvSpPr>
      <dsp:spPr>
        <a:xfrm rot="5400000">
          <a:off x="4886822" y="-2076493"/>
          <a:ext cx="568535" cy="4866908"/>
        </a:xfrm>
        <a:prstGeom prst="round2SameRect">
          <a:avLst/>
        </a:prstGeom>
        <a:solidFill>
          <a:srgbClr val="FAE2E5">
            <a:alpha val="89804"/>
          </a:srgb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pl-PL" sz="1400" b="0" kern="1200" dirty="0">
              <a:solidFill>
                <a:schemeClr val="tx1"/>
              </a:solidFill>
              <a:latin typeface="Arial" pitchFamily="34" charset="0"/>
              <a:cs typeface="Arial" pitchFamily="34" charset="0"/>
            </a:rPr>
            <a:t>207 osób</a:t>
          </a:r>
        </a:p>
        <a:p>
          <a:pPr marL="114300" lvl="1" indent="-114300" algn="l" defTabSz="622300">
            <a:lnSpc>
              <a:spcPct val="90000"/>
            </a:lnSpc>
            <a:spcBef>
              <a:spcPct val="0"/>
            </a:spcBef>
            <a:spcAft>
              <a:spcPct val="15000"/>
            </a:spcAft>
            <a:buChar char="•"/>
          </a:pPr>
          <a:r>
            <a:rPr lang="pl-PL" sz="1400" kern="1200" dirty="0">
              <a:solidFill>
                <a:schemeClr val="tx1"/>
              </a:solidFill>
              <a:latin typeface="Arial" pitchFamily="34" charset="0"/>
              <a:cs typeface="Arial" pitchFamily="34" charset="0"/>
            </a:rPr>
            <a:t>2.940.158,16 zł</a:t>
          </a:r>
        </a:p>
      </dsp:txBody>
      <dsp:txXfrm rot="-5400000">
        <a:off x="2737636" y="100447"/>
        <a:ext cx="4839154" cy="513027"/>
      </dsp:txXfrm>
    </dsp:sp>
    <dsp:sp modelId="{301ED4BF-9F91-4412-8D7A-F6ECF07339EA}">
      <dsp:nvSpPr>
        <dsp:cNvPr id="0" name=""/>
        <dsp:cNvSpPr/>
      </dsp:nvSpPr>
      <dsp:spPr>
        <a:xfrm>
          <a:off x="0" y="1625"/>
          <a:ext cx="2737635" cy="710669"/>
        </a:xfrm>
        <a:prstGeom prst="roundRect">
          <a:avLst/>
        </a:prstGeom>
        <a:solidFill>
          <a:srgbClr val="FAE2E5"/>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pl-PL" sz="1400" kern="1200" dirty="0">
              <a:solidFill>
                <a:schemeClr val="tx1"/>
              </a:solidFill>
              <a:latin typeface="Arial" pitchFamily="34" charset="0"/>
              <a:cs typeface="Arial" pitchFamily="34" charset="0"/>
            </a:rPr>
            <a:t>STAŻE</a:t>
          </a:r>
        </a:p>
      </dsp:txBody>
      <dsp:txXfrm>
        <a:off x="34692" y="36317"/>
        <a:ext cx="2668251" cy="641285"/>
      </dsp:txXfrm>
    </dsp:sp>
    <dsp:sp modelId="{4349952B-05BD-47FA-8467-E5DA0921AB0A}">
      <dsp:nvSpPr>
        <dsp:cNvPr id="0" name=""/>
        <dsp:cNvSpPr/>
      </dsp:nvSpPr>
      <dsp:spPr>
        <a:xfrm rot="5400000">
          <a:off x="4886822" y="-1330291"/>
          <a:ext cx="568535" cy="4866908"/>
        </a:xfrm>
        <a:prstGeom prst="round2SameRect">
          <a:avLst/>
        </a:prstGeom>
        <a:solidFill>
          <a:schemeClr val="accent1">
            <a:alpha val="9000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pl-PL" sz="1400" b="0" kern="1200" dirty="0">
              <a:solidFill>
                <a:schemeClr val="tx1"/>
              </a:solidFill>
              <a:latin typeface="Arial" pitchFamily="34" charset="0"/>
              <a:cs typeface="Arial" pitchFamily="34" charset="0"/>
            </a:rPr>
            <a:t>92 osoby</a:t>
          </a:r>
        </a:p>
        <a:p>
          <a:pPr marL="114300" lvl="1" indent="-114300" algn="l" defTabSz="622300">
            <a:lnSpc>
              <a:spcPct val="90000"/>
            </a:lnSpc>
            <a:spcBef>
              <a:spcPct val="0"/>
            </a:spcBef>
            <a:spcAft>
              <a:spcPct val="15000"/>
            </a:spcAft>
            <a:buChar char="•"/>
          </a:pPr>
          <a:r>
            <a:rPr lang="pl-PL" sz="1400" kern="1200" dirty="0">
              <a:solidFill>
                <a:schemeClr val="tx1"/>
              </a:solidFill>
              <a:latin typeface="Arial" pitchFamily="34" charset="0"/>
              <a:cs typeface="Arial" pitchFamily="34" charset="0"/>
            </a:rPr>
            <a:t>3.124.847,87 zł</a:t>
          </a:r>
        </a:p>
      </dsp:txBody>
      <dsp:txXfrm rot="-5400000">
        <a:off x="2737636" y="846649"/>
        <a:ext cx="4839154" cy="513027"/>
      </dsp:txXfrm>
    </dsp:sp>
    <dsp:sp modelId="{C5D12711-282B-418E-AD7B-EADD04002D56}">
      <dsp:nvSpPr>
        <dsp:cNvPr id="0" name=""/>
        <dsp:cNvSpPr/>
      </dsp:nvSpPr>
      <dsp:spPr>
        <a:xfrm>
          <a:off x="0" y="747828"/>
          <a:ext cx="2737635" cy="710669"/>
        </a:xfrm>
        <a:prstGeom prst="roundRect">
          <a:avLst/>
        </a:prstGeom>
        <a:solidFill>
          <a:schemeClr val="accent1"/>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pl-PL" sz="1400" kern="1200" dirty="0">
              <a:solidFill>
                <a:schemeClr val="tx1"/>
              </a:solidFill>
              <a:latin typeface="Arial" pitchFamily="34" charset="0"/>
              <a:cs typeface="Arial" pitchFamily="34" charset="0"/>
            </a:rPr>
            <a:t>DOTACJE DLA BEZROBOTNYCH</a:t>
          </a:r>
        </a:p>
      </dsp:txBody>
      <dsp:txXfrm>
        <a:off x="34692" y="782520"/>
        <a:ext cx="2668251" cy="641285"/>
      </dsp:txXfrm>
    </dsp:sp>
    <dsp:sp modelId="{9EA15980-ACED-42EE-A4CC-06340A54A629}">
      <dsp:nvSpPr>
        <dsp:cNvPr id="0" name=""/>
        <dsp:cNvSpPr/>
      </dsp:nvSpPr>
      <dsp:spPr>
        <a:xfrm rot="5400000">
          <a:off x="4886822" y="-584088"/>
          <a:ext cx="568535" cy="4866908"/>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pl-PL" sz="1400" b="0" kern="1200" dirty="0">
              <a:solidFill>
                <a:schemeClr val="tx1"/>
              </a:solidFill>
              <a:latin typeface="Arial" pitchFamily="34" charset="0"/>
              <a:cs typeface="Arial" pitchFamily="34" charset="0"/>
            </a:rPr>
            <a:t>80 osób</a:t>
          </a:r>
        </a:p>
        <a:p>
          <a:pPr marL="114300" lvl="1" indent="-114300" algn="l" defTabSz="622300">
            <a:lnSpc>
              <a:spcPct val="90000"/>
            </a:lnSpc>
            <a:spcBef>
              <a:spcPct val="0"/>
            </a:spcBef>
            <a:spcAft>
              <a:spcPct val="15000"/>
            </a:spcAft>
            <a:buChar char="•"/>
          </a:pPr>
          <a:r>
            <a:rPr lang="pl-PL" sz="1400" kern="1200" dirty="0">
              <a:solidFill>
                <a:schemeClr val="tx1"/>
              </a:solidFill>
              <a:latin typeface="Arial" pitchFamily="34" charset="0"/>
              <a:cs typeface="Arial" pitchFamily="34" charset="0"/>
            </a:rPr>
            <a:t>2.779.779,67 zł</a:t>
          </a:r>
        </a:p>
      </dsp:txBody>
      <dsp:txXfrm rot="-5400000">
        <a:off x="2737636" y="1592852"/>
        <a:ext cx="4839154" cy="513027"/>
      </dsp:txXfrm>
    </dsp:sp>
    <dsp:sp modelId="{98A013C6-F4EF-4A90-823C-46D9E3F2D622}">
      <dsp:nvSpPr>
        <dsp:cNvPr id="0" name=""/>
        <dsp:cNvSpPr/>
      </dsp:nvSpPr>
      <dsp:spPr>
        <a:xfrm>
          <a:off x="0" y="1494031"/>
          <a:ext cx="2737635" cy="71066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pl-PL" sz="1400" kern="1200" dirty="0">
              <a:solidFill>
                <a:schemeClr val="tx1"/>
              </a:solidFill>
              <a:latin typeface="Arial" pitchFamily="34" charset="0"/>
              <a:cs typeface="Arial" pitchFamily="34" charset="0"/>
            </a:rPr>
            <a:t>REFUNDACJE WYPOSAŻENIA STANOWISKA PRACY</a:t>
          </a:r>
        </a:p>
      </dsp:txBody>
      <dsp:txXfrm>
        <a:off x="34692" y="1528723"/>
        <a:ext cx="2668251" cy="641285"/>
      </dsp:txXfrm>
    </dsp:sp>
    <dsp:sp modelId="{C3BA22F1-0459-4DE4-B934-C4D0E21D1262}">
      <dsp:nvSpPr>
        <dsp:cNvPr id="0" name=""/>
        <dsp:cNvSpPr/>
      </dsp:nvSpPr>
      <dsp:spPr>
        <a:xfrm rot="5400000">
          <a:off x="4886822" y="162114"/>
          <a:ext cx="568535" cy="4866908"/>
        </a:xfrm>
        <a:prstGeom prst="round2SameRect">
          <a:avLst/>
        </a:prstGeom>
        <a:solidFill>
          <a:schemeClr val="bg1">
            <a:alpha val="9000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pl-PL" sz="1400" b="0" kern="1200" dirty="0">
              <a:solidFill>
                <a:schemeClr val="tx1"/>
              </a:solidFill>
              <a:latin typeface="Arial" pitchFamily="34" charset="0"/>
              <a:cs typeface="Arial" pitchFamily="34" charset="0"/>
            </a:rPr>
            <a:t>28 osób</a:t>
          </a:r>
        </a:p>
        <a:p>
          <a:pPr marL="114300" lvl="1" indent="-114300" algn="l" defTabSz="622300">
            <a:lnSpc>
              <a:spcPct val="90000"/>
            </a:lnSpc>
            <a:spcBef>
              <a:spcPct val="0"/>
            </a:spcBef>
            <a:spcAft>
              <a:spcPct val="15000"/>
            </a:spcAft>
            <a:buChar char="•"/>
          </a:pPr>
          <a:r>
            <a:rPr lang="pl-PL" sz="1400" kern="1200" dirty="0">
              <a:solidFill>
                <a:schemeClr val="tx1"/>
              </a:solidFill>
              <a:latin typeface="Arial" pitchFamily="34" charset="0"/>
              <a:cs typeface="Arial" pitchFamily="34" charset="0"/>
            </a:rPr>
            <a:t>292.419,18 zł</a:t>
          </a:r>
        </a:p>
      </dsp:txBody>
      <dsp:txXfrm rot="-5400000">
        <a:off x="2737636" y="2339054"/>
        <a:ext cx="4839154" cy="513027"/>
      </dsp:txXfrm>
    </dsp:sp>
    <dsp:sp modelId="{63F7E174-12C3-4E67-BE0E-C22F32DFFA11}">
      <dsp:nvSpPr>
        <dsp:cNvPr id="0" name=""/>
        <dsp:cNvSpPr/>
      </dsp:nvSpPr>
      <dsp:spPr>
        <a:xfrm>
          <a:off x="0" y="2240234"/>
          <a:ext cx="2737635" cy="710669"/>
        </a:xfrm>
        <a:prstGeom prst="roundRect">
          <a:avLst/>
        </a:prstGeom>
        <a:solidFill>
          <a:schemeClr val="accent3">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pl-PL" sz="1400" kern="1200" dirty="0">
              <a:solidFill>
                <a:schemeClr val="tx1"/>
              </a:solidFill>
              <a:latin typeface="Arial" pitchFamily="34" charset="0"/>
              <a:cs typeface="Arial" pitchFamily="34" charset="0"/>
            </a:rPr>
            <a:t>SZKOLENIA</a:t>
          </a:r>
        </a:p>
      </dsp:txBody>
      <dsp:txXfrm>
        <a:off x="34692" y="2274926"/>
        <a:ext cx="2668251" cy="641285"/>
      </dsp:txXfrm>
    </dsp:sp>
    <dsp:sp modelId="{4766EE1B-3109-47AE-A9FE-1F16AD2DADB6}">
      <dsp:nvSpPr>
        <dsp:cNvPr id="0" name=""/>
        <dsp:cNvSpPr/>
      </dsp:nvSpPr>
      <dsp:spPr>
        <a:xfrm rot="5400000">
          <a:off x="4886822" y="908317"/>
          <a:ext cx="568535" cy="4866908"/>
        </a:xfrm>
        <a:prstGeom prst="round2SameRect">
          <a:avLst/>
        </a:prstGeom>
        <a:solidFill>
          <a:schemeClr val="accent6">
            <a:alpha val="90000"/>
          </a:schemeClr>
        </a:solidFill>
        <a:ln w="127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pl-PL" sz="1400" b="0" kern="1200" dirty="0">
              <a:solidFill>
                <a:schemeClr val="tx1"/>
              </a:solidFill>
              <a:latin typeface="Arial" panose="020B0604020202020204" pitchFamily="34" charset="0"/>
              <a:cs typeface="Arial" panose="020B0604020202020204" pitchFamily="34" charset="0"/>
            </a:rPr>
            <a:t>12 osób</a:t>
          </a:r>
        </a:p>
        <a:p>
          <a:pPr marL="114300" lvl="1" indent="-114300" algn="l" defTabSz="622300">
            <a:lnSpc>
              <a:spcPct val="90000"/>
            </a:lnSpc>
            <a:spcBef>
              <a:spcPct val="0"/>
            </a:spcBef>
            <a:spcAft>
              <a:spcPct val="15000"/>
            </a:spcAft>
            <a:buChar char="•"/>
          </a:pPr>
          <a:r>
            <a:rPr lang="pl-PL" sz="1400" kern="1200" dirty="0">
              <a:solidFill>
                <a:schemeClr val="tx1"/>
              </a:solidFill>
              <a:latin typeface="Arial" panose="020B0604020202020204" pitchFamily="34" charset="0"/>
              <a:cs typeface="Arial" panose="020B0604020202020204" pitchFamily="34" charset="0"/>
            </a:rPr>
            <a:t>108.000,00 zł</a:t>
          </a:r>
        </a:p>
      </dsp:txBody>
      <dsp:txXfrm rot="-5400000">
        <a:off x="2737636" y="3085257"/>
        <a:ext cx="4839154" cy="513027"/>
      </dsp:txXfrm>
    </dsp:sp>
    <dsp:sp modelId="{A1AB4EAA-0691-4FD6-8A30-0492002499BD}">
      <dsp:nvSpPr>
        <dsp:cNvPr id="0" name=""/>
        <dsp:cNvSpPr/>
      </dsp:nvSpPr>
      <dsp:spPr>
        <a:xfrm>
          <a:off x="0" y="2986437"/>
          <a:ext cx="2737635" cy="71066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pl-PL" sz="1400" kern="1200" dirty="0">
              <a:solidFill>
                <a:schemeClr val="tx1"/>
              </a:solidFill>
              <a:latin typeface="Arial" pitchFamily="34" charset="0"/>
              <a:cs typeface="Arial" pitchFamily="34" charset="0"/>
            </a:rPr>
            <a:t>BON NA ZASIEDLENIE</a:t>
          </a:r>
        </a:p>
      </dsp:txBody>
      <dsp:txXfrm>
        <a:off x="34692" y="3021129"/>
        <a:ext cx="2668251" cy="6412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B63129-E145-4520-AA8F-587BE8918F18}">
      <dsp:nvSpPr>
        <dsp:cNvPr id="0" name=""/>
        <dsp:cNvSpPr/>
      </dsp:nvSpPr>
      <dsp:spPr>
        <a:xfrm rot="5400000">
          <a:off x="-267081" y="269196"/>
          <a:ext cx="1780544" cy="1246380"/>
        </a:xfrm>
        <a:prstGeom prst="chevron">
          <a:avLst/>
        </a:prstGeom>
        <a:solidFill>
          <a:schemeClr val="accent6">
            <a:lumMod val="90000"/>
          </a:schemeClr>
        </a:solidFill>
        <a:ln w="12700" cap="flat" cmpd="sng" algn="ctr">
          <a:no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pl-PL" sz="3700" b="0" kern="1200" dirty="0">
              <a:solidFill>
                <a:schemeClr val="tx1"/>
              </a:solidFill>
              <a:latin typeface="Arial" panose="020B0604020202020204" pitchFamily="34" charset="0"/>
              <a:cs typeface="Arial" panose="020B0604020202020204" pitchFamily="34" charset="0"/>
            </a:rPr>
            <a:t>2024</a:t>
          </a:r>
        </a:p>
      </dsp:txBody>
      <dsp:txXfrm rot="-5400000">
        <a:off x="1" y="625304"/>
        <a:ext cx="1246380" cy="534164"/>
      </dsp:txXfrm>
    </dsp:sp>
    <dsp:sp modelId="{7760BA94-2DFD-4655-ACF8-2A768D9F930D}">
      <dsp:nvSpPr>
        <dsp:cNvPr id="0" name=""/>
        <dsp:cNvSpPr/>
      </dsp:nvSpPr>
      <dsp:spPr>
        <a:xfrm rot="5400000">
          <a:off x="2029048" y="-780553"/>
          <a:ext cx="1157353" cy="2722689"/>
        </a:xfrm>
        <a:prstGeom prst="round2SameRect">
          <a:avLst/>
        </a:prstGeom>
        <a:solidFill>
          <a:schemeClr val="lt1">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pl-PL" sz="2000" kern="1200" dirty="0">
              <a:solidFill>
                <a:schemeClr val="tx1"/>
              </a:solidFill>
              <a:latin typeface="Arial" panose="020B0604020202020204" pitchFamily="34" charset="0"/>
              <a:cs typeface="Arial" panose="020B0604020202020204" pitchFamily="34" charset="0"/>
            </a:rPr>
            <a:t>762,2 tyś. osób</a:t>
          </a:r>
        </a:p>
        <a:p>
          <a:pPr marL="228600" lvl="1" indent="-228600" algn="l" defTabSz="889000">
            <a:lnSpc>
              <a:spcPct val="90000"/>
            </a:lnSpc>
            <a:spcBef>
              <a:spcPct val="0"/>
            </a:spcBef>
            <a:spcAft>
              <a:spcPct val="15000"/>
            </a:spcAft>
            <a:buChar char="•"/>
          </a:pPr>
          <a:r>
            <a:rPr lang="pl-PL" sz="2000" kern="1200" dirty="0">
              <a:solidFill>
                <a:schemeClr val="tx1"/>
              </a:solidFill>
              <a:latin typeface="Arial" panose="020B0604020202020204" pitchFamily="34" charset="0"/>
              <a:cs typeface="Arial" panose="020B0604020202020204" pitchFamily="34" charset="0"/>
            </a:rPr>
            <a:t>4,9% stopa bezrobocia</a:t>
          </a:r>
        </a:p>
      </dsp:txBody>
      <dsp:txXfrm rot="-5400000">
        <a:off x="1246381" y="58611"/>
        <a:ext cx="2666192" cy="1044359"/>
      </dsp:txXfrm>
    </dsp:sp>
    <dsp:sp modelId="{B6A27030-03F6-45DC-A5B0-03F117A09560}">
      <dsp:nvSpPr>
        <dsp:cNvPr id="0" name=""/>
        <dsp:cNvSpPr/>
      </dsp:nvSpPr>
      <dsp:spPr>
        <a:xfrm rot="5400000">
          <a:off x="-267081" y="1793456"/>
          <a:ext cx="1780544" cy="1246380"/>
        </a:xfrm>
        <a:prstGeom prst="chevron">
          <a:avLst/>
        </a:prstGeom>
        <a:solidFill>
          <a:schemeClr val="accent5">
            <a:lumMod val="90000"/>
          </a:schemeClr>
        </a:solidFill>
        <a:ln w="12700" cap="flat" cmpd="sng" algn="ctr">
          <a:no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pl-PL" sz="3700" kern="1200" dirty="0">
              <a:solidFill>
                <a:schemeClr val="tx1"/>
              </a:solidFill>
              <a:latin typeface="Arial" panose="020B0604020202020204" pitchFamily="34" charset="0"/>
              <a:cs typeface="Arial" panose="020B0604020202020204" pitchFamily="34" charset="0"/>
            </a:rPr>
            <a:t>2023</a:t>
          </a:r>
        </a:p>
      </dsp:txBody>
      <dsp:txXfrm rot="-5400000">
        <a:off x="1" y="2149564"/>
        <a:ext cx="1246380" cy="534164"/>
      </dsp:txXfrm>
    </dsp:sp>
    <dsp:sp modelId="{65E38BBF-CA5C-4795-97E3-AA74934996AF}">
      <dsp:nvSpPr>
        <dsp:cNvPr id="0" name=""/>
        <dsp:cNvSpPr/>
      </dsp:nvSpPr>
      <dsp:spPr>
        <a:xfrm rot="5400000">
          <a:off x="2020417" y="764677"/>
          <a:ext cx="1157353" cy="2722689"/>
        </a:xfrm>
        <a:prstGeom prst="round2SameRect">
          <a:avLst/>
        </a:prstGeom>
        <a:solidFill>
          <a:schemeClr val="lt1">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pl-PL" sz="2000" kern="1200">
              <a:latin typeface="Arial" panose="020B0604020202020204" pitchFamily="34" charset="0"/>
              <a:cs typeface="Arial" panose="020B0604020202020204" pitchFamily="34" charset="0"/>
            </a:rPr>
            <a:t>783,5 tyś. osób</a:t>
          </a:r>
          <a:endParaRPr lang="pl-PL"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pl-PL" sz="2000" kern="1200" dirty="0">
              <a:latin typeface="Arial" panose="020B0604020202020204" pitchFamily="34" charset="0"/>
              <a:cs typeface="Arial" panose="020B0604020202020204" pitchFamily="34" charset="0"/>
            </a:rPr>
            <a:t>5% stopa bezrobocia</a:t>
          </a:r>
        </a:p>
      </dsp:txBody>
      <dsp:txXfrm rot="-5400000">
        <a:off x="1237750" y="1603842"/>
        <a:ext cx="2666192" cy="10443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B63129-E145-4520-AA8F-587BE8918F18}">
      <dsp:nvSpPr>
        <dsp:cNvPr id="0" name=""/>
        <dsp:cNvSpPr/>
      </dsp:nvSpPr>
      <dsp:spPr>
        <a:xfrm rot="5400000">
          <a:off x="-267566" y="282220"/>
          <a:ext cx="1783775" cy="1248642"/>
        </a:xfrm>
        <a:prstGeom prst="chevron">
          <a:avLst/>
        </a:prstGeom>
        <a:solidFill>
          <a:schemeClr val="accent6">
            <a:lumMod val="90000"/>
          </a:schemeClr>
        </a:solidFill>
        <a:ln w="6350" cap="flat" cmpd="sng" algn="ctr">
          <a:no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pl-PL" sz="3700" kern="1200" dirty="0">
              <a:solidFill>
                <a:schemeClr val="tx1"/>
              </a:solidFill>
              <a:latin typeface="Arial" panose="020B0604020202020204" pitchFamily="34" charset="0"/>
              <a:cs typeface="Arial" panose="020B0604020202020204" pitchFamily="34" charset="0"/>
            </a:rPr>
            <a:t>2024</a:t>
          </a:r>
        </a:p>
      </dsp:txBody>
      <dsp:txXfrm rot="-5400000">
        <a:off x="1" y="638974"/>
        <a:ext cx="1248642" cy="535133"/>
      </dsp:txXfrm>
    </dsp:sp>
    <dsp:sp modelId="{7760BA94-2DFD-4655-ACF8-2A768D9F930D}">
      <dsp:nvSpPr>
        <dsp:cNvPr id="0" name=""/>
        <dsp:cNvSpPr/>
      </dsp:nvSpPr>
      <dsp:spPr>
        <a:xfrm rot="5400000">
          <a:off x="2169536" y="-853933"/>
          <a:ext cx="1185460" cy="2972410"/>
        </a:xfrm>
        <a:prstGeom prst="round2SameRect">
          <a:avLst/>
        </a:prstGeom>
        <a:solidFill>
          <a:schemeClr val="lt1">
            <a:alpha val="90000"/>
            <a:hueOff val="0"/>
            <a:satOff val="0"/>
            <a:lumOff val="0"/>
            <a:alphaOff val="0"/>
          </a:schemeClr>
        </a:solidFill>
        <a:ln w="6350"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pl-PL" sz="2000" kern="1200" dirty="0">
              <a:solidFill>
                <a:schemeClr val="tx1"/>
              </a:solidFill>
              <a:latin typeface="Arial" panose="020B0604020202020204" pitchFamily="34" charset="0"/>
              <a:cs typeface="Arial" panose="020B0604020202020204" pitchFamily="34" charset="0"/>
            </a:rPr>
            <a:t>35,7 tyś. osób</a:t>
          </a:r>
        </a:p>
        <a:p>
          <a:pPr marL="228600" lvl="1" indent="-228600" algn="l" defTabSz="889000">
            <a:lnSpc>
              <a:spcPct val="90000"/>
            </a:lnSpc>
            <a:spcBef>
              <a:spcPct val="0"/>
            </a:spcBef>
            <a:spcAft>
              <a:spcPct val="15000"/>
            </a:spcAft>
            <a:buChar char="•"/>
          </a:pPr>
          <a:r>
            <a:rPr lang="pl-PL" sz="2000" kern="1200" dirty="0">
              <a:solidFill>
                <a:schemeClr val="tx1"/>
              </a:solidFill>
              <a:latin typeface="Arial" panose="020B0604020202020204" pitchFamily="34" charset="0"/>
              <a:cs typeface="Arial" panose="020B0604020202020204" pitchFamily="34" charset="0"/>
            </a:rPr>
            <a:t>7,6% stopa bezrobocia</a:t>
          </a:r>
        </a:p>
      </dsp:txBody>
      <dsp:txXfrm rot="-5400000">
        <a:off x="1276062" y="97410"/>
        <a:ext cx="2914541" cy="1069722"/>
      </dsp:txXfrm>
    </dsp:sp>
    <dsp:sp modelId="{B6A27030-03F6-45DC-A5B0-03F117A09560}">
      <dsp:nvSpPr>
        <dsp:cNvPr id="0" name=""/>
        <dsp:cNvSpPr/>
      </dsp:nvSpPr>
      <dsp:spPr>
        <a:xfrm rot="5400000">
          <a:off x="-267566" y="1791172"/>
          <a:ext cx="1783775" cy="1248642"/>
        </a:xfrm>
        <a:prstGeom prst="chevron">
          <a:avLst/>
        </a:prstGeom>
        <a:solidFill>
          <a:schemeClr val="accent5">
            <a:lumMod val="90000"/>
          </a:schemeClr>
        </a:solidFill>
        <a:ln w="6350" cap="flat" cmpd="sng" algn="ctr">
          <a:no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pl-PL" sz="3700" kern="1200" dirty="0">
              <a:solidFill>
                <a:schemeClr val="tx1"/>
              </a:solidFill>
              <a:latin typeface="Arial" panose="020B0604020202020204" pitchFamily="34" charset="0"/>
              <a:cs typeface="Arial" panose="020B0604020202020204" pitchFamily="34" charset="0"/>
            </a:rPr>
            <a:t>2023</a:t>
          </a:r>
        </a:p>
      </dsp:txBody>
      <dsp:txXfrm rot="-5400000">
        <a:off x="1" y="2147926"/>
        <a:ext cx="1248642" cy="535133"/>
      </dsp:txXfrm>
    </dsp:sp>
    <dsp:sp modelId="{65E38BBF-CA5C-4795-97E3-AA74934996AF}">
      <dsp:nvSpPr>
        <dsp:cNvPr id="0" name=""/>
        <dsp:cNvSpPr/>
      </dsp:nvSpPr>
      <dsp:spPr>
        <a:xfrm rot="5400000">
          <a:off x="2168830" y="603419"/>
          <a:ext cx="1159454" cy="2999829"/>
        </a:xfrm>
        <a:prstGeom prst="round2SameRect">
          <a:avLst/>
        </a:prstGeom>
        <a:solidFill>
          <a:schemeClr val="lt1">
            <a:alpha val="90000"/>
            <a:hueOff val="0"/>
            <a:satOff val="0"/>
            <a:lumOff val="0"/>
            <a:alphaOff val="0"/>
          </a:schemeClr>
        </a:solidFill>
        <a:ln w="6350"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pl-PL" sz="2000" kern="1200">
              <a:latin typeface="Arial" panose="020B0604020202020204" pitchFamily="34" charset="0"/>
              <a:cs typeface="Arial" panose="020B0604020202020204" pitchFamily="34" charset="0"/>
            </a:rPr>
            <a:t>38,9 tyś. osób</a:t>
          </a:r>
          <a:endParaRPr lang="pl-PL"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pl-PL" sz="2000" kern="1200" dirty="0">
              <a:latin typeface="Arial" panose="020B0604020202020204" pitchFamily="34" charset="0"/>
              <a:cs typeface="Arial" panose="020B0604020202020204" pitchFamily="34" charset="0"/>
            </a:rPr>
            <a:t>8,3% stopa bezrobocia</a:t>
          </a:r>
        </a:p>
      </dsp:txBody>
      <dsp:txXfrm rot="-5400000">
        <a:off x="1248643" y="1580206"/>
        <a:ext cx="2943229" cy="10462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B63129-E145-4520-AA8F-587BE8918F18}">
      <dsp:nvSpPr>
        <dsp:cNvPr id="0" name=""/>
        <dsp:cNvSpPr/>
      </dsp:nvSpPr>
      <dsp:spPr>
        <a:xfrm rot="5400000">
          <a:off x="-292330" y="295490"/>
          <a:ext cx="1948870" cy="1364209"/>
        </a:xfrm>
        <a:prstGeom prst="chevron">
          <a:avLst/>
        </a:prstGeom>
        <a:solidFill>
          <a:schemeClr val="accent6">
            <a:lumMod val="90000"/>
          </a:schemeClr>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pl-PL" sz="4000" kern="1200" dirty="0">
              <a:solidFill>
                <a:schemeClr val="tx1"/>
              </a:solidFill>
              <a:latin typeface="Arial" pitchFamily="34" charset="0"/>
              <a:cs typeface="Arial" pitchFamily="34" charset="0"/>
            </a:rPr>
            <a:t>2024</a:t>
          </a:r>
        </a:p>
      </dsp:txBody>
      <dsp:txXfrm rot="-5400000">
        <a:off x="1" y="685265"/>
        <a:ext cx="1364209" cy="584661"/>
      </dsp:txXfrm>
    </dsp:sp>
    <dsp:sp modelId="{7760BA94-2DFD-4655-ACF8-2A768D9F930D}">
      <dsp:nvSpPr>
        <dsp:cNvPr id="0" name=""/>
        <dsp:cNvSpPr/>
      </dsp:nvSpPr>
      <dsp:spPr>
        <a:xfrm rot="5400000">
          <a:off x="2156142" y="-649036"/>
          <a:ext cx="1266765" cy="2850632"/>
        </a:xfrm>
        <a:prstGeom prst="round2SameRect">
          <a:avLst/>
        </a:prstGeom>
        <a:solidFill>
          <a:schemeClr val="lt1">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pl-PL" sz="2000" kern="1200" dirty="0">
              <a:solidFill>
                <a:schemeClr val="tx1"/>
              </a:solidFill>
              <a:latin typeface="Arial" pitchFamily="34" charset="0"/>
              <a:cs typeface="Arial" pitchFamily="34" charset="0"/>
            </a:rPr>
            <a:t>2.383 osób</a:t>
          </a:r>
        </a:p>
        <a:p>
          <a:pPr marL="228600" lvl="1" indent="-228600" algn="l" defTabSz="889000">
            <a:lnSpc>
              <a:spcPct val="90000"/>
            </a:lnSpc>
            <a:spcBef>
              <a:spcPct val="0"/>
            </a:spcBef>
            <a:spcAft>
              <a:spcPct val="15000"/>
            </a:spcAft>
            <a:buChar char="•"/>
          </a:pPr>
          <a:r>
            <a:rPr lang="pl-PL" sz="2000" kern="1200" dirty="0">
              <a:solidFill>
                <a:schemeClr val="tx1"/>
              </a:solidFill>
              <a:latin typeface="Arial" pitchFamily="34" charset="0"/>
              <a:cs typeface="Arial" pitchFamily="34" charset="0"/>
            </a:rPr>
            <a:t>6,2% stopa bezrobocia  </a:t>
          </a:r>
        </a:p>
      </dsp:txBody>
      <dsp:txXfrm rot="-5400000">
        <a:off x="1364209" y="204735"/>
        <a:ext cx="2788794" cy="1143089"/>
      </dsp:txXfrm>
    </dsp:sp>
    <dsp:sp modelId="{B6A27030-03F6-45DC-A5B0-03F117A09560}">
      <dsp:nvSpPr>
        <dsp:cNvPr id="0" name=""/>
        <dsp:cNvSpPr/>
      </dsp:nvSpPr>
      <dsp:spPr>
        <a:xfrm rot="5400000">
          <a:off x="-292330" y="1955596"/>
          <a:ext cx="1948870" cy="1364209"/>
        </a:xfrm>
        <a:prstGeom prst="chevron">
          <a:avLst/>
        </a:prstGeom>
        <a:solidFill>
          <a:schemeClr val="accent5">
            <a:lumMod val="90000"/>
          </a:schemeClr>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pl-PL" sz="4000" kern="1200" dirty="0">
              <a:solidFill>
                <a:schemeClr val="tx1"/>
              </a:solidFill>
              <a:latin typeface="Arial" pitchFamily="34" charset="0"/>
              <a:cs typeface="Arial" pitchFamily="34" charset="0"/>
            </a:rPr>
            <a:t>2023</a:t>
          </a:r>
        </a:p>
      </dsp:txBody>
      <dsp:txXfrm rot="-5400000">
        <a:off x="1" y="2345371"/>
        <a:ext cx="1364209" cy="584661"/>
      </dsp:txXfrm>
    </dsp:sp>
    <dsp:sp modelId="{65E38BBF-CA5C-4795-97E3-AA74934996AF}">
      <dsp:nvSpPr>
        <dsp:cNvPr id="0" name=""/>
        <dsp:cNvSpPr/>
      </dsp:nvSpPr>
      <dsp:spPr>
        <a:xfrm rot="5400000">
          <a:off x="2156142" y="991206"/>
          <a:ext cx="1266765" cy="2850632"/>
        </a:xfrm>
        <a:prstGeom prst="round2SameRect">
          <a:avLst/>
        </a:prstGeom>
        <a:solidFill>
          <a:schemeClr val="lt1">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pl-PL" sz="2000" kern="1200" dirty="0">
              <a:latin typeface="Arial" pitchFamily="34" charset="0"/>
              <a:cs typeface="Arial" pitchFamily="34" charset="0"/>
            </a:rPr>
            <a:t>2.618 osób</a:t>
          </a:r>
        </a:p>
        <a:p>
          <a:pPr marL="228600" lvl="1" indent="-228600" algn="l" defTabSz="889000">
            <a:lnSpc>
              <a:spcPct val="90000"/>
            </a:lnSpc>
            <a:spcBef>
              <a:spcPct val="0"/>
            </a:spcBef>
            <a:spcAft>
              <a:spcPct val="15000"/>
            </a:spcAft>
            <a:buChar char="•"/>
          </a:pPr>
          <a:r>
            <a:rPr lang="pl-PL" sz="2000" kern="1200" dirty="0">
              <a:latin typeface="Arial" pitchFamily="34" charset="0"/>
              <a:cs typeface="Arial" pitchFamily="34" charset="0"/>
            </a:rPr>
            <a:t>6,7% stopa bezrobocia </a:t>
          </a:r>
        </a:p>
      </dsp:txBody>
      <dsp:txXfrm rot="-5400000">
        <a:off x="1364209" y="1844977"/>
        <a:ext cx="2788794" cy="11430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B63129-E145-4520-AA8F-587BE8918F18}">
      <dsp:nvSpPr>
        <dsp:cNvPr id="0" name=""/>
        <dsp:cNvSpPr/>
      </dsp:nvSpPr>
      <dsp:spPr>
        <a:xfrm rot="5400000">
          <a:off x="-282861" y="284804"/>
          <a:ext cx="1885741" cy="1320019"/>
        </a:xfrm>
        <a:prstGeom prst="chevron">
          <a:avLst/>
        </a:prstGeom>
        <a:solidFill>
          <a:schemeClr val="accent6">
            <a:lumMod val="90000"/>
          </a:schemeClr>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pl-PL" sz="3900" kern="1200" dirty="0">
              <a:solidFill>
                <a:schemeClr val="tx1"/>
              </a:solidFill>
              <a:latin typeface="Arial" pitchFamily="34" charset="0"/>
              <a:cs typeface="Arial" pitchFamily="34" charset="0"/>
            </a:rPr>
            <a:t>2024</a:t>
          </a:r>
        </a:p>
      </dsp:txBody>
      <dsp:txXfrm rot="-5400000">
        <a:off x="1" y="661953"/>
        <a:ext cx="1320019" cy="565722"/>
      </dsp:txXfrm>
    </dsp:sp>
    <dsp:sp modelId="{7760BA94-2DFD-4655-ACF8-2A768D9F930D}">
      <dsp:nvSpPr>
        <dsp:cNvPr id="0" name=""/>
        <dsp:cNvSpPr/>
      </dsp:nvSpPr>
      <dsp:spPr>
        <a:xfrm rot="5400000">
          <a:off x="2154564" y="-834545"/>
          <a:ext cx="1225732" cy="2894822"/>
        </a:xfrm>
        <a:prstGeom prst="round2SameRect">
          <a:avLst/>
        </a:prstGeom>
        <a:solidFill>
          <a:schemeClr val="lt1">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pl-PL" sz="2000" kern="1200" dirty="0">
              <a:solidFill>
                <a:schemeClr val="tx1"/>
              </a:solidFill>
              <a:latin typeface="Arial" pitchFamily="34" charset="0"/>
              <a:cs typeface="Arial" pitchFamily="34" charset="0"/>
            </a:rPr>
            <a:t>2.113 osób</a:t>
          </a:r>
        </a:p>
        <a:p>
          <a:pPr marL="228600" lvl="1" indent="-228600" algn="l" defTabSz="889000">
            <a:lnSpc>
              <a:spcPct val="90000"/>
            </a:lnSpc>
            <a:spcBef>
              <a:spcPct val="0"/>
            </a:spcBef>
            <a:spcAft>
              <a:spcPct val="15000"/>
            </a:spcAft>
            <a:buChar char="•"/>
          </a:pPr>
          <a:r>
            <a:rPr lang="pl-PL" sz="2000" kern="1200" dirty="0">
              <a:solidFill>
                <a:schemeClr val="tx1"/>
              </a:solidFill>
              <a:latin typeface="Arial" pitchFamily="34" charset="0"/>
              <a:cs typeface="Arial" pitchFamily="34" charset="0"/>
            </a:rPr>
            <a:t>11,5% stopa bezrobocia</a:t>
          </a:r>
        </a:p>
      </dsp:txBody>
      <dsp:txXfrm rot="-5400000">
        <a:off x="1320020" y="59834"/>
        <a:ext cx="2834987" cy="1106062"/>
      </dsp:txXfrm>
    </dsp:sp>
    <dsp:sp modelId="{B6A27030-03F6-45DC-A5B0-03F117A09560}">
      <dsp:nvSpPr>
        <dsp:cNvPr id="0" name=""/>
        <dsp:cNvSpPr/>
      </dsp:nvSpPr>
      <dsp:spPr>
        <a:xfrm rot="5400000">
          <a:off x="-282861" y="1880735"/>
          <a:ext cx="1885741" cy="1320019"/>
        </a:xfrm>
        <a:prstGeom prst="chevron">
          <a:avLst/>
        </a:prstGeom>
        <a:solidFill>
          <a:schemeClr val="accent5">
            <a:lumMod val="90000"/>
          </a:schemeClr>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pl-PL" sz="3900" kern="1200" dirty="0">
              <a:solidFill>
                <a:schemeClr val="tx1"/>
              </a:solidFill>
              <a:latin typeface="Arial" pitchFamily="34" charset="0"/>
              <a:cs typeface="Arial" pitchFamily="34" charset="0"/>
            </a:rPr>
            <a:t>2023</a:t>
          </a:r>
        </a:p>
      </dsp:txBody>
      <dsp:txXfrm rot="-5400000">
        <a:off x="1" y="2257884"/>
        <a:ext cx="1320019" cy="565722"/>
      </dsp:txXfrm>
    </dsp:sp>
    <dsp:sp modelId="{65E38BBF-CA5C-4795-97E3-AA74934996AF}">
      <dsp:nvSpPr>
        <dsp:cNvPr id="0" name=""/>
        <dsp:cNvSpPr/>
      </dsp:nvSpPr>
      <dsp:spPr>
        <a:xfrm rot="5400000">
          <a:off x="2131840" y="778110"/>
          <a:ext cx="1225732" cy="2894822"/>
        </a:xfrm>
        <a:prstGeom prst="round2SameRect">
          <a:avLst/>
        </a:prstGeom>
        <a:solidFill>
          <a:schemeClr val="lt1">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pl-PL" sz="2000" kern="1200" dirty="0">
              <a:latin typeface="Arial" pitchFamily="34" charset="0"/>
              <a:cs typeface="Arial" pitchFamily="34" charset="0"/>
            </a:rPr>
            <a:t>2.361 osób</a:t>
          </a:r>
        </a:p>
        <a:p>
          <a:pPr marL="228600" lvl="1" indent="-228600" algn="l" defTabSz="889000">
            <a:lnSpc>
              <a:spcPct val="90000"/>
            </a:lnSpc>
            <a:spcBef>
              <a:spcPct val="0"/>
            </a:spcBef>
            <a:spcAft>
              <a:spcPct val="15000"/>
            </a:spcAft>
            <a:buChar char="•"/>
          </a:pPr>
          <a:r>
            <a:rPr lang="pl-PL" sz="2000" kern="1200" dirty="0">
              <a:latin typeface="Arial" pitchFamily="34" charset="0"/>
              <a:cs typeface="Arial" pitchFamily="34" charset="0"/>
            </a:rPr>
            <a:t>13,1% stopa bezrobocia</a:t>
          </a:r>
        </a:p>
      </dsp:txBody>
      <dsp:txXfrm rot="-5400000">
        <a:off x="1297296" y="1672490"/>
        <a:ext cx="2834987" cy="11060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F86D58-561F-4A5B-83A9-F0C166C959AF}">
      <dsp:nvSpPr>
        <dsp:cNvPr id="0" name=""/>
        <dsp:cNvSpPr/>
      </dsp:nvSpPr>
      <dsp:spPr>
        <a:xfrm>
          <a:off x="883691" y="1044117"/>
          <a:ext cx="3652816" cy="2160233"/>
        </a:xfrm>
        <a:prstGeom prst="rect">
          <a:avLst/>
        </a:prstGeom>
        <a:solidFill>
          <a:schemeClr val="accent3"/>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buNone/>
          </a:pPr>
          <a:r>
            <a:rPr lang="pl-PL" sz="1600" b="1" kern="1200" dirty="0">
              <a:latin typeface="Arial" pitchFamily="34" charset="0"/>
              <a:cs typeface="Arial" pitchFamily="34" charset="0"/>
            </a:rPr>
            <a:t>	</a:t>
          </a:r>
          <a:endParaRPr lang="pl-PL" sz="2000" b="0" kern="1200" dirty="0">
            <a:latin typeface="Arial" pitchFamily="34" charset="0"/>
            <a:cs typeface="Arial" pitchFamily="34" charset="0"/>
          </a:endParaRPr>
        </a:p>
        <a:p>
          <a:pPr marL="0" lvl="0" indent="0" algn="l" defTabSz="711200">
            <a:lnSpc>
              <a:spcPct val="90000"/>
            </a:lnSpc>
            <a:spcBef>
              <a:spcPct val="0"/>
            </a:spcBef>
            <a:spcAft>
              <a:spcPct val="35000"/>
            </a:spcAft>
            <a:buNone/>
          </a:pPr>
          <a:r>
            <a:rPr lang="pl-PL" sz="1800" u="none" kern="1200" dirty="0">
              <a:latin typeface="Arial" pitchFamily="34" charset="0"/>
              <a:cs typeface="Arial" pitchFamily="34" charset="0"/>
            </a:rPr>
            <a:t> </a:t>
          </a:r>
        </a:p>
        <a:p>
          <a:pPr marL="0" lvl="0" indent="0" algn="l" defTabSz="711200">
            <a:lnSpc>
              <a:spcPct val="90000"/>
            </a:lnSpc>
            <a:spcBef>
              <a:spcPct val="0"/>
            </a:spcBef>
            <a:spcAft>
              <a:spcPct val="35000"/>
            </a:spcAft>
            <a:buNone/>
          </a:pPr>
          <a:r>
            <a:rPr lang="pl-PL" sz="1800" b="0" kern="1200" dirty="0">
              <a:latin typeface="Arial" pitchFamily="34" charset="0"/>
              <a:cs typeface="Arial" pitchFamily="34" charset="0"/>
            </a:rPr>
            <a:t>               </a:t>
          </a:r>
          <a:r>
            <a:rPr lang="pl-PL" sz="2000" b="0" kern="1200" dirty="0">
              <a:latin typeface="Arial" pitchFamily="34" charset="0"/>
              <a:cs typeface="Arial" pitchFamily="34" charset="0"/>
            </a:rPr>
            <a:t>NAPŁYW</a:t>
          </a:r>
          <a:endParaRPr lang="pl-PL" sz="2000" b="0" u="none" kern="1200" dirty="0">
            <a:solidFill>
              <a:schemeClr val="accent3">
                <a:lumMod val="75000"/>
              </a:schemeClr>
            </a:solidFill>
            <a:latin typeface="Arial" pitchFamily="34" charset="0"/>
            <a:cs typeface="Arial" pitchFamily="34" charset="0"/>
          </a:endParaRPr>
        </a:p>
        <a:p>
          <a:pPr marL="0" lvl="0" indent="0" algn="l" defTabSz="711200">
            <a:lnSpc>
              <a:spcPct val="90000"/>
            </a:lnSpc>
            <a:spcBef>
              <a:spcPct val="0"/>
            </a:spcBef>
            <a:spcAft>
              <a:spcPct val="35000"/>
            </a:spcAft>
            <a:buNone/>
          </a:pPr>
          <a:r>
            <a:rPr lang="pl-PL" sz="1600" b="0" u="none" kern="1200" dirty="0">
              <a:solidFill>
                <a:schemeClr val="bg2"/>
              </a:solidFill>
              <a:latin typeface="Arial" pitchFamily="34" charset="0"/>
              <a:cs typeface="Arial" pitchFamily="34" charset="0"/>
            </a:rPr>
            <a:t>* 2.071</a:t>
          </a:r>
          <a:r>
            <a:rPr lang="pl-PL" sz="1600" b="0" u="none" kern="1200" dirty="0">
              <a:solidFill>
                <a:schemeClr val="accent3">
                  <a:lumMod val="75000"/>
                </a:schemeClr>
              </a:solidFill>
              <a:latin typeface="Arial" pitchFamily="34" charset="0"/>
              <a:cs typeface="Arial" pitchFamily="34" charset="0"/>
            </a:rPr>
            <a:t> </a:t>
          </a:r>
          <a:r>
            <a:rPr lang="pl-PL" sz="1600" b="0" kern="1200" dirty="0">
              <a:latin typeface="Arial" pitchFamily="34" charset="0"/>
              <a:cs typeface="Arial" pitchFamily="34" charset="0"/>
            </a:rPr>
            <a:t>osób zarejestrowano w   I połowie 2024 r. </a:t>
          </a:r>
        </a:p>
        <a:p>
          <a:pPr lvl="0" algn="l" defTabSz="711200">
            <a:lnSpc>
              <a:spcPct val="90000"/>
            </a:lnSpc>
            <a:spcBef>
              <a:spcPct val="0"/>
            </a:spcBef>
            <a:spcAft>
              <a:spcPct val="35000"/>
            </a:spcAft>
            <a:buNone/>
          </a:pPr>
          <a:r>
            <a:rPr lang="pl-PL" sz="1600" b="0" kern="1200" dirty="0">
              <a:effectLst/>
              <a:latin typeface="Arial" pitchFamily="34" charset="0"/>
              <a:cs typeface="Arial" pitchFamily="34" charset="0"/>
            </a:rPr>
            <a:t>(2.254</a:t>
          </a:r>
          <a:r>
            <a:rPr lang="pl-PL" sz="1600" b="0" kern="1200" dirty="0">
              <a:latin typeface="Arial" pitchFamily="34" charset="0"/>
              <a:cs typeface="Arial" pitchFamily="34" charset="0"/>
            </a:rPr>
            <a:t> </a:t>
          </a:r>
          <a:r>
            <a:rPr lang="pl-PL" sz="1600" kern="1200" dirty="0">
              <a:latin typeface="Arial" pitchFamily="34" charset="0"/>
              <a:cs typeface="Arial" pitchFamily="34" charset="0"/>
            </a:rPr>
            <a:t>osoby zarejestrowano w         I połowie 2023 r. – nastąpił  spadek w 2024 r. o 183 osoby, tj. 8,1%)</a:t>
          </a:r>
        </a:p>
        <a:p>
          <a:pPr lvl="0" algn="l" defTabSz="711200">
            <a:lnSpc>
              <a:spcPct val="90000"/>
            </a:lnSpc>
            <a:spcBef>
              <a:spcPct val="0"/>
            </a:spcBef>
            <a:spcAft>
              <a:spcPct val="35000"/>
            </a:spcAft>
            <a:buNone/>
          </a:pPr>
          <a:endParaRPr lang="pl-PL" sz="1800" kern="1200" dirty="0">
            <a:latin typeface="Arial" pitchFamily="34" charset="0"/>
            <a:cs typeface="Arial" pitchFamily="34" charset="0"/>
          </a:endParaRPr>
        </a:p>
        <a:p>
          <a:pPr lvl="0" algn="l" defTabSz="711200">
            <a:lnSpc>
              <a:spcPct val="90000"/>
            </a:lnSpc>
            <a:spcBef>
              <a:spcPct val="0"/>
            </a:spcBef>
            <a:spcAft>
              <a:spcPct val="35000"/>
            </a:spcAft>
            <a:buNone/>
          </a:pPr>
          <a:endParaRPr lang="pl-PL" sz="1800" kern="1200" dirty="0">
            <a:latin typeface="Arial" pitchFamily="34" charset="0"/>
            <a:cs typeface="Arial" pitchFamily="34" charset="0"/>
          </a:endParaRPr>
        </a:p>
        <a:p>
          <a:pPr lvl="0" algn="l" defTabSz="711200">
            <a:lnSpc>
              <a:spcPct val="90000"/>
            </a:lnSpc>
            <a:spcBef>
              <a:spcPct val="0"/>
            </a:spcBef>
            <a:spcAft>
              <a:spcPct val="35000"/>
            </a:spcAft>
            <a:buNone/>
          </a:pPr>
          <a:endParaRPr lang="pl-PL" sz="1800" kern="1200" dirty="0">
            <a:latin typeface="Arial" pitchFamily="34" charset="0"/>
            <a:cs typeface="Arial" pitchFamily="34" charset="0"/>
          </a:endParaRPr>
        </a:p>
      </dsp:txBody>
      <dsp:txXfrm>
        <a:off x="1468142" y="1044117"/>
        <a:ext cx="3068365" cy="2160233"/>
      </dsp:txXfrm>
    </dsp:sp>
    <dsp:sp modelId="{56B7850D-3252-4F10-9519-3F1433B7B39C}">
      <dsp:nvSpPr>
        <dsp:cNvPr id="0" name=""/>
        <dsp:cNvSpPr/>
      </dsp:nvSpPr>
      <dsp:spPr>
        <a:xfrm>
          <a:off x="288031" y="3348373"/>
          <a:ext cx="4121159" cy="1710711"/>
        </a:xfrm>
        <a:prstGeom prst="rect">
          <a:avLst/>
        </a:prstGeom>
        <a:solidFill>
          <a:schemeClr val="accent3"/>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pl-PL" sz="2000" b="0" kern="1200" dirty="0">
              <a:latin typeface="Arial" pitchFamily="34" charset="0"/>
              <a:cs typeface="Arial" pitchFamily="34" charset="0"/>
            </a:rPr>
            <a:t>ODPŁYW</a:t>
          </a:r>
        </a:p>
        <a:p>
          <a:pPr marL="0" lvl="0" indent="0" algn="l" defTabSz="889000">
            <a:lnSpc>
              <a:spcPct val="90000"/>
            </a:lnSpc>
            <a:spcBef>
              <a:spcPct val="0"/>
            </a:spcBef>
            <a:spcAft>
              <a:spcPct val="35000"/>
            </a:spcAft>
            <a:buNone/>
          </a:pPr>
          <a:r>
            <a:rPr lang="pl-PL" sz="1800" u="none" kern="1200" dirty="0">
              <a:latin typeface="Arial" pitchFamily="34" charset="0"/>
              <a:cs typeface="Arial" pitchFamily="34" charset="0"/>
            </a:rPr>
            <a:t>* </a:t>
          </a:r>
          <a:r>
            <a:rPr lang="pl-PL" sz="1600" b="0" u="none" kern="1200" dirty="0">
              <a:solidFill>
                <a:schemeClr val="bg2"/>
              </a:solidFill>
              <a:latin typeface="Arial" pitchFamily="34" charset="0"/>
              <a:cs typeface="Arial" pitchFamily="34" charset="0"/>
            </a:rPr>
            <a:t>2.114 </a:t>
          </a:r>
          <a:r>
            <a:rPr lang="pl-PL" sz="1600" b="0" kern="1200" dirty="0">
              <a:latin typeface="Arial" pitchFamily="34" charset="0"/>
              <a:cs typeface="Arial" pitchFamily="34" charset="0"/>
            </a:rPr>
            <a:t>osób wyrejestrowano w        I połowie 2024 r.</a:t>
          </a:r>
        </a:p>
        <a:p>
          <a:pPr marL="0" lvl="0" indent="0" algn="l" defTabSz="889000">
            <a:lnSpc>
              <a:spcPct val="90000"/>
            </a:lnSpc>
            <a:spcBef>
              <a:spcPct val="0"/>
            </a:spcBef>
            <a:spcAft>
              <a:spcPct val="35000"/>
            </a:spcAft>
            <a:buNone/>
          </a:pPr>
          <a:r>
            <a:rPr lang="pl-PL" sz="1600" b="0" kern="1200" dirty="0">
              <a:effectLst/>
              <a:latin typeface="Arial" pitchFamily="34" charset="0"/>
              <a:cs typeface="Arial" pitchFamily="34" charset="0"/>
            </a:rPr>
            <a:t>(2.262 </a:t>
          </a:r>
          <a:r>
            <a:rPr lang="pl-PL" sz="1600" kern="1200" dirty="0">
              <a:latin typeface="Arial" pitchFamily="34" charset="0"/>
              <a:cs typeface="Arial" pitchFamily="34" charset="0"/>
            </a:rPr>
            <a:t>osoby wyrejestrowano w            I połowie 2023 r. – nastąpił spadek w 2024 r. o 148 osób, tj. 6,5%)</a:t>
          </a:r>
        </a:p>
      </dsp:txBody>
      <dsp:txXfrm>
        <a:off x="947416" y="3348373"/>
        <a:ext cx="3461773" cy="1710711"/>
      </dsp:txXfrm>
    </dsp:sp>
    <dsp:sp modelId="{66A94887-0521-4860-9B92-E42EB162B964}">
      <dsp:nvSpPr>
        <dsp:cNvPr id="0" name=""/>
        <dsp:cNvSpPr/>
      </dsp:nvSpPr>
      <dsp:spPr>
        <a:xfrm>
          <a:off x="288040" y="0"/>
          <a:ext cx="1889037" cy="1402476"/>
        </a:xfrm>
        <a:prstGeom prst="ellipse">
          <a:avLst/>
        </a:prstGeom>
        <a:solidFill>
          <a:schemeClr val="accent5">
            <a:lumMod val="9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pl-PL" sz="3000" kern="1200" dirty="0">
              <a:solidFill>
                <a:schemeClr val="tx1"/>
              </a:solidFill>
              <a:latin typeface="Arial" pitchFamily="34" charset="0"/>
              <a:cs typeface="Arial" pitchFamily="34" charset="0"/>
            </a:rPr>
            <a:t>Elbląg</a:t>
          </a:r>
        </a:p>
      </dsp:txBody>
      <dsp:txXfrm>
        <a:off x="564683" y="205388"/>
        <a:ext cx="1335751" cy="991700"/>
      </dsp:txXfrm>
    </dsp:sp>
    <dsp:sp modelId="{3F057795-8B46-43F7-B3DB-EDCDCA759E3B}">
      <dsp:nvSpPr>
        <dsp:cNvPr id="0" name=""/>
        <dsp:cNvSpPr/>
      </dsp:nvSpPr>
      <dsp:spPr>
        <a:xfrm>
          <a:off x="4680524" y="1266521"/>
          <a:ext cx="4079571" cy="1735337"/>
        </a:xfrm>
        <a:prstGeom prst="rect">
          <a:avLst/>
        </a:prstGeom>
        <a:solidFill>
          <a:schemeClr val="accent3"/>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buNone/>
          </a:pPr>
          <a:r>
            <a:rPr lang="pl-PL" sz="1600" b="1" kern="1200" dirty="0">
              <a:latin typeface="Arial" pitchFamily="34" charset="0"/>
              <a:cs typeface="Arial" pitchFamily="34" charset="0"/>
            </a:rPr>
            <a:t>	</a:t>
          </a:r>
          <a:r>
            <a:rPr lang="pl-PL" sz="2000" b="0" kern="1200" dirty="0">
              <a:latin typeface="Arial" pitchFamily="34" charset="0"/>
              <a:cs typeface="Arial" pitchFamily="34" charset="0"/>
            </a:rPr>
            <a:t>NAPŁYW</a:t>
          </a:r>
        </a:p>
        <a:p>
          <a:pPr marL="0" lvl="0" indent="0" algn="l" defTabSz="711200">
            <a:lnSpc>
              <a:spcPct val="90000"/>
            </a:lnSpc>
            <a:spcBef>
              <a:spcPct val="0"/>
            </a:spcBef>
            <a:spcAft>
              <a:spcPct val="35000"/>
            </a:spcAft>
            <a:buNone/>
          </a:pPr>
          <a:r>
            <a:rPr lang="pl-PL" sz="1800" kern="1200" dirty="0">
              <a:latin typeface="Arial" pitchFamily="34" charset="0"/>
              <a:cs typeface="Arial" pitchFamily="34" charset="0"/>
            </a:rPr>
            <a:t>*</a:t>
          </a:r>
          <a:r>
            <a:rPr lang="pl-PL" sz="1600" u="none" kern="1200" dirty="0">
              <a:latin typeface="Arial" pitchFamily="34" charset="0"/>
              <a:cs typeface="Arial" pitchFamily="34" charset="0"/>
            </a:rPr>
            <a:t> </a:t>
          </a:r>
          <a:r>
            <a:rPr lang="pl-PL" sz="1600" b="0" u="none" kern="1200" dirty="0">
              <a:solidFill>
                <a:schemeClr val="bg2"/>
              </a:solidFill>
              <a:latin typeface="Arial" pitchFamily="34" charset="0"/>
              <a:cs typeface="Arial" pitchFamily="34" charset="0"/>
            </a:rPr>
            <a:t>1.406</a:t>
          </a:r>
          <a:r>
            <a:rPr lang="pl-PL" sz="1600" b="0" u="none" kern="1200" dirty="0">
              <a:latin typeface="Arial" pitchFamily="34" charset="0"/>
              <a:cs typeface="Arial" pitchFamily="34" charset="0"/>
            </a:rPr>
            <a:t> </a:t>
          </a:r>
          <a:r>
            <a:rPr lang="pl-PL" sz="1600" b="0" kern="1200" dirty="0">
              <a:latin typeface="Arial" pitchFamily="34" charset="0"/>
              <a:cs typeface="Arial" pitchFamily="34" charset="0"/>
            </a:rPr>
            <a:t>osoby zarejestrowano w       I połowie 2024 r.</a:t>
          </a:r>
        </a:p>
        <a:p>
          <a:pPr marL="0" lvl="0" indent="0" algn="l" defTabSz="711200">
            <a:lnSpc>
              <a:spcPct val="100000"/>
            </a:lnSpc>
            <a:spcBef>
              <a:spcPct val="0"/>
            </a:spcBef>
            <a:spcAft>
              <a:spcPct val="35000"/>
            </a:spcAft>
            <a:buNone/>
          </a:pPr>
          <a:r>
            <a:rPr lang="pl-PL" sz="1600" b="0" kern="1200" dirty="0">
              <a:effectLst/>
              <a:latin typeface="Arial" pitchFamily="34" charset="0"/>
              <a:cs typeface="Arial" pitchFamily="34" charset="0"/>
            </a:rPr>
            <a:t>(1.522</a:t>
          </a:r>
          <a:r>
            <a:rPr lang="pl-PL" sz="1600" b="0" kern="1200" dirty="0">
              <a:latin typeface="Arial" pitchFamily="34" charset="0"/>
              <a:cs typeface="Arial" pitchFamily="34" charset="0"/>
            </a:rPr>
            <a:t> </a:t>
          </a:r>
          <a:r>
            <a:rPr lang="pl-PL" sz="1600" kern="1200" dirty="0">
              <a:latin typeface="Arial" pitchFamily="34" charset="0"/>
              <a:cs typeface="Arial" pitchFamily="34" charset="0"/>
            </a:rPr>
            <a:t>osoby zarejestrowano w             I połowie 2023 r. – nastąpił spadek w 2024 r. o 116 osób, tj. 7,6%)</a:t>
          </a:r>
        </a:p>
      </dsp:txBody>
      <dsp:txXfrm>
        <a:off x="5333255" y="1266521"/>
        <a:ext cx="3426840" cy="1735337"/>
      </dsp:txXfrm>
    </dsp:sp>
    <dsp:sp modelId="{E032AFD5-B502-45A5-A63D-21532B106CCC}">
      <dsp:nvSpPr>
        <dsp:cNvPr id="0" name=""/>
        <dsp:cNvSpPr/>
      </dsp:nvSpPr>
      <dsp:spPr>
        <a:xfrm>
          <a:off x="4665803" y="3158650"/>
          <a:ext cx="4016732" cy="1716310"/>
        </a:xfrm>
        <a:prstGeom prst="rect">
          <a:avLst/>
        </a:prstGeom>
        <a:solidFill>
          <a:schemeClr val="bg1"/>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pl-PL" sz="2000" b="0" kern="1200" dirty="0">
              <a:latin typeface="Arial" pitchFamily="34" charset="0"/>
              <a:cs typeface="Arial" pitchFamily="34" charset="0"/>
            </a:rPr>
            <a:t>ODPŁYW</a:t>
          </a:r>
        </a:p>
        <a:p>
          <a:pPr marL="0" lvl="0" indent="0" algn="l" defTabSz="889000">
            <a:lnSpc>
              <a:spcPct val="90000"/>
            </a:lnSpc>
            <a:spcBef>
              <a:spcPct val="0"/>
            </a:spcBef>
            <a:spcAft>
              <a:spcPct val="35000"/>
            </a:spcAft>
            <a:buNone/>
          </a:pPr>
          <a:r>
            <a:rPr lang="pl-PL" sz="1800" kern="1200" dirty="0">
              <a:latin typeface="Arial" pitchFamily="34" charset="0"/>
              <a:cs typeface="Arial" pitchFamily="34" charset="0"/>
            </a:rPr>
            <a:t>* </a:t>
          </a:r>
          <a:r>
            <a:rPr lang="pl-PL" sz="1600" b="0" u="none" kern="1200" dirty="0">
              <a:solidFill>
                <a:schemeClr val="bg2"/>
              </a:solidFill>
              <a:latin typeface="Arial" pitchFamily="34" charset="0"/>
              <a:cs typeface="Arial" pitchFamily="34" charset="0"/>
            </a:rPr>
            <a:t>1.620</a:t>
          </a:r>
          <a:r>
            <a:rPr lang="pl-PL" sz="1600" b="0" kern="1200" dirty="0">
              <a:latin typeface="Arial" pitchFamily="34" charset="0"/>
              <a:cs typeface="Arial" pitchFamily="34" charset="0"/>
            </a:rPr>
            <a:t> osób wyrejestrowano w       I połowie 2024 r.</a:t>
          </a:r>
        </a:p>
        <a:p>
          <a:pPr marL="0" lvl="0" indent="0" algn="l" defTabSz="889000">
            <a:lnSpc>
              <a:spcPct val="90000"/>
            </a:lnSpc>
            <a:spcBef>
              <a:spcPct val="0"/>
            </a:spcBef>
            <a:spcAft>
              <a:spcPct val="35000"/>
            </a:spcAft>
            <a:buNone/>
          </a:pPr>
          <a:r>
            <a:rPr lang="pl-PL" sz="1600" b="0" kern="1200" dirty="0">
              <a:effectLst/>
              <a:latin typeface="Arial" pitchFamily="34" charset="0"/>
              <a:cs typeface="Arial" pitchFamily="34" charset="0"/>
            </a:rPr>
            <a:t>* 1.607</a:t>
          </a:r>
          <a:r>
            <a:rPr lang="pl-PL" sz="1600" b="0" kern="1200" dirty="0">
              <a:latin typeface="Arial" pitchFamily="34" charset="0"/>
              <a:cs typeface="Arial" pitchFamily="34" charset="0"/>
            </a:rPr>
            <a:t> </a:t>
          </a:r>
          <a:r>
            <a:rPr lang="pl-PL" sz="1600" kern="1200" dirty="0">
              <a:latin typeface="Arial" pitchFamily="34" charset="0"/>
              <a:cs typeface="Arial" pitchFamily="34" charset="0"/>
            </a:rPr>
            <a:t>osób wyrejestrowano w            I połowie 2023 r. – nastąpił wzrost w 2024 r. o 13 osób, tj. 0,8%)</a:t>
          </a:r>
        </a:p>
      </dsp:txBody>
      <dsp:txXfrm>
        <a:off x="5308480" y="3158650"/>
        <a:ext cx="3374055" cy="1716310"/>
      </dsp:txXfrm>
    </dsp:sp>
    <dsp:sp modelId="{24A8B082-E5A6-4C9E-A888-3F16CC02AB2E}">
      <dsp:nvSpPr>
        <dsp:cNvPr id="0" name=""/>
        <dsp:cNvSpPr/>
      </dsp:nvSpPr>
      <dsp:spPr>
        <a:xfrm>
          <a:off x="4536498" y="0"/>
          <a:ext cx="1827608" cy="1402476"/>
        </a:xfrm>
        <a:prstGeom prst="ellipse">
          <a:avLst/>
        </a:prstGeom>
        <a:solidFill>
          <a:schemeClr val="accent6">
            <a:lumMod val="9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pl-PL" sz="3000" kern="1200" dirty="0">
              <a:solidFill>
                <a:schemeClr val="tx1"/>
              </a:solidFill>
              <a:latin typeface="Arial" pitchFamily="34" charset="0"/>
              <a:cs typeface="Arial" pitchFamily="34" charset="0"/>
            </a:rPr>
            <a:t>powiat elbląski</a:t>
          </a:r>
        </a:p>
      </dsp:txBody>
      <dsp:txXfrm>
        <a:off x="4804145" y="205388"/>
        <a:ext cx="1292314" cy="9917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46A6DB-3D69-4694-93DE-C64C94DD148E}">
      <dsp:nvSpPr>
        <dsp:cNvPr id="0" name=""/>
        <dsp:cNvSpPr/>
      </dsp:nvSpPr>
      <dsp:spPr>
        <a:xfrm rot="5400000">
          <a:off x="4983734" y="-1896900"/>
          <a:ext cx="1487334" cy="5484129"/>
        </a:xfrm>
        <a:prstGeom prst="round2SameRect">
          <a:avLst/>
        </a:prstGeom>
        <a:noFill/>
        <a:ln w="6350"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pl-PL" sz="1600" kern="1200" dirty="0">
              <a:latin typeface="Arial" panose="020B0604020202020204" pitchFamily="34" charset="0"/>
              <a:cs typeface="Arial" panose="020B0604020202020204" pitchFamily="34" charset="0"/>
            </a:rPr>
            <a:t>W I połowie 2024 r. wydano ogółem 1.575 </a:t>
          </a:r>
          <a:r>
            <a:rPr lang="pl-PL" sz="1600" b="0" kern="1200" dirty="0">
              <a:latin typeface="Arial" panose="020B0604020202020204" pitchFamily="34" charset="0"/>
              <a:cs typeface="Arial" panose="020B0604020202020204" pitchFamily="34" charset="0"/>
            </a:rPr>
            <a:t>skierowań do pracy </a:t>
          </a:r>
          <a:r>
            <a:rPr lang="pl-PL" sz="1600" b="0" i="0" kern="1200" dirty="0">
              <a:latin typeface="Arial" panose="020B0604020202020204" pitchFamily="34" charset="0"/>
              <a:cs typeface="Arial" panose="020B0604020202020204" pitchFamily="34" charset="0"/>
            </a:rPr>
            <a:t>(w I połowie 2023 r. wydano 1.440 skierowania), z tego:</a:t>
          </a:r>
        </a:p>
        <a:p>
          <a:pPr marL="171450" lvl="1" indent="-171450" algn="just" defTabSz="711200">
            <a:lnSpc>
              <a:spcPct val="90000"/>
            </a:lnSpc>
            <a:spcBef>
              <a:spcPct val="0"/>
            </a:spcBef>
            <a:spcAft>
              <a:spcPct val="15000"/>
            </a:spcAft>
            <a:buChar char="•"/>
          </a:pPr>
          <a:r>
            <a:rPr lang="pl-PL" sz="1600" b="0" kern="1200" dirty="0">
              <a:latin typeface="Arial" panose="020B0604020202020204" pitchFamily="34" charset="0"/>
              <a:cs typeface="Arial" panose="020B0604020202020204" pitchFamily="34" charset="0"/>
            </a:rPr>
            <a:t>Elbląg – </a:t>
          </a:r>
          <a:r>
            <a:rPr lang="pl-PL" sz="1600" b="0" kern="1200" dirty="0">
              <a:solidFill>
                <a:schemeClr val="accent3">
                  <a:lumMod val="75000"/>
                </a:schemeClr>
              </a:solidFill>
              <a:latin typeface="Arial" panose="020B0604020202020204" pitchFamily="34" charset="0"/>
              <a:cs typeface="Arial" panose="020B0604020202020204" pitchFamily="34" charset="0"/>
            </a:rPr>
            <a:t> </a:t>
          </a:r>
          <a:r>
            <a:rPr lang="pl-PL" sz="1600" b="0" kern="1200" dirty="0">
              <a:solidFill>
                <a:schemeClr val="tx1"/>
              </a:solidFill>
              <a:latin typeface="Arial" panose="020B0604020202020204" pitchFamily="34" charset="0"/>
              <a:cs typeface="Arial" panose="020B0604020202020204" pitchFamily="34" charset="0"/>
            </a:rPr>
            <a:t>973</a:t>
          </a:r>
          <a:r>
            <a:rPr lang="pl-PL" sz="1600" b="0" kern="1200" dirty="0">
              <a:solidFill>
                <a:schemeClr val="accent3">
                  <a:lumMod val="75000"/>
                </a:schemeClr>
              </a:solidFill>
              <a:latin typeface="Arial" panose="020B0604020202020204" pitchFamily="34" charset="0"/>
              <a:cs typeface="Arial" panose="020B0604020202020204" pitchFamily="34" charset="0"/>
            </a:rPr>
            <a:t> </a:t>
          </a:r>
          <a:r>
            <a:rPr lang="pl-PL" sz="1600" b="0" i="0" kern="1200" dirty="0">
              <a:solidFill>
                <a:schemeClr val="tx1"/>
              </a:solidFill>
              <a:latin typeface="Arial" panose="020B0604020202020204" pitchFamily="34" charset="0"/>
              <a:cs typeface="Arial" panose="020B0604020202020204" pitchFamily="34" charset="0"/>
            </a:rPr>
            <a:t>(w I połowie 2023 r. –  1.160)</a:t>
          </a:r>
        </a:p>
        <a:p>
          <a:pPr marL="171450" lvl="1" indent="-171450" algn="just" defTabSz="711200">
            <a:lnSpc>
              <a:spcPct val="90000"/>
            </a:lnSpc>
            <a:spcBef>
              <a:spcPct val="0"/>
            </a:spcBef>
            <a:spcAft>
              <a:spcPct val="15000"/>
            </a:spcAft>
            <a:buChar char="•"/>
          </a:pPr>
          <a:r>
            <a:rPr lang="pl-PL" sz="1600" b="0" kern="1200" dirty="0">
              <a:latin typeface="Arial" panose="020B0604020202020204" pitchFamily="34" charset="0"/>
              <a:cs typeface="Arial" panose="020B0604020202020204" pitchFamily="34" charset="0"/>
            </a:rPr>
            <a:t>powiat elbląski – 602</a:t>
          </a:r>
          <a:r>
            <a:rPr lang="pl-PL" sz="1600" b="0" kern="1200" dirty="0">
              <a:solidFill>
                <a:schemeClr val="accent3">
                  <a:lumMod val="75000"/>
                </a:schemeClr>
              </a:solidFill>
              <a:latin typeface="Arial" panose="020B0604020202020204" pitchFamily="34" charset="0"/>
              <a:cs typeface="Arial" panose="020B0604020202020204" pitchFamily="34" charset="0"/>
            </a:rPr>
            <a:t> </a:t>
          </a:r>
          <a:r>
            <a:rPr lang="pl-PL" sz="1600" b="0" kern="1200" dirty="0">
              <a:solidFill>
                <a:schemeClr val="tx1"/>
              </a:solidFill>
              <a:latin typeface="Arial" panose="020B0604020202020204" pitchFamily="34" charset="0"/>
              <a:cs typeface="Arial" panose="020B0604020202020204" pitchFamily="34" charset="0"/>
            </a:rPr>
            <a:t>(</a:t>
          </a:r>
          <a:r>
            <a:rPr lang="pl-PL" sz="1600" b="0" i="0" kern="1200" dirty="0">
              <a:solidFill>
                <a:schemeClr val="tx1"/>
              </a:solidFill>
              <a:latin typeface="Arial" panose="020B0604020202020204" pitchFamily="34" charset="0"/>
              <a:cs typeface="Arial" panose="020B0604020202020204" pitchFamily="34" charset="0"/>
            </a:rPr>
            <a:t>w I połowie 2023 r. – 280)</a:t>
          </a:r>
        </a:p>
      </dsp:txBody>
      <dsp:txXfrm rot="-5400000">
        <a:off x="2985337" y="174103"/>
        <a:ext cx="5411523" cy="1342122"/>
      </dsp:txXfrm>
    </dsp:sp>
    <dsp:sp modelId="{243EAC01-5FAC-4E64-BC71-682A70BA0574}">
      <dsp:nvSpPr>
        <dsp:cNvPr id="0" name=""/>
        <dsp:cNvSpPr/>
      </dsp:nvSpPr>
      <dsp:spPr>
        <a:xfrm>
          <a:off x="69100" y="40074"/>
          <a:ext cx="3084822" cy="1407354"/>
        </a:xfrm>
        <a:prstGeom prst="roundRect">
          <a:avLst/>
        </a:prstGeom>
        <a:solidFill>
          <a:schemeClr val="accent6"/>
        </a:solidFill>
        <a:ln>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pl-PL" sz="2400" kern="1200" dirty="0">
              <a:solidFill>
                <a:schemeClr val="tx1"/>
              </a:solidFill>
              <a:latin typeface="Arial" pitchFamily="34" charset="0"/>
              <a:cs typeface="Arial" pitchFamily="34" charset="0"/>
            </a:rPr>
            <a:t>SKIEROWANIA </a:t>
          </a:r>
        </a:p>
        <a:p>
          <a:pPr marL="0" lvl="0" indent="0" algn="ctr" defTabSz="1066800">
            <a:lnSpc>
              <a:spcPct val="90000"/>
            </a:lnSpc>
            <a:spcBef>
              <a:spcPct val="0"/>
            </a:spcBef>
            <a:spcAft>
              <a:spcPct val="35000"/>
            </a:spcAft>
            <a:buNone/>
          </a:pPr>
          <a:r>
            <a:rPr lang="pl-PL" sz="2400" kern="1200" dirty="0">
              <a:solidFill>
                <a:schemeClr val="tx1"/>
              </a:solidFill>
              <a:latin typeface="Arial" pitchFamily="34" charset="0"/>
              <a:cs typeface="Arial" pitchFamily="34" charset="0"/>
            </a:rPr>
            <a:t>DO PRACY</a:t>
          </a:r>
        </a:p>
      </dsp:txBody>
      <dsp:txXfrm>
        <a:off x="137801" y="108775"/>
        <a:ext cx="2947420" cy="1269952"/>
      </dsp:txXfrm>
    </dsp:sp>
    <dsp:sp modelId="{13321533-07E4-4A99-AD70-60B8610C43E3}">
      <dsp:nvSpPr>
        <dsp:cNvPr id="0" name=""/>
        <dsp:cNvSpPr/>
      </dsp:nvSpPr>
      <dsp:spPr>
        <a:xfrm rot="5400000">
          <a:off x="4862906" y="-226498"/>
          <a:ext cx="1839488" cy="5484129"/>
        </a:xfrm>
        <a:prstGeom prst="round2SameRect">
          <a:avLst/>
        </a:prstGeom>
        <a:noFill/>
        <a:ln w="6350"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pl-PL" sz="1600" i="0" kern="1200" dirty="0">
              <a:latin typeface="Arial" panose="020B0604020202020204" pitchFamily="34" charset="0"/>
              <a:cs typeface="Arial" panose="020B0604020202020204" pitchFamily="34" charset="0"/>
            </a:rPr>
            <a:t>W omawianym okresie pracę podjęły </a:t>
          </a:r>
          <a:r>
            <a:rPr lang="pl-PL" sz="1600" b="0" i="0" kern="1200" dirty="0">
              <a:solidFill>
                <a:schemeClr val="tx1"/>
              </a:solidFill>
              <a:latin typeface="Arial" panose="020B0604020202020204" pitchFamily="34" charset="0"/>
              <a:cs typeface="Arial" panose="020B0604020202020204" pitchFamily="34" charset="0"/>
            </a:rPr>
            <a:t>1.994</a:t>
          </a:r>
          <a:r>
            <a:rPr lang="pl-PL" sz="1600" b="0" i="0" kern="1200" dirty="0">
              <a:latin typeface="Arial" panose="020B0604020202020204" pitchFamily="34" charset="0"/>
              <a:cs typeface="Arial" panose="020B0604020202020204" pitchFamily="34" charset="0"/>
            </a:rPr>
            <a:t> osoby        (w I połowie 2023 r. – 1.996 osób), z tego:</a:t>
          </a:r>
        </a:p>
        <a:p>
          <a:pPr marL="171450" lvl="1" indent="-171450" algn="just" defTabSz="711200">
            <a:lnSpc>
              <a:spcPct val="90000"/>
            </a:lnSpc>
            <a:spcBef>
              <a:spcPct val="0"/>
            </a:spcBef>
            <a:spcAft>
              <a:spcPct val="15000"/>
            </a:spcAft>
            <a:buChar char="•"/>
          </a:pPr>
          <a:r>
            <a:rPr lang="pl-PL" sz="1600" b="0" i="0" kern="1200" dirty="0">
              <a:latin typeface="Arial" panose="020B0604020202020204" pitchFamily="34" charset="0"/>
              <a:cs typeface="Arial" panose="020B0604020202020204" pitchFamily="34" charset="0"/>
            </a:rPr>
            <a:t>Elbląg – 1.152 osoby (w I połowie 2023 r. </a:t>
          </a:r>
          <a:r>
            <a:rPr lang="pl-PL" sz="1600" kern="1200" dirty="0">
              <a:solidFill>
                <a:schemeClr val="tx1"/>
              </a:solidFill>
              <a:latin typeface="Arial" panose="020B0604020202020204" pitchFamily="34" charset="0"/>
              <a:cs typeface="Arial" panose="020B0604020202020204" pitchFamily="34" charset="0"/>
            </a:rPr>
            <a:t>–</a:t>
          </a:r>
          <a:r>
            <a:rPr lang="pl-PL" sz="1600" b="0" i="0" kern="1200" dirty="0">
              <a:latin typeface="Arial" panose="020B0604020202020204" pitchFamily="34" charset="0"/>
              <a:cs typeface="Arial" panose="020B0604020202020204" pitchFamily="34" charset="0"/>
            </a:rPr>
            <a:t> 1.162 osoby)</a:t>
          </a:r>
        </a:p>
        <a:p>
          <a:pPr marL="171450" lvl="1" indent="-171450" algn="just" defTabSz="711200">
            <a:lnSpc>
              <a:spcPct val="90000"/>
            </a:lnSpc>
            <a:spcBef>
              <a:spcPct val="0"/>
            </a:spcBef>
            <a:spcAft>
              <a:spcPct val="15000"/>
            </a:spcAft>
            <a:buChar char="•"/>
          </a:pPr>
          <a:r>
            <a:rPr lang="pl-PL" sz="1600" b="0" i="0" kern="1200" dirty="0">
              <a:latin typeface="Arial" panose="020B0604020202020204" pitchFamily="34" charset="0"/>
              <a:cs typeface="Arial" panose="020B0604020202020204" pitchFamily="34" charset="0"/>
            </a:rPr>
            <a:t>powiat elbląski –  842 </a:t>
          </a:r>
          <a:r>
            <a:rPr lang="pl-PL" sz="1600" i="0" kern="1200" dirty="0">
              <a:latin typeface="Arial" panose="020B0604020202020204" pitchFamily="34" charset="0"/>
              <a:cs typeface="Arial" panose="020B0604020202020204" pitchFamily="34" charset="0"/>
            </a:rPr>
            <a:t>osoby (w I połowie 2023 r. </a:t>
          </a:r>
          <a:r>
            <a:rPr lang="pl-PL" sz="1600" kern="1200" dirty="0">
              <a:solidFill>
                <a:schemeClr val="tx1"/>
              </a:solidFill>
              <a:latin typeface="Arial" panose="020B0604020202020204" pitchFamily="34" charset="0"/>
              <a:cs typeface="Arial" panose="020B0604020202020204" pitchFamily="34" charset="0"/>
            </a:rPr>
            <a:t>–</a:t>
          </a:r>
          <a:r>
            <a:rPr lang="pl-PL" sz="1600" i="0" kern="1200" dirty="0">
              <a:latin typeface="Arial" panose="020B0604020202020204" pitchFamily="34" charset="0"/>
              <a:cs typeface="Arial" panose="020B0604020202020204" pitchFamily="34" charset="0"/>
            </a:rPr>
            <a:t> 834 osoby)</a:t>
          </a:r>
        </a:p>
      </dsp:txBody>
      <dsp:txXfrm rot="-5400000">
        <a:off x="3040586" y="1685618"/>
        <a:ext cx="5394333" cy="1659896"/>
      </dsp:txXfrm>
    </dsp:sp>
    <dsp:sp modelId="{3AC60D7A-00AB-4AAA-BFE5-B834076AA919}">
      <dsp:nvSpPr>
        <dsp:cNvPr id="0" name=""/>
        <dsp:cNvSpPr/>
      </dsp:nvSpPr>
      <dsp:spPr>
        <a:xfrm>
          <a:off x="69100" y="1664946"/>
          <a:ext cx="3084822" cy="1579918"/>
        </a:xfrm>
        <a:prstGeom prst="roundRect">
          <a:avLst/>
        </a:prstGeom>
        <a:solidFill>
          <a:schemeClr val="accent6"/>
        </a:solidFill>
        <a:ln>
          <a:solidFill>
            <a:schemeClr val="accent3"/>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pl-PL" sz="2400" kern="1200" dirty="0">
              <a:solidFill>
                <a:schemeClr val="tx1"/>
              </a:solidFill>
              <a:latin typeface="Arial" pitchFamily="34" charset="0"/>
              <a:cs typeface="Arial" pitchFamily="34" charset="0"/>
            </a:rPr>
            <a:t>PODJĘCIA PRACY </a:t>
          </a:r>
        </a:p>
      </dsp:txBody>
      <dsp:txXfrm>
        <a:off x="146225" y="1742071"/>
        <a:ext cx="2930572" cy="1425668"/>
      </dsp:txXfrm>
    </dsp:sp>
    <dsp:sp modelId="{AE9B6DF6-BF9A-4D6E-B8FA-5B668DB0D5F4}">
      <dsp:nvSpPr>
        <dsp:cNvPr id="0" name=""/>
        <dsp:cNvSpPr/>
      </dsp:nvSpPr>
      <dsp:spPr>
        <a:xfrm>
          <a:off x="69100" y="3387711"/>
          <a:ext cx="3084822" cy="1410477"/>
        </a:xfrm>
        <a:prstGeom prst="roundRect">
          <a:avLst/>
        </a:prstGeom>
        <a:solidFill>
          <a:schemeClr val="accent6"/>
        </a:solidFill>
        <a:ln>
          <a:solidFill>
            <a:schemeClr val="accent3"/>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pl-PL" sz="2400" kern="1200" dirty="0">
              <a:solidFill>
                <a:schemeClr val="tx1"/>
              </a:solidFill>
              <a:latin typeface="Arial" pitchFamily="34" charset="0"/>
              <a:cs typeface="Arial" pitchFamily="34" charset="0"/>
            </a:rPr>
            <a:t>INDYWIDUALNE PLANY DZIAŁANIA</a:t>
          </a:r>
        </a:p>
      </dsp:txBody>
      <dsp:txXfrm>
        <a:off x="137954" y="3456565"/>
        <a:ext cx="2947114" cy="127276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8B5FD6-BCAE-498F-89CF-5A2D1164AB3D}">
      <dsp:nvSpPr>
        <dsp:cNvPr id="0" name=""/>
        <dsp:cNvSpPr/>
      </dsp:nvSpPr>
      <dsp:spPr>
        <a:xfrm>
          <a:off x="3493421" y="8568"/>
          <a:ext cx="5359235" cy="1228479"/>
        </a:xfrm>
        <a:prstGeom prst="rightArrow">
          <a:avLst>
            <a:gd name="adj1" fmla="val 75000"/>
            <a:gd name="adj2" fmla="val 50000"/>
          </a:avLst>
        </a:prstGeom>
        <a:no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pl-PL" sz="1600" kern="1200" dirty="0">
              <a:latin typeface="Arial" panose="020B0604020202020204" pitchFamily="34" charset="0"/>
              <a:cs typeface="Arial" panose="020B0604020202020204" pitchFamily="34" charset="0"/>
            </a:rPr>
            <a:t>W I połowie 2024 r. zarejestrowano 326 oświadczeń dla </a:t>
          </a:r>
          <a:r>
            <a:rPr lang="pl-PL" sz="1600" b="0" u="none" kern="1200" dirty="0">
              <a:latin typeface="Arial" panose="020B0604020202020204" pitchFamily="34" charset="0"/>
              <a:cs typeface="Arial" panose="020B0604020202020204" pitchFamily="34" charset="0"/>
            </a:rPr>
            <a:t>obywateli: Gruzji (130), Białorusi (108), Ukrainy (54), Armenii (19) oraz Mołdawii (15); </a:t>
          </a:r>
          <a:endParaRPr lang="pl-PL"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Font typeface="Arial" panose="020B0604020202020204" pitchFamily="34" charset="0"/>
            <a:buChar char="•"/>
          </a:pPr>
          <a:r>
            <a:rPr lang="pl-PL" sz="1600" b="0" u="none" kern="1200" dirty="0">
              <a:latin typeface="Arial" panose="020B0604020202020204" pitchFamily="34" charset="0"/>
              <a:cs typeface="Arial" panose="020B0604020202020204" pitchFamily="34" charset="0"/>
            </a:rPr>
            <a:t>W</a:t>
          </a:r>
          <a:r>
            <a:rPr lang="pl-PL" sz="1600" kern="1200" dirty="0">
              <a:latin typeface="Arial" panose="020B0604020202020204" pitchFamily="34" charset="0"/>
              <a:cs typeface="Arial" panose="020B0604020202020204" pitchFamily="34" charset="0"/>
            </a:rPr>
            <a:t> I połowie 2023 r. zarejestrowano 575 oświadczeń dla obywateli: Gruzji (197), Białorusi (141), Ukrainy (109), Armenii (85) oraz Mołdawii (43); </a:t>
          </a:r>
        </a:p>
      </dsp:txBody>
      <dsp:txXfrm>
        <a:off x="3493421" y="162128"/>
        <a:ext cx="4898555" cy="921359"/>
      </dsp:txXfrm>
    </dsp:sp>
    <dsp:sp modelId="{8EDB3082-68BA-4963-A133-9C932E9C5967}">
      <dsp:nvSpPr>
        <dsp:cNvPr id="0" name=""/>
        <dsp:cNvSpPr/>
      </dsp:nvSpPr>
      <dsp:spPr>
        <a:xfrm>
          <a:off x="4326" y="0"/>
          <a:ext cx="3489094" cy="1239703"/>
        </a:xfrm>
        <a:prstGeom prst="roundRect">
          <a:avLst/>
        </a:prstGeom>
        <a:solidFill>
          <a:schemeClr val="accent5"/>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100000"/>
            </a:lnSpc>
            <a:spcBef>
              <a:spcPct val="0"/>
            </a:spcBef>
            <a:spcAft>
              <a:spcPct val="35000"/>
            </a:spcAft>
            <a:buNone/>
          </a:pPr>
          <a:r>
            <a:rPr lang="pl-PL" sz="1600" kern="1200" dirty="0">
              <a:solidFill>
                <a:schemeClr val="bg2"/>
              </a:solidFill>
              <a:latin typeface="Arial" panose="020B0604020202020204" pitchFamily="34" charset="0"/>
              <a:cs typeface="Arial" panose="020B0604020202020204" pitchFamily="34" charset="0"/>
            </a:rPr>
            <a:t>OŚWIADCZENIA O POWIERZENIU PRACY CUDZOZIEMCOWI</a:t>
          </a:r>
        </a:p>
      </dsp:txBody>
      <dsp:txXfrm>
        <a:off x="64843" y="60517"/>
        <a:ext cx="3368060" cy="1118669"/>
      </dsp:txXfrm>
    </dsp:sp>
    <dsp:sp modelId="{58D8D8C4-0444-4AE0-9915-E7C2E9AA6A99}">
      <dsp:nvSpPr>
        <dsp:cNvPr id="0" name=""/>
        <dsp:cNvSpPr/>
      </dsp:nvSpPr>
      <dsp:spPr>
        <a:xfrm>
          <a:off x="3492488" y="1341723"/>
          <a:ext cx="5363192" cy="1494505"/>
        </a:xfrm>
        <a:prstGeom prst="rightArrow">
          <a:avLst>
            <a:gd name="adj1" fmla="val 75000"/>
            <a:gd name="adj2" fmla="val 50000"/>
          </a:avLst>
        </a:prstGeom>
        <a:no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pl-PL" sz="1600" kern="1200" dirty="0">
              <a:latin typeface="Arial" panose="020B0604020202020204" pitchFamily="34" charset="0"/>
              <a:cs typeface="Arial" panose="020B0604020202020204" pitchFamily="34" charset="0"/>
            </a:rPr>
            <a:t>W I połowie 2024 r. pracę podjęło 148  cudzoziemców</a:t>
          </a:r>
          <a:r>
            <a:rPr lang="pl-PL" sz="2000" kern="1200" dirty="0">
              <a:latin typeface="Arial" panose="020B0604020202020204" pitchFamily="34" charset="0"/>
              <a:cs typeface="Arial" panose="020B0604020202020204" pitchFamily="34" charset="0"/>
            </a:rPr>
            <a:t>; </a:t>
          </a:r>
        </a:p>
        <a:p>
          <a:pPr marL="171450" lvl="1" indent="-171450" algn="l" defTabSz="711200">
            <a:lnSpc>
              <a:spcPct val="90000"/>
            </a:lnSpc>
            <a:spcBef>
              <a:spcPct val="0"/>
            </a:spcBef>
            <a:spcAft>
              <a:spcPct val="15000"/>
            </a:spcAft>
            <a:buChar char="•"/>
          </a:pPr>
          <a:r>
            <a:rPr lang="pl-PL" sz="1600" kern="1200" dirty="0">
              <a:latin typeface="Arial" panose="020B0604020202020204" pitchFamily="34" charset="0"/>
              <a:cs typeface="Arial" panose="020B0604020202020204" pitchFamily="34" charset="0"/>
            </a:rPr>
            <a:t>W I połowie 2023 r. pracę podjęło 207 cudzoziemców;</a:t>
          </a:r>
          <a:endParaRPr lang="pl-PL" sz="2000" kern="1200" dirty="0">
            <a:latin typeface="Arial" panose="020B0604020202020204" pitchFamily="34" charset="0"/>
            <a:cs typeface="Arial" panose="020B0604020202020204" pitchFamily="34" charset="0"/>
          </a:endParaRPr>
        </a:p>
      </dsp:txBody>
      <dsp:txXfrm>
        <a:off x="3492488" y="1528536"/>
        <a:ext cx="4802753" cy="1120879"/>
      </dsp:txXfrm>
    </dsp:sp>
    <dsp:sp modelId="{C37CCC37-52F4-47C2-A267-FE6FA72B5C1B}">
      <dsp:nvSpPr>
        <dsp:cNvPr id="0" name=""/>
        <dsp:cNvSpPr/>
      </dsp:nvSpPr>
      <dsp:spPr>
        <a:xfrm>
          <a:off x="1303" y="1577817"/>
          <a:ext cx="3491185" cy="1022317"/>
        </a:xfrm>
        <a:prstGeom prst="roundRect">
          <a:avLst/>
        </a:prstGeom>
        <a:solidFill>
          <a:schemeClr val="accent5"/>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pl-PL" sz="1600" kern="1200" dirty="0">
              <a:solidFill>
                <a:schemeClr val="bg2"/>
              </a:solidFill>
              <a:latin typeface="Arial" panose="020B0604020202020204" pitchFamily="34" charset="0"/>
              <a:cs typeface="Arial" panose="020B0604020202020204" pitchFamily="34" charset="0"/>
            </a:rPr>
            <a:t>PODJĘCIA PRACY</a:t>
          </a:r>
        </a:p>
      </dsp:txBody>
      <dsp:txXfrm>
        <a:off x="51208" y="1627722"/>
        <a:ext cx="3391375" cy="922507"/>
      </dsp:txXfrm>
    </dsp:sp>
    <dsp:sp modelId="{92D945DF-21DD-4C29-A0E1-AF934EC150AB}">
      <dsp:nvSpPr>
        <dsp:cNvPr id="0" name=""/>
        <dsp:cNvSpPr/>
      </dsp:nvSpPr>
      <dsp:spPr>
        <a:xfrm>
          <a:off x="3509083" y="2800803"/>
          <a:ext cx="5314190" cy="990637"/>
        </a:xfrm>
        <a:prstGeom prst="rightArrow">
          <a:avLst>
            <a:gd name="adj1" fmla="val 75000"/>
            <a:gd name="adj2" fmla="val 50000"/>
          </a:avLst>
        </a:prstGeom>
        <a:no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pl-PL" sz="1600" kern="1200" dirty="0">
              <a:latin typeface="Arial" panose="020B0604020202020204" pitchFamily="34" charset="0"/>
              <a:cs typeface="Arial" panose="020B0604020202020204" pitchFamily="34" charset="0"/>
            </a:rPr>
            <a:t>W I połowie 2024 r. wydano 5 zezwoleń </a:t>
          </a:r>
          <a:r>
            <a:rPr lang="pl-PL" sz="1600" b="0" u="none" kern="1200" dirty="0">
              <a:latin typeface="Arial" panose="020B0604020202020204" pitchFamily="34" charset="0"/>
              <a:cs typeface="Arial" panose="020B0604020202020204" pitchFamily="34" charset="0"/>
            </a:rPr>
            <a:t>(</a:t>
          </a:r>
          <a:r>
            <a:rPr lang="pl-PL" sz="1600" b="0" i="1" u="none" kern="1200" dirty="0">
              <a:latin typeface="Arial" panose="020B0604020202020204" pitchFamily="34" charset="0"/>
              <a:cs typeface="Arial" panose="020B0604020202020204" pitchFamily="34" charset="0"/>
            </a:rPr>
            <a:t>w trybie decyzji administracyjnych</a:t>
          </a:r>
          <a:r>
            <a:rPr lang="pl-PL" sz="1600" b="0" u="none" kern="1200" dirty="0">
              <a:latin typeface="Arial" panose="020B0604020202020204" pitchFamily="34" charset="0"/>
              <a:cs typeface="Arial" panose="020B0604020202020204" pitchFamily="34" charset="0"/>
            </a:rPr>
            <a:t>) na pracę sezonową;                  </a:t>
          </a:r>
          <a:r>
            <a:rPr lang="pl-PL" sz="1600" kern="1200" dirty="0">
              <a:latin typeface="Arial" panose="020B0604020202020204" pitchFamily="34" charset="0"/>
              <a:cs typeface="Arial" panose="020B0604020202020204" pitchFamily="34" charset="0"/>
            </a:rPr>
            <a:t>W I połowie 2023 r. wydano 7 zezwoleń na pracę sezonową.</a:t>
          </a:r>
        </a:p>
      </dsp:txBody>
      <dsp:txXfrm>
        <a:off x="3509083" y="2924633"/>
        <a:ext cx="4942701" cy="742977"/>
      </dsp:txXfrm>
    </dsp:sp>
    <dsp:sp modelId="{D6B30D61-1C4A-478D-8FC1-DEF53FFD7707}">
      <dsp:nvSpPr>
        <dsp:cNvPr id="0" name=""/>
        <dsp:cNvSpPr/>
      </dsp:nvSpPr>
      <dsp:spPr>
        <a:xfrm>
          <a:off x="0" y="2809387"/>
          <a:ext cx="3502086" cy="969526"/>
        </a:xfrm>
        <a:prstGeom prst="roundRect">
          <a:avLst/>
        </a:prstGeom>
        <a:solidFill>
          <a:schemeClr val="accent5"/>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pl-PL" sz="1600" kern="1200" dirty="0">
              <a:solidFill>
                <a:schemeClr val="bg2"/>
              </a:solidFill>
              <a:latin typeface="Arial" panose="020B0604020202020204" pitchFamily="34" charset="0"/>
              <a:cs typeface="Arial" panose="020B0604020202020204" pitchFamily="34" charset="0"/>
            </a:rPr>
            <a:t>ZEZWOLENIE NA PRACĘ</a:t>
          </a:r>
        </a:p>
      </dsp:txBody>
      <dsp:txXfrm>
        <a:off x="47328" y="2856715"/>
        <a:ext cx="3407430" cy="874870"/>
      </dsp:txXfrm>
    </dsp:sp>
    <dsp:sp modelId="{4DB24227-DF93-4609-A45B-9304D18AF320}">
      <dsp:nvSpPr>
        <dsp:cNvPr id="0" name=""/>
        <dsp:cNvSpPr/>
      </dsp:nvSpPr>
      <dsp:spPr>
        <a:xfrm>
          <a:off x="3529271" y="4035979"/>
          <a:ext cx="5309000" cy="990637"/>
        </a:xfrm>
        <a:prstGeom prst="rightArrow">
          <a:avLst>
            <a:gd name="adj1" fmla="val 75000"/>
            <a:gd name="adj2" fmla="val 50000"/>
          </a:avLst>
        </a:prstGeom>
        <a:no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pl-PL" sz="1600" kern="1200" dirty="0">
              <a:latin typeface="Arial" panose="020B0604020202020204" pitchFamily="34" charset="0"/>
              <a:cs typeface="Arial" panose="020B0604020202020204" pitchFamily="34" charset="0"/>
            </a:rPr>
            <a:t>W I połowie 2024 r. zarejestrowano 627 powiadomień o powierzeniu wykonywania pracy dla obywateli Ukrainy;              </a:t>
          </a:r>
        </a:p>
        <a:p>
          <a:pPr marL="171450" lvl="1" indent="-171450" algn="l" defTabSz="711200">
            <a:lnSpc>
              <a:spcPct val="90000"/>
            </a:lnSpc>
            <a:spcBef>
              <a:spcPct val="0"/>
            </a:spcBef>
            <a:spcAft>
              <a:spcPct val="15000"/>
            </a:spcAft>
            <a:buChar char="•"/>
          </a:pPr>
          <a:r>
            <a:rPr lang="pl-PL" sz="1600" kern="1200" dirty="0">
              <a:latin typeface="Arial" panose="020B0604020202020204" pitchFamily="34" charset="0"/>
              <a:cs typeface="Arial" panose="020B0604020202020204" pitchFamily="34" charset="0"/>
            </a:rPr>
            <a:t>W I połowie 2023 r. zarejestrowano 773 powiadomienia dla obywateli Ukrainy.</a:t>
          </a:r>
        </a:p>
      </dsp:txBody>
      <dsp:txXfrm>
        <a:off x="3529271" y="4159809"/>
        <a:ext cx="4937511" cy="742977"/>
      </dsp:txXfrm>
    </dsp:sp>
    <dsp:sp modelId="{DD71DB21-345F-440F-B0A6-3071829961BD}">
      <dsp:nvSpPr>
        <dsp:cNvPr id="0" name=""/>
        <dsp:cNvSpPr/>
      </dsp:nvSpPr>
      <dsp:spPr>
        <a:xfrm>
          <a:off x="18712" y="4015265"/>
          <a:ext cx="3510559" cy="1012609"/>
        </a:xfrm>
        <a:prstGeom prst="roundRect">
          <a:avLst/>
        </a:prstGeom>
        <a:solidFill>
          <a:schemeClr val="accent5"/>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pl-PL" sz="1600" kern="1200" dirty="0">
              <a:solidFill>
                <a:schemeClr val="bg2"/>
              </a:solidFill>
              <a:latin typeface="Arial" panose="020B0604020202020204" pitchFamily="34" charset="0"/>
              <a:cs typeface="Arial" panose="020B0604020202020204" pitchFamily="34" charset="0"/>
            </a:rPr>
            <a:t>POWIADOMIENIA O POWIERZENIU WYKONYWANIA PRACY CUDZOZIEMCOWI</a:t>
          </a:r>
        </a:p>
      </dsp:txBody>
      <dsp:txXfrm>
        <a:off x="68143" y="4064696"/>
        <a:ext cx="3411697" cy="913747"/>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0.42857</cdr:x>
      <cdr:y>0.19965</cdr:y>
    </cdr:from>
    <cdr:to>
      <cdr:x>0.47899</cdr:x>
      <cdr:y>0.3326</cdr:y>
    </cdr:to>
    <cdr:sp macro="" textlink="">
      <cdr:nvSpPr>
        <cdr:cNvPr id="3" name="Prostokąt 2">
          <a:extLst xmlns:a="http://schemas.openxmlformats.org/drawingml/2006/main">
            <a:ext uri="{FF2B5EF4-FFF2-40B4-BE49-F238E27FC236}">
              <a16:creationId xmlns:a16="http://schemas.microsoft.com/office/drawing/2014/main" id="{2491A5ED-1180-1D79-6C5A-2FE0D0576E41}"/>
            </a:ext>
          </a:extLst>
        </cdr:cNvPr>
        <cdr:cNvSpPr/>
      </cdr:nvSpPr>
      <cdr:spPr>
        <a:xfrm xmlns:a="http://schemas.openxmlformats.org/drawingml/2006/main">
          <a:off x="3672396" y="963219"/>
          <a:ext cx="432047" cy="641422"/>
        </a:xfrm>
        <a:prstGeom xmlns:a="http://schemas.openxmlformats.org/drawingml/2006/main" prst="rect">
          <a:avLst/>
        </a:prstGeom>
        <a:solidFill xmlns:a="http://schemas.openxmlformats.org/drawingml/2006/main">
          <a:schemeClr val="accent5">
            <a:lumMod val="90000"/>
          </a:schemeClr>
        </a:solidFill>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vert270"/>
        <a:lstStyle xmlns:a="http://schemas.openxmlformats.org/drawingml/2006/main"/>
        <a:p xmlns:a="http://schemas.openxmlformats.org/drawingml/2006/main">
          <a:r>
            <a:rPr lang="pl-PL" sz="1200" dirty="0">
              <a:solidFill>
                <a:schemeClr val="bg2"/>
              </a:solidFill>
              <a:latin typeface="Arial" panose="020B0604020202020204" pitchFamily="34" charset="0"/>
              <a:cs typeface="Arial" panose="020B0604020202020204" pitchFamily="34" charset="0"/>
            </a:rPr>
            <a:t>57,2</a:t>
          </a:r>
          <a:r>
            <a:rPr lang="pl-PL" sz="1400" dirty="0">
              <a:solidFill>
                <a:schemeClr val="bg2"/>
              </a:solidFill>
              <a:latin typeface="Arial" panose="020B0604020202020204" pitchFamily="34" charset="0"/>
              <a:cs typeface="Arial" panose="020B0604020202020204" pitchFamily="34" charset="0"/>
            </a:rPr>
            <a:t>%</a:t>
          </a:r>
        </a:p>
      </cdr:txBody>
    </cdr:sp>
  </cdr:relSizeAnchor>
  <cdr:relSizeAnchor xmlns:cdr="http://schemas.openxmlformats.org/drawingml/2006/chartDrawing">
    <cdr:from>
      <cdr:x>0.15966</cdr:x>
      <cdr:y>0.59021</cdr:y>
    </cdr:from>
    <cdr:to>
      <cdr:x>0.21008</cdr:x>
      <cdr:y>0.72316</cdr:y>
    </cdr:to>
    <cdr:sp macro="" textlink="">
      <cdr:nvSpPr>
        <cdr:cNvPr id="4" name="Prostokąt 3">
          <a:extLst xmlns:a="http://schemas.openxmlformats.org/drawingml/2006/main">
            <a:ext uri="{FF2B5EF4-FFF2-40B4-BE49-F238E27FC236}">
              <a16:creationId xmlns:a16="http://schemas.microsoft.com/office/drawing/2014/main" id="{13935195-B6D8-FB44-B7CD-34DE9E62F85C}"/>
            </a:ext>
          </a:extLst>
        </cdr:cNvPr>
        <cdr:cNvSpPr/>
      </cdr:nvSpPr>
      <cdr:spPr>
        <a:xfrm xmlns:a="http://schemas.openxmlformats.org/drawingml/2006/main">
          <a:off x="1368119" y="2847489"/>
          <a:ext cx="432047" cy="641422"/>
        </a:xfrm>
        <a:prstGeom xmlns:a="http://schemas.openxmlformats.org/drawingml/2006/main" prst="rect">
          <a:avLst/>
        </a:prstGeom>
        <a:solidFill xmlns:a="http://schemas.openxmlformats.org/drawingml/2006/main">
          <a:schemeClr val="accent5">
            <a:lumMod val="90000"/>
          </a:schemeClr>
        </a:solidFill>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vert270"/>
        <a:lstStyle xmlns:a="http://schemas.openxmlformats.org/drawingml/2006/main"/>
        <a:p xmlns:a="http://schemas.openxmlformats.org/drawingml/2006/main">
          <a:r>
            <a:rPr lang="pl-PL" sz="1200" dirty="0">
              <a:solidFill>
                <a:schemeClr val="tx1"/>
              </a:solidFill>
              <a:latin typeface="Arial" panose="020B0604020202020204" pitchFamily="34" charset="0"/>
              <a:cs typeface="Arial" panose="020B0604020202020204" pitchFamily="34" charset="0"/>
            </a:rPr>
            <a:t>16,3</a:t>
          </a:r>
          <a:r>
            <a:rPr lang="pl-PL" sz="1400" dirty="0">
              <a:solidFill>
                <a:schemeClr val="tx1"/>
              </a:solidFill>
              <a:latin typeface="Arial" panose="020B0604020202020204" pitchFamily="34" charset="0"/>
              <a:cs typeface="Arial" panose="020B0604020202020204" pitchFamily="34" charset="0"/>
            </a:rPr>
            <a:t>%</a:t>
          </a:r>
        </a:p>
      </cdr:txBody>
    </cdr:sp>
  </cdr:relSizeAnchor>
  <cdr:relSizeAnchor xmlns:cdr="http://schemas.openxmlformats.org/drawingml/2006/chartDrawing">
    <cdr:from>
      <cdr:x>0.69748</cdr:x>
      <cdr:y>0.52374</cdr:y>
    </cdr:from>
    <cdr:to>
      <cdr:x>0.7395</cdr:x>
      <cdr:y>0.65669</cdr:y>
    </cdr:to>
    <cdr:sp macro="" textlink="">
      <cdr:nvSpPr>
        <cdr:cNvPr id="5" name="Prostokąt 4">
          <a:extLst xmlns:a="http://schemas.openxmlformats.org/drawingml/2006/main">
            <a:ext uri="{FF2B5EF4-FFF2-40B4-BE49-F238E27FC236}">
              <a16:creationId xmlns:a16="http://schemas.microsoft.com/office/drawing/2014/main" id="{1C5E8804-D6A8-33AD-6F5B-155E3B5BD0CC}"/>
            </a:ext>
          </a:extLst>
        </cdr:cNvPr>
        <cdr:cNvSpPr/>
      </cdr:nvSpPr>
      <cdr:spPr>
        <a:xfrm xmlns:a="http://schemas.openxmlformats.org/drawingml/2006/main">
          <a:off x="5976673" y="2526802"/>
          <a:ext cx="360068" cy="641423"/>
        </a:xfrm>
        <a:prstGeom xmlns:a="http://schemas.openxmlformats.org/drawingml/2006/main" prst="rect">
          <a:avLst/>
        </a:prstGeom>
        <a:solidFill xmlns:a="http://schemas.openxmlformats.org/drawingml/2006/main">
          <a:schemeClr val="accent5">
            <a:lumMod val="90000"/>
          </a:schemeClr>
        </a:solidFill>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vert270"/>
        <a:lstStyle xmlns:a="http://schemas.openxmlformats.org/drawingml/2006/main"/>
        <a:p xmlns:a="http://schemas.openxmlformats.org/drawingml/2006/main">
          <a:r>
            <a:rPr lang="pl-PL" sz="1200" dirty="0">
              <a:solidFill>
                <a:schemeClr val="bg2"/>
              </a:solidFill>
              <a:latin typeface="Arial" panose="020B0604020202020204" pitchFamily="34" charset="0"/>
              <a:cs typeface="Arial" panose="020B0604020202020204" pitchFamily="34" charset="0"/>
            </a:rPr>
            <a:t>26,5</a:t>
          </a:r>
          <a:r>
            <a:rPr lang="pl-PL" sz="1400" dirty="0">
              <a:solidFill>
                <a:schemeClr val="bg2"/>
              </a:solidFill>
              <a:latin typeface="Arial" panose="020B0604020202020204" pitchFamily="34" charset="0"/>
              <a:cs typeface="Arial" panose="020B0604020202020204" pitchFamily="34" charset="0"/>
            </a:rPr>
            <a:t>%</a:t>
          </a:r>
        </a:p>
      </cdr:txBody>
    </cdr:sp>
  </cdr:relSizeAnchor>
</c:userShapes>
</file>

<file path=ppt/drawings/drawing2.xml><?xml version="1.0" encoding="utf-8"?>
<c:userShapes xmlns:c="http://schemas.openxmlformats.org/drawingml/2006/chart">
  <cdr:relSizeAnchor xmlns:cdr="http://schemas.openxmlformats.org/drawingml/2006/chartDrawing">
    <cdr:from>
      <cdr:x>0.44</cdr:x>
      <cdr:y>0.21827</cdr:y>
    </cdr:from>
    <cdr:to>
      <cdr:x>0.48</cdr:x>
      <cdr:y>0.35122</cdr:y>
    </cdr:to>
    <cdr:sp macro="" textlink="">
      <cdr:nvSpPr>
        <cdr:cNvPr id="2" name="Prostokąt 1">
          <a:extLst xmlns:a="http://schemas.openxmlformats.org/drawingml/2006/main">
            <a:ext uri="{FF2B5EF4-FFF2-40B4-BE49-F238E27FC236}">
              <a16:creationId xmlns:a16="http://schemas.microsoft.com/office/drawing/2014/main" id="{F15454EC-F867-7DA8-E795-AC56904571A3}"/>
            </a:ext>
          </a:extLst>
        </cdr:cNvPr>
        <cdr:cNvSpPr/>
      </cdr:nvSpPr>
      <cdr:spPr>
        <a:xfrm xmlns:a="http://schemas.openxmlformats.org/drawingml/2006/main">
          <a:off x="3960440" y="1053067"/>
          <a:ext cx="360040" cy="641422"/>
        </a:xfrm>
        <a:prstGeom xmlns:a="http://schemas.openxmlformats.org/drawingml/2006/main" prst="rect">
          <a:avLst/>
        </a:prstGeom>
        <a:solidFill xmlns:a="http://schemas.openxmlformats.org/drawingml/2006/main">
          <a:schemeClr val="accent5">
            <a:lumMod val="90000"/>
          </a:schemeClr>
        </a:solidFill>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vert270"/>
        <a:lstStyle xmlns:a="http://schemas.openxmlformats.org/drawingml/2006/main"/>
        <a:p xmlns:a="http://schemas.openxmlformats.org/drawingml/2006/main">
          <a:r>
            <a:rPr lang="pl-PL" sz="1200" dirty="0">
              <a:solidFill>
                <a:schemeClr val="bg2"/>
              </a:solidFill>
              <a:latin typeface="Arial" panose="020B0604020202020204" pitchFamily="34" charset="0"/>
              <a:cs typeface="Arial" panose="020B0604020202020204" pitchFamily="34" charset="0"/>
            </a:rPr>
            <a:t>59,8</a:t>
          </a:r>
          <a:r>
            <a:rPr lang="pl-PL" sz="1200" dirty="0">
              <a:solidFill>
                <a:schemeClr val="bg2"/>
              </a:solidFill>
            </a:rPr>
            <a:t>%</a:t>
          </a:r>
        </a:p>
      </cdr:txBody>
    </cdr:sp>
  </cdr:relSizeAnchor>
  <cdr:relSizeAnchor xmlns:cdr="http://schemas.openxmlformats.org/drawingml/2006/chartDrawing">
    <cdr:from>
      <cdr:x>0.176</cdr:x>
      <cdr:y>0.58209</cdr:y>
    </cdr:from>
    <cdr:to>
      <cdr:x>0.224</cdr:x>
      <cdr:y>0.71504</cdr:y>
    </cdr:to>
    <cdr:sp macro="" textlink="">
      <cdr:nvSpPr>
        <cdr:cNvPr id="3" name="Prostokąt 2">
          <a:extLst xmlns:a="http://schemas.openxmlformats.org/drawingml/2006/main">
            <a:ext uri="{FF2B5EF4-FFF2-40B4-BE49-F238E27FC236}">
              <a16:creationId xmlns:a16="http://schemas.microsoft.com/office/drawing/2014/main" id="{9601CBCD-53ED-F762-B83B-7C1E5E8C355C}"/>
            </a:ext>
          </a:extLst>
        </cdr:cNvPr>
        <cdr:cNvSpPr/>
      </cdr:nvSpPr>
      <cdr:spPr>
        <a:xfrm xmlns:a="http://schemas.openxmlformats.org/drawingml/2006/main">
          <a:off x="1584176" y="2808312"/>
          <a:ext cx="432048" cy="641430"/>
        </a:xfrm>
        <a:prstGeom xmlns:a="http://schemas.openxmlformats.org/drawingml/2006/main" prst="rect">
          <a:avLst/>
        </a:prstGeom>
        <a:solidFill xmlns:a="http://schemas.openxmlformats.org/drawingml/2006/main">
          <a:schemeClr val="accent5">
            <a:lumMod val="90000"/>
          </a:schemeClr>
        </a:solidFill>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vert270"/>
        <a:lstStyle xmlns:a="http://schemas.openxmlformats.org/drawingml/2006/main"/>
        <a:p xmlns:a="http://schemas.openxmlformats.org/drawingml/2006/main">
          <a:r>
            <a:rPr lang="pl-PL" sz="1200" dirty="0">
              <a:solidFill>
                <a:schemeClr val="bg2"/>
              </a:solidFill>
              <a:latin typeface="Arial" panose="020B0604020202020204" pitchFamily="34" charset="0"/>
              <a:cs typeface="Arial" panose="020B0604020202020204" pitchFamily="34" charset="0"/>
            </a:rPr>
            <a:t>18,3%</a:t>
          </a:r>
        </a:p>
      </cdr:txBody>
    </cdr:sp>
  </cdr:relSizeAnchor>
  <cdr:relSizeAnchor xmlns:cdr="http://schemas.openxmlformats.org/drawingml/2006/chartDrawing">
    <cdr:from>
      <cdr:x>0.704</cdr:x>
      <cdr:y>0.55224</cdr:y>
    </cdr:from>
    <cdr:to>
      <cdr:x>0.744</cdr:x>
      <cdr:y>0.68519</cdr:y>
    </cdr:to>
    <cdr:sp macro="" textlink="">
      <cdr:nvSpPr>
        <cdr:cNvPr id="4" name="Prostokąt 3">
          <a:extLst xmlns:a="http://schemas.openxmlformats.org/drawingml/2006/main">
            <a:ext uri="{FF2B5EF4-FFF2-40B4-BE49-F238E27FC236}">
              <a16:creationId xmlns:a16="http://schemas.microsoft.com/office/drawing/2014/main" id="{35A4BF18-5A7D-D121-2F76-7FEB98F95465}"/>
            </a:ext>
          </a:extLst>
        </cdr:cNvPr>
        <cdr:cNvSpPr/>
      </cdr:nvSpPr>
      <cdr:spPr>
        <a:xfrm xmlns:a="http://schemas.openxmlformats.org/drawingml/2006/main">
          <a:off x="6336704" y="2664296"/>
          <a:ext cx="360040" cy="641430"/>
        </a:xfrm>
        <a:prstGeom xmlns:a="http://schemas.openxmlformats.org/drawingml/2006/main" prst="rect">
          <a:avLst/>
        </a:prstGeom>
        <a:solidFill xmlns:a="http://schemas.openxmlformats.org/drawingml/2006/main">
          <a:schemeClr val="accent5">
            <a:lumMod val="90000"/>
          </a:schemeClr>
        </a:solidFill>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vert270"/>
        <a:lstStyle xmlns:a="http://schemas.openxmlformats.org/drawingml/2006/main"/>
        <a:p xmlns:a="http://schemas.openxmlformats.org/drawingml/2006/main">
          <a:r>
            <a:rPr lang="pl-PL" sz="1200" dirty="0">
              <a:solidFill>
                <a:schemeClr val="bg2"/>
              </a:solidFill>
              <a:latin typeface="Arial" panose="020B0604020202020204" pitchFamily="34" charset="0"/>
              <a:cs typeface="Arial" panose="020B0604020202020204" pitchFamily="34" charset="0"/>
            </a:rPr>
            <a:t>21,9%</a:t>
          </a:r>
        </a:p>
      </cdr:txBody>
    </cdr:sp>
  </cdr:relSizeAnchor>
</c:userShapes>
</file>

<file path=ppt/drawings/drawing3.xml><?xml version="1.0" encoding="utf-8"?>
<c:userShapes xmlns:c="http://schemas.openxmlformats.org/drawingml/2006/chart">
  <cdr:relSizeAnchor xmlns:cdr="http://schemas.openxmlformats.org/drawingml/2006/chartDrawing">
    <cdr:from>
      <cdr:x>0.09649</cdr:x>
      <cdr:y>0.58209</cdr:y>
    </cdr:from>
    <cdr:to>
      <cdr:x>0.20788</cdr:x>
      <cdr:y>0.77162</cdr:y>
    </cdr:to>
    <cdr:sp macro="" textlink="">
      <cdr:nvSpPr>
        <cdr:cNvPr id="2" name="pole tekstowe 1">
          <a:extLst xmlns:a="http://schemas.openxmlformats.org/drawingml/2006/main">
            <a:ext uri="{FF2B5EF4-FFF2-40B4-BE49-F238E27FC236}">
              <a16:creationId xmlns:a16="http://schemas.microsoft.com/office/drawing/2014/main" id="{7CFED6B1-4DCD-A898-C480-8384CBE8ACA1}"/>
            </a:ext>
          </a:extLst>
        </cdr:cNvPr>
        <cdr:cNvSpPr txBox="1"/>
      </cdr:nvSpPr>
      <cdr:spPr>
        <a:xfrm xmlns:a="http://schemas.openxmlformats.org/drawingml/2006/main">
          <a:off x="792088" y="280831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pl-PL"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0.09649</cdr:x>
      <cdr:y>0.58209</cdr:y>
    </cdr:from>
    <cdr:to>
      <cdr:x>0.20788</cdr:x>
      <cdr:y>0.77162</cdr:y>
    </cdr:to>
    <cdr:sp macro="" textlink="">
      <cdr:nvSpPr>
        <cdr:cNvPr id="2" name="pole tekstowe 1">
          <a:extLst xmlns:a="http://schemas.openxmlformats.org/drawingml/2006/main">
            <a:ext uri="{FF2B5EF4-FFF2-40B4-BE49-F238E27FC236}">
              <a16:creationId xmlns:a16="http://schemas.microsoft.com/office/drawing/2014/main" id="{7CFED6B1-4DCD-A898-C480-8384CBE8ACA1}"/>
            </a:ext>
          </a:extLst>
        </cdr:cNvPr>
        <cdr:cNvSpPr txBox="1"/>
      </cdr:nvSpPr>
      <cdr:spPr>
        <a:xfrm xmlns:a="http://schemas.openxmlformats.org/drawingml/2006/main">
          <a:off x="792088" y="280831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pl-PL"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0.09649</cdr:x>
      <cdr:y>0.58209</cdr:y>
    </cdr:from>
    <cdr:to>
      <cdr:x>0.20788</cdr:x>
      <cdr:y>0.77162</cdr:y>
    </cdr:to>
    <cdr:sp macro="" textlink="">
      <cdr:nvSpPr>
        <cdr:cNvPr id="2" name="pole tekstowe 1">
          <a:extLst xmlns:a="http://schemas.openxmlformats.org/drawingml/2006/main">
            <a:ext uri="{FF2B5EF4-FFF2-40B4-BE49-F238E27FC236}">
              <a16:creationId xmlns:a16="http://schemas.microsoft.com/office/drawing/2014/main" id="{7CFED6B1-4DCD-A898-C480-8384CBE8ACA1}"/>
            </a:ext>
          </a:extLst>
        </cdr:cNvPr>
        <cdr:cNvSpPr txBox="1"/>
      </cdr:nvSpPr>
      <cdr:spPr>
        <a:xfrm xmlns:a="http://schemas.openxmlformats.org/drawingml/2006/main">
          <a:off x="792088" y="280831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pl-PL"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0.09649</cdr:x>
      <cdr:y>0.58209</cdr:y>
    </cdr:from>
    <cdr:to>
      <cdr:x>0.20788</cdr:x>
      <cdr:y>0.77162</cdr:y>
    </cdr:to>
    <cdr:sp macro="" textlink="">
      <cdr:nvSpPr>
        <cdr:cNvPr id="2" name="pole tekstowe 1">
          <a:extLst xmlns:a="http://schemas.openxmlformats.org/drawingml/2006/main">
            <a:ext uri="{FF2B5EF4-FFF2-40B4-BE49-F238E27FC236}">
              <a16:creationId xmlns:a16="http://schemas.microsoft.com/office/drawing/2014/main" id="{7CFED6B1-4DCD-A898-C480-8384CBE8ACA1}"/>
            </a:ext>
          </a:extLst>
        </cdr:cNvPr>
        <cdr:cNvSpPr txBox="1"/>
      </cdr:nvSpPr>
      <cdr:spPr>
        <a:xfrm xmlns:a="http://schemas.openxmlformats.org/drawingml/2006/main">
          <a:off x="792088" y="280831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pl-PL" sz="1100" dirty="0"/>
        </a:p>
      </cdr:txBody>
    </cdr:sp>
  </cdr:relSizeAnchor>
</c:userShapes>
</file>

<file path=ppt/drawings/drawing7.xml><?xml version="1.0" encoding="utf-8"?>
<c:userShapes xmlns:c="http://schemas.openxmlformats.org/drawingml/2006/chart">
  <cdr:relSizeAnchor xmlns:cdr="http://schemas.openxmlformats.org/drawingml/2006/chartDrawing">
    <cdr:from>
      <cdr:x>0.81731</cdr:x>
      <cdr:y>0.2</cdr:y>
    </cdr:from>
    <cdr:to>
      <cdr:x>0.90385</cdr:x>
      <cdr:y>0.3</cdr:y>
    </cdr:to>
    <cdr:sp macro="" textlink="">
      <cdr:nvSpPr>
        <cdr:cNvPr id="3" name="pole tekstowe 2"/>
        <cdr:cNvSpPr txBox="1"/>
      </cdr:nvSpPr>
      <cdr:spPr>
        <a:xfrm xmlns:a="http://schemas.openxmlformats.org/drawingml/2006/main">
          <a:off x="6072230" y="571504"/>
          <a:ext cx="642942" cy="285752"/>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endParaRPr lang="pl-PL" sz="1400" b="1" dirty="0">
            <a:solidFill>
              <a:srgbClr val="FF0000"/>
            </a:solidFill>
            <a:latin typeface="Arial" pitchFamily="34" charset="0"/>
            <a:cs typeface="Arial" pitchFamily="34" charset="0"/>
          </a:endParaRPr>
        </a:p>
      </cdr:txBody>
    </cdr:sp>
  </cdr:relSizeAnchor>
  <cdr:relSizeAnchor xmlns:cdr="http://schemas.openxmlformats.org/drawingml/2006/chartDrawing">
    <cdr:from>
      <cdr:x>0.31731</cdr:x>
      <cdr:y>0.225</cdr:y>
    </cdr:from>
    <cdr:to>
      <cdr:x>0.40385</cdr:x>
      <cdr:y>0.37802</cdr:y>
    </cdr:to>
    <cdr:sp macro="" textlink="">
      <cdr:nvSpPr>
        <cdr:cNvPr id="5" name="pole tekstowe 1"/>
        <cdr:cNvSpPr txBox="1"/>
      </cdr:nvSpPr>
      <cdr:spPr>
        <a:xfrm xmlns:a="http://schemas.openxmlformats.org/drawingml/2006/main">
          <a:off x="2393090" y="546408"/>
          <a:ext cx="652668" cy="37161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Perpetua"/>
            </a:defRPr>
          </a:lvl1pPr>
          <a:lvl2pPr marL="457200" indent="0">
            <a:defRPr sz="1100">
              <a:latin typeface="Perpetua"/>
            </a:defRPr>
          </a:lvl2pPr>
          <a:lvl3pPr marL="914400" indent="0">
            <a:defRPr sz="1100">
              <a:latin typeface="Perpetua"/>
            </a:defRPr>
          </a:lvl3pPr>
          <a:lvl4pPr marL="1371600" indent="0">
            <a:defRPr sz="1100">
              <a:latin typeface="Perpetua"/>
            </a:defRPr>
          </a:lvl4pPr>
          <a:lvl5pPr marL="1828800" indent="0">
            <a:defRPr sz="1100">
              <a:latin typeface="Perpetua"/>
            </a:defRPr>
          </a:lvl5pPr>
          <a:lvl6pPr marL="2286000" indent="0">
            <a:defRPr sz="1100">
              <a:latin typeface="Perpetua"/>
            </a:defRPr>
          </a:lvl6pPr>
          <a:lvl7pPr marL="2743200" indent="0">
            <a:defRPr sz="1100">
              <a:latin typeface="Perpetua"/>
            </a:defRPr>
          </a:lvl7pPr>
          <a:lvl8pPr marL="3200400" indent="0">
            <a:defRPr sz="1100">
              <a:latin typeface="Perpetua"/>
            </a:defRPr>
          </a:lvl8pPr>
          <a:lvl9pPr marL="3657600" indent="0">
            <a:defRPr sz="1100">
              <a:latin typeface="Perpetua"/>
            </a:defRPr>
          </a:lvl9pPr>
        </a:lstStyle>
        <a:p xmlns:a="http://schemas.openxmlformats.org/drawingml/2006/main">
          <a:pPr algn="ctr"/>
          <a:endParaRPr lang="pl-PL" sz="1400" b="1" dirty="0">
            <a:solidFill>
              <a:srgbClr val="FF0000"/>
            </a:solidFill>
            <a:latin typeface="Arial" pitchFamily="34" charset="0"/>
            <a:cs typeface="Arial" pitchFamily="34" charset="0"/>
          </a:endParaRPr>
        </a:p>
      </cdr:txBody>
    </cdr:sp>
  </cdr:relSizeAnchor>
  <cdr:relSizeAnchor xmlns:cdr="http://schemas.openxmlformats.org/drawingml/2006/chartDrawing">
    <cdr:from>
      <cdr:x>0.43697</cdr:x>
      <cdr:y>0.03429</cdr:y>
    </cdr:from>
    <cdr:to>
      <cdr:x>0.55462</cdr:x>
      <cdr:y>0.17144</cdr:y>
    </cdr:to>
    <cdr:sp macro="" textlink="">
      <cdr:nvSpPr>
        <cdr:cNvPr id="2" name="pole tekstowe 1">
          <a:extLst xmlns:a="http://schemas.openxmlformats.org/drawingml/2006/main">
            <a:ext uri="{FF2B5EF4-FFF2-40B4-BE49-F238E27FC236}">
              <a16:creationId xmlns:a16="http://schemas.microsoft.com/office/drawing/2014/main" id="{4F4F59BD-F075-FAFB-1FD6-47795DEF9532}"/>
            </a:ext>
          </a:extLst>
        </cdr:cNvPr>
        <cdr:cNvSpPr txBox="1"/>
      </cdr:nvSpPr>
      <cdr:spPr>
        <a:xfrm xmlns:a="http://schemas.openxmlformats.org/drawingml/2006/main">
          <a:off x="3744416" y="72008"/>
          <a:ext cx="1008112"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pl-PL" sz="1100" dirty="0"/>
        </a:p>
      </cdr:txBody>
    </cdr:sp>
  </cdr:relSizeAnchor>
</c:userShapes>
</file>

<file path=ppt/drawings/drawing8.xml><?xml version="1.0" encoding="utf-8"?>
<c:userShapes xmlns:c="http://schemas.openxmlformats.org/drawingml/2006/chart">
  <cdr:relSizeAnchor xmlns:cdr="http://schemas.openxmlformats.org/drawingml/2006/chartDrawing">
    <cdr:from>
      <cdr:x>0.80769</cdr:x>
      <cdr:y>0</cdr:y>
    </cdr:from>
    <cdr:to>
      <cdr:x>0.89423</cdr:x>
      <cdr:y>0.11111</cdr:y>
    </cdr:to>
    <cdr:sp macro="" textlink="">
      <cdr:nvSpPr>
        <cdr:cNvPr id="3" name="pole tekstowe 1"/>
        <cdr:cNvSpPr txBox="1"/>
      </cdr:nvSpPr>
      <cdr:spPr>
        <a:xfrm xmlns:a="http://schemas.openxmlformats.org/drawingml/2006/main">
          <a:off x="6000792" y="-214290"/>
          <a:ext cx="642942" cy="28575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Perpetua"/>
            </a:defRPr>
          </a:lvl1pPr>
          <a:lvl2pPr marL="457200" indent="0">
            <a:defRPr sz="1100">
              <a:latin typeface="Perpetua"/>
            </a:defRPr>
          </a:lvl2pPr>
          <a:lvl3pPr marL="914400" indent="0">
            <a:defRPr sz="1100">
              <a:latin typeface="Perpetua"/>
            </a:defRPr>
          </a:lvl3pPr>
          <a:lvl4pPr marL="1371600" indent="0">
            <a:defRPr sz="1100">
              <a:latin typeface="Perpetua"/>
            </a:defRPr>
          </a:lvl4pPr>
          <a:lvl5pPr marL="1828800" indent="0">
            <a:defRPr sz="1100">
              <a:latin typeface="Perpetua"/>
            </a:defRPr>
          </a:lvl5pPr>
          <a:lvl6pPr marL="2286000" indent="0">
            <a:defRPr sz="1100">
              <a:latin typeface="Perpetua"/>
            </a:defRPr>
          </a:lvl6pPr>
          <a:lvl7pPr marL="2743200" indent="0">
            <a:defRPr sz="1100">
              <a:latin typeface="Perpetua"/>
            </a:defRPr>
          </a:lvl7pPr>
          <a:lvl8pPr marL="3200400" indent="0">
            <a:defRPr sz="1100">
              <a:latin typeface="Perpetua"/>
            </a:defRPr>
          </a:lvl8pPr>
          <a:lvl9pPr marL="3657600" indent="0">
            <a:defRPr sz="1100">
              <a:latin typeface="Perpetua"/>
            </a:defRPr>
          </a:lvl9pPr>
        </a:lstStyle>
        <a:p xmlns:a="http://schemas.openxmlformats.org/drawingml/2006/main">
          <a:pPr algn="ctr"/>
          <a:endParaRPr lang="pl-PL" sz="1400" b="1" dirty="0">
            <a:solidFill>
              <a:srgbClr val="FF0000"/>
            </a:solidFill>
            <a:latin typeface="Arial" pitchFamily="34" charset="0"/>
            <a:cs typeface="Arial" pitchFamily="34" charset="0"/>
          </a:endParaRPr>
        </a:p>
      </cdr:txBody>
    </cdr:sp>
  </cdr:relSizeAnchor>
  <cdr:relSizeAnchor xmlns:cdr="http://schemas.openxmlformats.org/drawingml/2006/chartDrawing">
    <cdr:from>
      <cdr:x>0.31731</cdr:x>
      <cdr:y>9.3321E-6</cdr:y>
    </cdr:from>
    <cdr:to>
      <cdr:x>0.40385</cdr:x>
      <cdr:y>0.11112</cdr:y>
    </cdr:to>
    <cdr:sp macro="" textlink="">
      <cdr:nvSpPr>
        <cdr:cNvPr id="4" name="pole tekstowe 1"/>
        <cdr:cNvSpPr txBox="1"/>
      </cdr:nvSpPr>
      <cdr:spPr>
        <a:xfrm xmlns:a="http://schemas.openxmlformats.org/drawingml/2006/main">
          <a:off x="2357454" y="24"/>
          <a:ext cx="642942" cy="28575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Perpetua"/>
            </a:defRPr>
          </a:lvl1pPr>
          <a:lvl2pPr marL="457200" indent="0">
            <a:defRPr sz="1100">
              <a:latin typeface="Perpetua"/>
            </a:defRPr>
          </a:lvl2pPr>
          <a:lvl3pPr marL="914400" indent="0">
            <a:defRPr sz="1100">
              <a:latin typeface="Perpetua"/>
            </a:defRPr>
          </a:lvl3pPr>
          <a:lvl4pPr marL="1371600" indent="0">
            <a:defRPr sz="1100">
              <a:latin typeface="Perpetua"/>
            </a:defRPr>
          </a:lvl4pPr>
          <a:lvl5pPr marL="1828800" indent="0">
            <a:defRPr sz="1100">
              <a:latin typeface="Perpetua"/>
            </a:defRPr>
          </a:lvl5pPr>
          <a:lvl6pPr marL="2286000" indent="0">
            <a:defRPr sz="1100">
              <a:latin typeface="Perpetua"/>
            </a:defRPr>
          </a:lvl6pPr>
          <a:lvl7pPr marL="2743200" indent="0">
            <a:defRPr sz="1100">
              <a:latin typeface="Perpetua"/>
            </a:defRPr>
          </a:lvl7pPr>
          <a:lvl8pPr marL="3200400" indent="0">
            <a:defRPr sz="1100">
              <a:latin typeface="Perpetua"/>
            </a:defRPr>
          </a:lvl8pPr>
          <a:lvl9pPr marL="3657600" indent="0">
            <a:defRPr sz="1100">
              <a:latin typeface="Perpetua"/>
            </a:defRPr>
          </a:lvl9pPr>
        </a:lstStyle>
        <a:p xmlns:a="http://schemas.openxmlformats.org/drawingml/2006/main">
          <a:pPr algn="ctr"/>
          <a:endParaRPr lang="pl-PL" sz="1400" b="1" dirty="0">
            <a:solidFill>
              <a:srgbClr val="FF0000"/>
            </a:solidFill>
            <a:latin typeface="Arial" pitchFamily="34" charset="0"/>
            <a:cs typeface="Arial"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2" y="2"/>
            <a:ext cx="2946275" cy="496671"/>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49863" y="2"/>
            <a:ext cx="2946275" cy="496671"/>
          </a:xfrm>
          <a:prstGeom prst="rect">
            <a:avLst/>
          </a:prstGeom>
        </p:spPr>
        <p:txBody>
          <a:bodyPr vert="horz" lIns="91440" tIns="45720" rIns="91440" bIns="45720" rtlCol="0"/>
          <a:lstStyle>
            <a:lvl1pPr algn="r">
              <a:defRPr sz="1200"/>
            </a:lvl1pPr>
          </a:lstStyle>
          <a:p>
            <a:fld id="{CB79E282-9D25-4975-9323-E1D478C966E5}" type="datetimeFigureOut">
              <a:rPr lang="pl-PL" smtClean="0"/>
              <a:pPr/>
              <a:t>09.09.2024</a:t>
            </a:fld>
            <a:endParaRPr lang="pl-PL"/>
          </a:p>
        </p:txBody>
      </p:sp>
      <p:sp>
        <p:nvSpPr>
          <p:cNvPr id="4" name="Symbol zastępczy stopki 3"/>
          <p:cNvSpPr>
            <a:spLocks noGrp="1"/>
          </p:cNvSpPr>
          <p:nvPr>
            <p:ph type="ftr" sz="quarter" idx="2"/>
          </p:nvPr>
        </p:nvSpPr>
        <p:spPr>
          <a:xfrm>
            <a:off x="2" y="9428273"/>
            <a:ext cx="2946275" cy="496671"/>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49863" y="9428273"/>
            <a:ext cx="2946275" cy="496671"/>
          </a:xfrm>
          <a:prstGeom prst="rect">
            <a:avLst/>
          </a:prstGeom>
        </p:spPr>
        <p:txBody>
          <a:bodyPr vert="horz" lIns="91440" tIns="45720" rIns="91440" bIns="45720" rtlCol="0" anchor="b"/>
          <a:lstStyle>
            <a:lvl1pPr algn="r">
              <a:defRPr sz="1200"/>
            </a:lvl1pPr>
          </a:lstStyle>
          <a:p>
            <a:fld id="{3E766210-76C2-4D40-8288-512D99E708C6}" type="slidenum">
              <a:rPr lang="pl-PL" smtClean="0"/>
              <a:pPr/>
              <a:t>‹#›</a:t>
            </a:fld>
            <a:endParaRPr lang="pl-PL"/>
          </a:p>
        </p:txBody>
      </p:sp>
    </p:spTree>
    <p:extLst>
      <p:ext uri="{BB962C8B-B14F-4D97-AF65-F5344CB8AC3E}">
        <p14:creationId xmlns:p14="http://schemas.microsoft.com/office/powerpoint/2010/main" val="957089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2" y="2"/>
            <a:ext cx="2946275" cy="4966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23555" name="Rectangle 3"/>
          <p:cNvSpPr>
            <a:spLocks noGrp="1" noChangeArrowheads="1"/>
          </p:cNvSpPr>
          <p:nvPr>
            <p:ph type="dt" idx="1"/>
          </p:nvPr>
        </p:nvSpPr>
        <p:spPr bwMode="auto">
          <a:xfrm>
            <a:off x="3849863" y="2"/>
            <a:ext cx="2946275" cy="4966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2355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23557" name="Rectangle 5"/>
          <p:cNvSpPr>
            <a:spLocks noGrp="1" noChangeArrowheads="1"/>
          </p:cNvSpPr>
          <p:nvPr>
            <p:ph type="body" sz="quarter" idx="3"/>
          </p:nvPr>
        </p:nvSpPr>
        <p:spPr bwMode="auto">
          <a:xfrm>
            <a:off x="680383" y="4715832"/>
            <a:ext cx="5436909" cy="44666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558" name="Rectangle 6"/>
          <p:cNvSpPr>
            <a:spLocks noGrp="1" noChangeArrowheads="1"/>
          </p:cNvSpPr>
          <p:nvPr>
            <p:ph type="ftr" sz="quarter" idx="4"/>
          </p:nvPr>
        </p:nvSpPr>
        <p:spPr bwMode="auto">
          <a:xfrm>
            <a:off x="2" y="9428273"/>
            <a:ext cx="2946275" cy="49667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23559" name="Rectangle 7"/>
          <p:cNvSpPr>
            <a:spLocks noGrp="1" noChangeArrowheads="1"/>
          </p:cNvSpPr>
          <p:nvPr>
            <p:ph type="sldNum" sz="quarter" idx="5"/>
          </p:nvPr>
        </p:nvSpPr>
        <p:spPr bwMode="auto">
          <a:xfrm>
            <a:off x="3849863" y="9428273"/>
            <a:ext cx="2946275" cy="49667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0176D327-F02A-49E7-9D97-E1DB95BB71E3}" type="slidenum">
              <a:rPr lang="en-US"/>
              <a:pPr/>
              <a:t>‹#›</a:t>
            </a:fld>
            <a:endParaRPr lang="en-US"/>
          </a:p>
        </p:txBody>
      </p:sp>
    </p:spTree>
    <p:extLst>
      <p:ext uri="{BB962C8B-B14F-4D97-AF65-F5344CB8AC3E}">
        <p14:creationId xmlns:p14="http://schemas.microsoft.com/office/powerpoint/2010/main" val="167706334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2FA93D-ADE9-4C95-B5EE-122EDCA5FC50}" type="slidenum">
              <a:rPr lang="en-US"/>
              <a:pPr/>
              <a:t>1</a:t>
            </a:fld>
            <a:endParaRPr lang="en-US" dirty="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pl-PL" dirty="0"/>
          </a:p>
        </p:txBody>
      </p:sp>
    </p:spTree>
    <p:extLst>
      <p:ext uri="{BB962C8B-B14F-4D97-AF65-F5344CB8AC3E}">
        <p14:creationId xmlns:p14="http://schemas.microsoft.com/office/powerpoint/2010/main" val="1912845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0176D327-F02A-49E7-9D97-E1DB95BB71E3}" type="slidenum">
              <a:rPr lang="en-US" smtClean="0"/>
              <a:pPr/>
              <a:t>29</a:t>
            </a:fld>
            <a:endParaRPr lang="en-US"/>
          </a:p>
        </p:txBody>
      </p:sp>
    </p:spTree>
    <p:extLst>
      <p:ext uri="{BB962C8B-B14F-4D97-AF65-F5344CB8AC3E}">
        <p14:creationId xmlns:p14="http://schemas.microsoft.com/office/powerpoint/2010/main" val="3828353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176D327-F02A-49E7-9D97-E1DB95BB71E3}" type="slidenum">
              <a:rPr lang="en-US" smtClean="0"/>
              <a:pPr/>
              <a:t>36</a:t>
            </a:fld>
            <a:endParaRPr lang="en-US"/>
          </a:p>
        </p:txBody>
      </p:sp>
    </p:spTree>
    <p:extLst>
      <p:ext uri="{BB962C8B-B14F-4D97-AF65-F5344CB8AC3E}">
        <p14:creationId xmlns:p14="http://schemas.microsoft.com/office/powerpoint/2010/main" val="852318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176D327-F02A-49E7-9D97-E1DB95BB71E3}" type="slidenum">
              <a:rPr lang="en-US" smtClean="0"/>
              <a:pPr/>
              <a:t>37</a:t>
            </a:fld>
            <a:endParaRPr lang="en-US"/>
          </a:p>
        </p:txBody>
      </p:sp>
    </p:spTree>
    <p:extLst>
      <p:ext uri="{BB962C8B-B14F-4D97-AF65-F5344CB8AC3E}">
        <p14:creationId xmlns:p14="http://schemas.microsoft.com/office/powerpoint/2010/main" val="3439016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176D327-F02A-49E7-9D97-E1DB95BB71E3}" type="slidenum">
              <a:rPr lang="en-US" smtClean="0"/>
              <a:pPr/>
              <a:t>40</a:t>
            </a:fld>
            <a:endParaRPr lang="en-US"/>
          </a:p>
        </p:txBody>
      </p:sp>
    </p:spTree>
    <p:extLst>
      <p:ext uri="{BB962C8B-B14F-4D97-AF65-F5344CB8AC3E}">
        <p14:creationId xmlns:p14="http://schemas.microsoft.com/office/powerpoint/2010/main" val="501249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176D327-F02A-49E7-9D97-E1DB95BB71E3}" type="slidenum">
              <a:rPr lang="en-US" smtClean="0"/>
              <a:pPr/>
              <a:t>44</a:t>
            </a:fld>
            <a:endParaRPr lang="en-US"/>
          </a:p>
        </p:txBody>
      </p:sp>
    </p:spTree>
    <p:extLst>
      <p:ext uri="{BB962C8B-B14F-4D97-AF65-F5344CB8AC3E}">
        <p14:creationId xmlns:p14="http://schemas.microsoft.com/office/powerpoint/2010/main" val="61795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0176D327-F02A-49E7-9D97-E1DB95BB71E3}" type="slidenum">
              <a:rPr lang="en-US" smtClean="0"/>
              <a:pPr/>
              <a:t>46</a:t>
            </a:fld>
            <a:endParaRPr lang="en-US"/>
          </a:p>
        </p:txBody>
      </p:sp>
    </p:spTree>
    <p:extLst>
      <p:ext uri="{BB962C8B-B14F-4D97-AF65-F5344CB8AC3E}">
        <p14:creationId xmlns:p14="http://schemas.microsoft.com/office/powerpoint/2010/main" val="46027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16387" name="Symbol zastępczy notatek 2"/>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pl-PL" dirty="0"/>
          </a:p>
        </p:txBody>
      </p:sp>
      <p:sp>
        <p:nvSpPr>
          <p:cNvPr id="16388" name="Symbol zastępczy numeru slajdu 3"/>
          <p:cNvSpPr>
            <a:spLocks noGrp="1" noChangeArrowheads="1"/>
          </p:cNvSpPr>
          <p:nvPr>
            <p:ph type="sldNum" sz="quarter" idx="5"/>
          </p:nvPr>
        </p:nvSpPr>
        <p:spPr bwMode="auto">
          <a:noFill/>
          <a:ln>
            <a:miter lim="800000"/>
            <a:headEnd/>
            <a:tailEnd/>
          </a:ln>
        </p:spPr>
        <p:txBody>
          <a:bodyPr/>
          <a:lstStyle/>
          <a:p>
            <a:fld id="{57684124-1180-4076-8913-A8920706D080}" type="slidenum">
              <a:rPr lang="pl-PL"/>
              <a:pPr/>
              <a:t>6</a:t>
            </a:fld>
            <a:endParaRPr lang="pl-PL"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0176D327-F02A-49E7-9D97-E1DB95BB71E3}" type="slidenum">
              <a:rPr lang="en-US" smtClean="0"/>
              <a:pPr/>
              <a:t>14</a:t>
            </a:fld>
            <a:endParaRPr lang="en-US"/>
          </a:p>
        </p:txBody>
      </p:sp>
    </p:spTree>
    <p:extLst>
      <p:ext uri="{BB962C8B-B14F-4D97-AF65-F5344CB8AC3E}">
        <p14:creationId xmlns:p14="http://schemas.microsoft.com/office/powerpoint/2010/main" val="201048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0176D327-F02A-49E7-9D97-E1DB95BB71E3}" type="slidenum">
              <a:rPr lang="en-US" smtClean="0"/>
              <a:pPr/>
              <a:t>15</a:t>
            </a:fld>
            <a:endParaRPr lang="en-US"/>
          </a:p>
        </p:txBody>
      </p:sp>
    </p:spTree>
    <p:extLst>
      <p:ext uri="{BB962C8B-B14F-4D97-AF65-F5344CB8AC3E}">
        <p14:creationId xmlns:p14="http://schemas.microsoft.com/office/powerpoint/2010/main" val="1310152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0176D327-F02A-49E7-9D97-E1DB95BB71E3}" type="slidenum">
              <a:rPr lang="en-US" smtClean="0"/>
              <a:pPr/>
              <a:t>16</a:t>
            </a:fld>
            <a:endParaRPr lang="en-US"/>
          </a:p>
        </p:txBody>
      </p:sp>
    </p:spTree>
    <p:extLst>
      <p:ext uri="{BB962C8B-B14F-4D97-AF65-F5344CB8AC3E}">
        <p14:creationId xmlns:p14="http://schemas.microsoft.com/office/powerpoint/2010/main" val="2954982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0176D327-F02A-49E7-9D97-E1DB95BB71E3}" type="slidenum">
              <a:rPr lang="en-US" smtClean="0"/>
              <a:pPr/>
              <a:t>17</a:t>
            </a:fld>
            <a:endParaRPr lang="en-US"/>
          </a:p>
        </p:txBody>
      </p:sp>
    </p:spTree>
    <p:extLst>
      <p:ext uri="{BB962C8B-B14F-4D97-AF65-F5344CB8AC3E}">
        <p14:creationId xmlns:p14="http://schemas.microsoft.com/office/powerpoint/2010/main" val="3203804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3795" name="Symbol zastępczy notatek 2"/>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pl-PL" dirty="0"/>
          </a:p>
        </p:txBody>
      </p:sp>
      <p:sp>
        <p:nvSpPr>
          <p:cNvPr id="33796" name="Symbol zastępczy numeru slajdu 3"/>
          <p:cNvSpPr>
            <a:spLocks noGrp="1" noChangeArrowheads="1"/>
          </p:cNvSpPr>
          <p:nvPr>
            <p:ph type="sldNum" sz="quarter" idx="5"/>
          </p:nvPr>
        </p:nvSpPr>
        <p:spPr bwMode="auto">
          <a:noFill/>
          <a:ln>
            <a:miter lim="800000"/>
            <a:headEnd/>
            <a:tailEnd/>
          </a:ln>
        </p:spPr>
        <p:txBody>
          <a:bodyPr/>
          <a:lstStyle/>
          <a:p>
            <a:fld id="{9DA2A39E-1965-47B3-ADE7-F458D285D5AD}" type="slidenum">
              <a:rPr lang="pl-PL"/>
              <a:pPr/>
              <a:t>23</a:t>
            </a:fld>
            <a:endParaRPr lang="pl-PL"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176D327-F02A-49E7-9D97-E1DB95BB71E3}" type="slidenum">
              <a:rPr lang="en-US" smtClean="0"/>
              <a:pPr/>
              <a:t>24</a:t>
            </a:fld>
            <a:endParaRPr lang="en-US"/>
          </a:p>
        </p:txBody>
      </p:sp>
    </p:spTree>
    <p:extLst>
      <p:ext uri="{BB962C8B-B14F-4D97-AF65-F5344CB8AC3E}">
        <p14:creationId xmlns:p14="http://schemas.microsoft.com/office/powerpoint/2010/main" val="1254062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176D327-F02A-49E7-9D97-E1DB95BB71E3}" type="slidenum">
              <a:rPr lang="en-US" smtClean="0"/>
              <a:pPr/>
              <a:t>28</a:t>
            </a:fld>
            <a:endParaRPr lang="en-US"/>
          </a:p>
        </p:txBody>
      </p:sp>
    </p:spTree>
    <p:extLst>
      <p:ext uri="{BB962C8B-B14F-4D97-AF65-F5344CB8AC3E}">
        <p14:creationId xmlns:p14="http://schemas.microsoft.com/office/powerpoint/2010/main" val="570108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pl-PL"/>
              <a:t>Kliknij, aby edytować styl</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61C7C1-B6C7-40CE-B1BC-945F1F545C1B}" type="slidenum">
              <a:rPr lang="en-US" smtClean="0"/>
              <a:pPr/>
              <a:t>‹#›</a:t>
            </a:fld>
            <a:endParaRPr lang="en-US" dirty="0"/>
          </a:p>
        </p:txBody>
      </p:sp>
    </p:spTree>
    <p:extLst>
      <p:ext uri="{BB962C8B-B14F-4D97-AF65-F5344CB8AC3E}">
        <p14:creationId xmlns:p14="http://schemas.microsoft.com/office/powerpoint/2010/main" val="146192827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3710D0-1257-4879-98AE-25F52C5E36B0}" type="slidenum">
              <a:rPr lang="en-US" smtClean="0"/>
              <a:pPr/>
              <a:t>‹#›</a:t>
            </a:fld>
            <a:endParaRPr lang="en-US" dirty="0"/>
          </a:p>
        </p:txBody>
      </p:sp>
    </p:spTree>
    <p:extLst>
      <p:ext uri="{BB962C8B-B14F-4D97-AF65-F5344CB8AC3E}">
        <p14:creationId xmlns:p14="http://schemas.microsoft.com/office/powerpoint/2010/main" val="1587557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0D4236-7C8B-4B1C-ADA2-46122F2C0738}" type="slidenum">
              <a:rPr lang="en-US" smtClean="0"/>
              <a:pPr/>
              <a:t>‹#›</a:t>
            </a:fld>
            <a:endParaRPr lang="en-US" dirty="0"/>
          </a:p>
        </p:txBody>
      </p:sp>
    </p:spTree>
    <p:extLst>
      <p:ext uri="{BB962C8B-B14F-4D97-AF65-F5344CB8AC3E}">
        <p14:creationId xmlns:p14="http://schemas.microsoft.com/office/powerpoint/2010/main" val="1545830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52DE9A-3E4F-4E43-9C26-8F0F31862B09}" type="slidenum">
              <a:rPr lang="en-US" smtClean="0"/>
              <a:pPr/>
              <a:t>‹#›</a:t>
            </a:fld>
            <a:endParaRPr lang="en-US" dirty="0"/>
          </a:p>
        </p:txBody>
      </p:sp>
    </p:spTree>
    <p:extLst>
      <p:ext uri="{BB962C8B-B14F-4D97-AF65-F5344CB8AC3E}">
        <p14:creationId xmlns:p14="http://schemas.microsoft.com/office/powerpoint/2010/main" val="1207955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pl-PL"/>
              <a:t>Kliknij, aby edytować styl</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F6D14A3-2FFB-4DDB-B743-15E65F0D1EF5}" type="slidenum">
              <a:rPr lang="en-US" smtClean="0"/>
              <a:pPr/>
              <a:t>‹#›</a:t>
            </a:fld>
            <a:endParaRPr lang="en-US" dirty="0"/>
          </a:p>
        </p:txBody>
      </p:sp>
    </p:spTree>
    <p:extLst>
      <p:ext uri="{BB962C8B-B14F-4D97-AF65-F5344CB8AC3E}">
        <p14:creationId xmlns:p14="http://schemas.microsoft.com/office/powerpoint/2010/main" val="189882727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8" name="Date Placeholder 7"/>
          <p:cNvSpPr>
            <a:spLocks noGrp="1"/>
          </p:cNvSpPr>
          <p:nvPr>
            <p:ph type="dt" sz="half" idx="10"/>
          </p:nvPr>
        </p:nvSpPr>
        <p:spPr/>
        <p:txBody>
          <a:bodyPr/>
          <a:lstStyle/>
          <a:p>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E5DC778-4077-47AF-B061-848C9A0929EB}" type="slidenum">
              <a:rPr lang="en-US" smtClean="0"/>
              <a:pPr/>
              <a:t>‹#›</a:t>
            </a:fld>
            <a:endParaRPr lang="en-US" dirty="0"/>
          </a:p>
        </p:txBody>
      </p:sp>
    </p:spTree>
    <p:extLst>
      <p:ext uri="{BB962C8B-B14F-4D97-AF65-F5344CB8AC3E}">
        <p14:creationId xmlns:p14="http://schemas.microsoft.com/office/powerpoint/2010/main" val="3059123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102239" y="3143250"/>
            <a:ext cx="3288024" cy="2596776"/>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CAAD25-8F9D-4117-B5C9-A8F2B51B5461}" type="slidenum">
              <a:rPr lang="en-US" smtClean="0"/>
              <a:pPr/>
              <a:t>‹#›</a:t>
            </a:fld>
            <a:endParaRPr lang="en-US" dirty="0"/>
          </a:p>
        </p:txBody>
      </p:sp>
      <p:sp>
        <p:nvSpPr>
          <p:cNvPr id="10" name="Title 9"/>
          <p:cNvSpPr>
            <a:spLocks noGrp="1"/>
          </p:cNvSpPr>
          <p:nvPr>
            <p:ph type="title"/>
          </p:nvPr>
        </p:nvSpPr>
        <p:spPr/>
        <p:txBody>
          <a:bodyPr/>
          <a:lstStyle/>
          <a:p>
            <a:r>
              <a:rPr lang="pl-PL"/>
              <a:t>Kliknij, aby edytować styl</a:t>
            </a:r>
            <a:endParaRPr lang="en-US" dirty="0"/>
          </a:p>
        </p:txBody>
      </p:sp>
    </p:spTree>
    <p:extLst>
      <p:ext uri="{BB962C8B-B14F-4D97-AF65-F5344CB8AC3E}">
        <p14:creationId xmlns:p14="http://schemas.microsoft.com/office/powerpoint/2010/main" val="377911093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60B203A-0481-49FD-A67C-413AF6C7B862}" type="slidenum">
              <a:rPr lang="en-US" smtClean="0"/>
              <a:pPr/>
              <a:t>‹#›</a:t>
            </a:fld>
            <a:endParaRPr lang="en-US" dirty="0"/>
          </a:p>
        </p:txBody>
      </p:sp>
    </p:spTree>
    <p:extLst>
      <p:ext uri="{BB962C8B-B14F-4D97-AF65-F5344CB8AC3E}">
        <p14:creationId xmlns:p14="http://schemas.microsoft.com/office/powerpoint/2010/main" val="1286312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3B5DD45-B237-482F-8A3E-84ACF4099CAA}" type="slidenum">
              <a:rPr lang="en-US" smtClean="0"/>
              <a:pPr/>
              <a:t>‹#›</a:t>
            </a:fld>
            <a:endParaRPr lang="en-US" dirty="0"/>
          </a:p>
        </p:txBody>
      </p:sp>
    </p:spTree>
    <p:extLst>
      <p:ext uri="{BB962C8B-B14F-4D97-AF65-F5344CB8AC3E}">
        <p14:creationId xmlns:p14="http://schemas.microsoft.com/office/powerpoint/2010/main" val="3153757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pl-PL"/>
              <a:t>Kliknij, aby edytować styl</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9" name="Date Placeholder 8"/>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3D1FFB20-4B46-412B-AB30-87BD4C1BC09A}" type="slidenum">
              <a:rPr lang="en-US" smtClean="0"/>
              <a:pPr/>
              <a:t>‹#›</a:t>
            </a:fld>
            <a:endParaRPr lang="en-US" dirty="0"/>
          </a:p>
        </p:txBody>
      </p:sp>
    </p:spTree>
    <p:extLst>
      <p:ext uri="{BB962C8B-B14F-4D97-AF65-F5344CB8AC3E}">
        <p14:creationId xmlns:p14="http://schemas.microsoft.com/office/powerpoint/2010/main" val="4079282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pl-PL"/>
              <a:t>Kliknij, aby edytować styl</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dirty="0"/>
              <a:t>Kliknij ikonę, aby dodać obraz</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EC0E9DB-20E2-473A-A481-3621E7DB8E13}" type="slidenum">
              <a:rPr lang="en-US" smtClean="0"/>
              <a:pPr/>
              <a:t>‹#›</a:t>
            </a:fld>
            <a:endParaRPr lang="en-US" dirty="0"/>
          </a:p>
        </p:txBody>
      </p:sp>
    </p:spTree>
    <p:extLst>
      <p:ext uri="{BB962C8B-B14F-4D97-AF65-F5344CB8AC3E}">
        <p14:creationId xmlns:p14="http://schemas.microsoft.com/office/powerpoint/2010/main" val="2740633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endParaRPr lang="en-US" dirty="0"/>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DFCAAD25-8F9D-4117-B5C9-A8F2B51B5461}" type="slidenum">
              <a:rPr lang="en-US" smtClean="0"/>
              <a:pPr/>
              <a:t>‹#›</a:t>
            </a:fld>
            <a:endParaRPr lang="en-US" dirty="0"/>
          </a:p>
        </p:txBody>
      </p:sp>
    </p:spTree>
    <p:extLst>
      <p:ext uri="{BB962C8B-B14F-4D97-AF65-F5344CB8AC3E}">
        <p14:creationId xmlns:p14="http://schemas.microsoft.com/office/powerpoint/2010/main" val="223063196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sldNum="0" hdr="0" ftr="0" dt="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a:xfrm>
            <a:off x="-81338" y="-29818"/>
            <a:ext cx="9225338" cy="6858000"/>
          </a:xfrm>
          <a:noFill/>
          <a:ln>
            <a:noFill/>
          </a:ln>
        </p:spPr>
        <p:style>
          <a:lnRef idx="1">
            <a:schemeClr val="accent6"/>
          </a:lnRef>
          <a:fillRef idx="2">
            <a:schemeClr val="accent6"/>
          </a:fillRef>
          <a:effectRef idx="1">
            <a:schemeClr val="accent6"/>
          </a:effectRef>
          <a:fontRef idx="minor">
            <a:schemeClr val="dk1"/>
          </a:fontRef>
        </p:style>
        <p:txBody>
          <a:bodyPr>
            <a:normAutofit/>
          </a:bodyPr>
          <a:lstStyle/>
          <a:p>
            <a:r>
              <a:rPr lang="pl-PL" sz="4400">
                <a:latin typeface="Arial" panose="020B0604020202020204" pitchFamily="34" charset="0"/>
                <a:cs typeface="Arial" panose="020B0604020202020204" pitchFamily="34" charset="0"/>
              </a:rPr>
              <a:t>Rynek pracy w powiecie elbląskim w </a:t>
            </a:r>
            <a:r>
              <a:rPr lang="pl-PL" sz="4400" dirty="0">
                <a:latin typeface="Arial" panose="020B0604020202020204" pitchFamily="34" charset="0"/>
                <a:cs typeface="Arial" panose="020B0604020202020204" pitchFamily="34" charset="0"/>
              </a:rPr>
              <a:t>i PÓŁROCZU 2024 ROKU </a:t>
            </a:r>
            <a:endParaRPr lang="pl-PL" sz="4400" dirty="0">
              <a:solidFill>
                <a:srgbClr val="7030A0"/>
              </a:solidFill>
              <a:latin typeface="Arial" panose="020B0604020202020204" pitchFamily="34" charset="0"/>
              <a:cs typeface="Arial" panose="020B0604020202020204" pitchFamily="34" charset="0"/>
            </a:endParaRPr>
          </a:p>
        </p:txBody>
      </p:sp>
      <p:pic>
        <p:nvPicPr>
          <p:cNvPr id="2" name="Obraz 1">
            <a:extLst>
              <a:ext uri="{FF2B5EF4-FFF2-40B4-BE49-F238E27FC236}">
                <a16:creationId xmlns:a16="http://schemas.microsoft.com/office/drawing/2014/main" id="{87DFA430-497B-5F4F-2B5B-AC21600C8F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5301208"/>
            <a:ext cx="1792654" cy="1121990"/>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7116" y="116632"/>
            <a:ext cx="8707372" cy="1296144"/>
          </a:xfrm>
          <a:noFill/>
          <a:ln w="12700">
            <a:noFill/>
          </a:ln>
        </p:spPr>
        <p:txBody>
          <a:bodyPr>
            <a:noAutofit/>
          </a:bodyPr>
          <a:lstStyle/>
          <a:p>
            <a:pPr marL="93663" algn="l"/>
            <a:r>
              <a:rPr lang="pl-PL" sz="2400" dirty="0">
                <a:latin typeface="Arial" panose="020B0604020202020204" pitchFamily="34" charset="0"/>
                <a:cs typeface="Arial" panose="020B0604020202020204" pitchFamily="34" charset="0"/>
              </a:rPr>
              <a:t>STOPA bezrobocia w Elblągu       </a:t>
            </a:r>
            <a:br>
              <a:rPr lang="pl-PL" sz="2400" dirty="0">
                <a:latin typeface="Arial" panose="020B0604020202020204" pitchFamily="34" charset="0"/>
                <a:cs typeface="Arial" panose="020B0604020202020204" pitchFamily="34" charset="0"/>
              </a:rPr>
            </a:br>
            <a:r>
              <a:rPr lang="pl-PL" sz="2400" dirty="0">
                <a:latin typeface="Arial" panose="020B0604020202020204" pitchFamily="34" charset="0"/>
                <a:cs typeface="Arial" panose="020B0604020202020204" pitchFamily="34" charset="0"/>
              </a:rPr>
              <a:t>STAN NA 30.06.2024 I 30.06.2023 R.</a:t>
            </a:r>
          </a:p>
        </p:txBody>
      </p:sp>
      <p:graphicFrame>
        <p:nvGraphicFramePr>
          <p:cNvPr id="8" name="Wykres 7"/>
          <p:cNvGraphicFramePr/>
          <p:nvPr>
            <p:extLst>
              <p:ext uri="{D42A27DB-BD31-4B8C-83A1-F6EECF244321}">
                <p14:modId xmlns:p14="http://schemas.microsoft.com/office/powerpoint/2010/main" val="3768876464"/>
              </p:ext>
            </p:extLst>
          </p:nvPr>
        </p:nvGraphicFramePr>
        <p:xfrm>
          <a:off x="395960" y="1628800"/>
          <a:ext cx="8429684" cy="46548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ymbol zastępczy zawartości 3">
            <a:extLst>
              <a:ext uri="{FF2B5EF4-FFF2-40B4-BE49-F238E27FC236}">
                <a16:creationId xmlns:a16="http://schemas.microsoft.com/office/drawing/2014/main" id="{6DF43DD8-EB08-37FA-9BA3-3775B6722B26}"/>
              </a:ext>
            </a:extLst>
          </p:cNvPr>
          <p:cNvGraphicFramePr>
            <a:graphicFrameLocks noGrp="1"/>
          </p:cNvGraphicFramePr>
          <p:nvPr>
            <p:ph idx="1"/>
            <p:extLst>
              <p:ext uri="{D42A27DB-BD31-4B8C-83A1-F6EECF244321}">
                <p14:modId xmlns:p14="http://schemas.microsoft.com/office/powerpoint/2010/main" val="1706114376"/>
              </p:ext>
            </p:extLst>
          </p:nvPr>
        </p:nvGraphicFramePr>
        <p:xfrm>
          <a:off x="179512" y="2060849"/>
          <a:ext cx="8507288" cy="410445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7116" y="116632"/>
            <a:ext cx="8707372" cy="1296144"/>
          </a:xfrm>
          <a:noFill/>
          <a:ln w="12700">
            <a:noFill/>
          </a:ln>
        </p:spPr>
        <p:txBody>
          <a:bodyPr>
            <a:noAutofit/>
          </a:bodyPr>
          <a:lstStyle/>
          <a:p>
            <a:pPr marL="93663" algn="l"/>
            <a:r>
              <a:rPr lang="pl-PL" sz="2400" dirty="0">
                <a:latin typeface="Arial" panose="020B0604020202020204" pitchFamily="34" charset="0"/>
                <a:cs typeface="Arial" panose="020B0604020202020204" pitchFamily="34" charset="0"/>
              </a:rPr>
              <a:t>STOPA bezrobocia w powiecie elbląskim STAN NA 30.06.2024 I 30.06.2023 R.</a:t>
            </a:r>
          </a:p>
        </p:txBody>
      </p:sp>
      <p:graphicFrame>
        <p:nvGraphicFramePr>
          <p:cNvPr id="8" name="Wykres 7"/>
          <p:cNvGraphicFramePr/>
          <p:nvPr/>
        </p:nvGraphicFramePr>
        <p:xfrm>
          <a:off x="357158" y="1700808"/>
          <a:ext cx="8429684" cy="46548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ymbol zastępczy zawartości 3">
            <a:extLst>
              <a:ext uri="{FF2B5EF4-FFF2-40B4-BE49-F238E27FC236}">
                <a16:creationId xmlns:a16="http://schemas.microsoft.com/office/drawing/2014/main" id="{6DF43DD8-EB08-37FA-9BA3-3775B6722B26}"/>
              </a:ext>
            </a:extLst>
          </p:cNvPr>
          <p:cNvGraphicFramePr>
            <a:graphicFrameLocks noGrp="1"/>
          </p:cNvGraphicFramePr>
          <p:nvPr>
            <p:ph idx="1"/>
            <p:extLst>
              <p:ext uri="{D42A27DB-BD31-4B8C-83A1-F6EECF244321}">
                <p14:modId xmlns:p14="http://schemas.microsoft.com/office/powerpoint/2010/main" val="1156909648"/>
              </p:ext>
            </p:extLst>
          </p:nvPr>
        </p:nvGraphicFramePr>
        <p:xfrm>
          <a:off x="179512" y="1976015"/>
          <a:ext cx="8507288" cy="41044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54074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2008" y="188640"/>
            <a:ext cx="8892480" cy="1008112"/>
          </a:xfrm>
          <a:noFill/>
          <a:ln w="12700">
            <a:noFill/>
          </a:ln>
        </p:spPr>
        <p:txBody>
          <a:bodyPr>
            <a:noAutofit/>
          </a:bodyPr>
          <a:lstStyle/>
          <a:p>
            <a:pPr marL="177800" algn="l"/>
            <a:r>
              <a:rPr lang="pl-PL" sz="2400" dirty="0">
                <a:latin typeface="Arial" panose="020B0604020202020204" pitchFamily="34" charset="0"/>
                <a:cs typeface="Arial" panose="020B0604020202020204" pitchFamily="34" charset="0"/>
              </a:rPr>
              <a:t>Płynność bezrobocia W i Półroczu </a:t>
            </a:r>
            <a:br>
              <a:rPr lang="pl-PL" sz="2400" dirty="0">
                <a:latin typeface="Arial" panose="020B0604020202020204" pitchFamily="34" charset="0"/>
                <a:cs typeface="Arial" panose="020B0604020202020204" pitchFamily="34" charset="0"/>
              </a:rPr>
            </a:br>
            <a:r>
              <a:rPr lang="pl-PL" sz="2400" dirty="0">
                <a:latin typeface="Arial" panose="020B0604020202020204" pitchFamily="34" charset="0"/>
                <a:cs typeface="Arial" panose="020B0604020202020204" pitchFamily="34" charset="0"/>
              </a:rPr>
              <a:t>2024 i 2023 R.</a:t>
            </a:r>
          </a:p>
        </p:txBody>
      </p:sp>
      <p:graphicFrame>
        <p:nvGraphicFramePr>
          <p:cNvPr id="4" name="Diagram 3"/>
          <p:cNvGraphicFramePr/>
          <p:nvPr>
            <p:extLst>
              <p:ext uri="{D42A27DB-BD31-4B8C-83A1-F6EECF244321}">
                <p14:modId xmlns:p14="http://schemas.microsoft.com/office/powerpoint/2010/main" val="3994717265"/>
              </p:ext>
            </p:extLst>
          </p:nvPr>
        </p:nvGraphicFramePr>
        <p:xfrm>
          <a:off x="251520" y="1196752"/>
          <a:ext cx="8892480" cy="5518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219D282-7098-414D-337C-F6F676C14992}"/>
              </a:ext>
            </a:extLst>
          </p:cNvPr>
          <p:cNvSpPr>
            <a:spLocks noGrp="1"/>
          </p:cNvSpPr>
          <p:nvPr>
            <p:ph type="title"/>
          </p:nvPr>
        </p:nvSpPr>
        <p:spPr>
          <a:xfrm>
            <a:off x="0" y="188640"/>
            <a:ext cx="9252520" cy="1008112"/>
          </a:xfrm>
          <a:noFill/>
          <a:ln w="12700">
            <a:noFill/>
          </a:ln>
        </p:spPr>
        <p:txBody>
          <a:bodyPr>
            <a:normAutofit fontScale="90000"/>
          </a:bodyPr>
          <a:lstStyle/>
          <a:p>
            <a:pPr marL="177800" algn="l">
              <a:lnSpc>
                <a:spcPct val="100000"/>
              </a:lnSpc>
            </a:pPr>
            <a:br>
              <a:rPr lang="pl-PL" sz="3100" cap="none" spc="0" dirty="0">
                <a:solidFill>
                  <a:schemeClr val="accent4">
                    <a:lumMod val="75000"/>
                  </a:schemeClr>
                </a:solidFill>
                <a:latin typeface="Mongolian Baiti" panose="03000500000000000000" pitchFamily="66" charset="0"/>
                <a:ea typeface="Calibri" pitchFamily="34" charset="0"/>
                <a:cs typeface="Mongolian Baiti" panose="03000500000000000000" pitchFamily="66" charset="0"/>
              </a:rPr>
            </a:br>
            <a:r>
              <a:rPr lang="pl-PL" sz="2700" cap="none" spc="0" dirty="0">
                <a:solidFill>
                  <a:schemeClr val="tx1"/>
                </a:solidFill>
                <a:latin typeface="Arial" panose="020B0604020202020204" pitchFamily="34" charset="0"/>
                <a:ea typeface="Calibri" pitchFamily="34" charset="0"/>
                <a:cs typeface="Arial" panose="020B0604020202020204" pitchFamily="34" charset="0"/>
              </a:rPr>
              <a:t>PRZYCZYNY WYŁĄCZEŃ Z EWIDENCJI OSÓB BEZROBOTNYCH Z ELBLĄGA W I PÓŁROCZU 2024 R.</a:t>
            </a:r>
            <a:br>
              <a:rPr kumimoji="0" lang="pl-PL" sz="2700" i="0" u="none" strike="noStrike" kern="1200" cap="none" spc="0" normalizeH="0" baseline="0" noProof="0" dirty="0">
                <a:ln>
                  <a:noFill/>
                </a:ln>
                <a:solidFill>
                  <a:schemeClr val="accent4">
                    <a:lumMod val="75000"/>
                  </a:schemeClr>
                </a:solidFill>
                <a:effectLst/>
                <a:uLnTx/>
                <a:uFillTx/>
                <a:latin typeface="Arial" panose="020B0604020202020204" pitchFamily="34" charset="0"/>
                <a:ea typeface="Calibri" pitchFamily="34" charset="0"/>
                <a:cs typeface="Arial" panose="020B0604020202020204" pitchFamily="34" charset="0"/>
              </a:rPr>
            </a:br>
            <a:endParaRPr lang="pl-PL" sz="2700" dirty="0">
              <a:latin typeface="Arial" panose="020B0604020202020204" pitchFamily="34" charset="0"/>
              <a:cs typeface="Arial" panose="020B0604020202020204" pitchFamily="34" charset="0"/>
            </a:endParaRPr>
          </a:p>
        </p:txBody>
      </p:sp>
      <p:graphicFrame>
        <p:nvGraphicFramePr>
          <p:cNvPr id="4" name="Wykres 3">
            <a:extLst>
              <a:ext uri="{FF2B5EF4-FFF2-40B4-BE49-F238E27FC236}">
                <a16:creationId xmlns:a16="http://schemas.microsoft.com/office/drawing/2014/main" id="{DDC6D053-D0A6-058A-7F94-163D021DE370}"/>
              </a:ext>
            </a:extLst>
          </p:cNvPr>
          <p:cNvGraphicFramePr/>
          <p:nvPr>
            <p:extLst>
              <p:ext uri="{D42A27DB-BD31-4B8C-83A1-F6EECF244321}">
                <p14:modId xmlns:p14="http://schemas.microsoft.com/office/powerpoint/2010/main" val="3847184193"/>
              </p:ext>
            </p:extLst>
          </p:nvPr>
        </p:nvGraphicFramePr>
        <p:xfrm>
          <a:off x="251520" y="1340768"/>
          <a:ext cx="8883150" cy="51845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7263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C7C5B3A-9DC1-328C-0671-33302FDDFC71}"/>
              </a:ext>
            </a:extLst>
          </p:cNvPr>
          <p:cNvSpPr>
            <a:spLocks noGrp="1"/>
          </p:cNvSpPr>
          <p:nvPr>
            <p:ph type="title"/>
          </p:nvPr>
        </p:nvSpPr>
        <p:spPr>
          <a:xfrm>
            <a:off x="251520" y="116632"/>
            <a:ext cx="8712968" cy="1080120"/>
          </a:xfrm>
          <a:noFill/>
          <a:ln w="12700">
            <a:noFill/>
          </a:ln>
        </p:spPr>
        <p:txBody>
          <a:bodyPr>
            <a:normAutofit fontScale="90000"/>
          </a:bodyPr>
          <a:lstStyle/>
          <a:p>
            <a:pPr marL="177800" algn="l"/>
            <a:r>
              <a:rPr kumimoji="0" lang="pl-PL" sz="2800" i="0" u="none" strike="noStrike" kern="1200" cap="none" spc="0" normalizeH="0" baseline="0" noProof="0" dirty="0">
                <a:ln>
                  <a:noFill/>
                </a:ln>
                <a:solidFill>
                  <a:schemeClr val="tx1"/>
                </a:solidFill>
                <a:uLnTx/>
                <a:uFillTx/>
                <a:latin typeface="Calibri" pitchFamily="34" charset="0"/>
                <a:ea typeface="Calibri" pitchFamily="34" charset="0"/>
                <a:cs typeface="Calibri" pitchFamily="34" charset="0"/>
              </a:rPr>
              <a:t>  </a:t>
            </a:r>
            <a:br>
              <a:rPr kumimoji="0" lang="pl-PL" sz="2800" i="0" u="none" strike="noStrike" kern="1200" cap="none" spc="0" normalizeH="0" baseline="0" noProof="0" dirty="0">
                <a:ln>
                  <a:noFill/>
                </a:ln>
                <a:solidFill>
                  <a:schemeClr val="tx1"/>
                </a:solidFill>
                <a:uLnTx/>
                <a:uFillTx/>
                <a:latin typeface="Calibri" pitchFamily="34" charset="0"/>
                <a:ea typeface="Calibri" pitchFamily="34" charset="0"/>
                <a:cs typeface="Calibri" pitchFamily="34" charset="0"/>
              </a:rPr>
            </a:br>
            <a:r>
              <a:rPr kumimoji="0" lang="pl-PL" sz="2700" i="0" u="none" strike="noStrike" kern="1200" cap="none" spc="0" normalizeH="0" baseline="0" noProof="0" dirty="0">
                <a:ln>
                  <a:noFill/>
                </a:ln>
                <a:solidFill>
                  <a:schemeClr val="tx1"/>
                </a:solidFill>
                <a:uLnTx/>
                <a:uFillTx/>
                <a:latin typeface="Arial" panose="020B0604020202020204" pitchFamily="34" charset="0"/>
                <a:ea typeface="Calibri" pitchFamily="34" charset="0"/>
                <a:cs typeface="Arial" panose="020B0604020202020204" pitchFamily="34" charset="0"/>
              </a:rPr>
              <a:t>PRZYCZYNY WYŁĄCZEŃ Z EWIDENCJI OSÓB BEZROBOTNYCH Z POWIATU ELBLĄSKIEGO W                 I PÓŁROCZU 2024 R.</a:t>
            </a:r>
            <a:br>
              <a:rPr kumimoji="0" lang="pl-PL" sz="2800" i="0" u="none" strike="noStrike" kern="1200" cap="none" spc="0" normalizeH="0" baseline="0" noProof="0" dirty="0">
                <a:ln>
                  <a:noFill/>
                </a:ln>
                <a:solidFill>
                  <a:schemeClr val="tx1"/>
                </a:solidFill>
                <a:uLnTx/>
                <a:uFillTx/>
                <a:latin typeface="Mongolian Baiti" panose="03000500000000000000" pitchFamily="66" charset="0"/>
                <a:ea typeface="Calibri" pitchFamily="34" charset="0"/>
                <a:cs typeface="Mongolian Baiti" panose="03000500000000000000" pitchFamily="66" charset="0"/>
              </a:rPr>
            </a:br>
            <a:endParaRPr lang="pl-PL" dirty="0">
              <a:solidFill>
                <a:schemeClr val="tx1"/>
              </a:solidFill>
              <a:latin typeface="Mongolian Baiti" panose="03000500000000000000" pitchFamily="66" charset="0"/>
              <a:cs typeface="Mongolian Baiti" panose="03000500000000000000" pitchFamily="66" charset="0"/>
            </a:endParaRPr>
          </a:p>
        </p:txBody>
      </p:sp>
      <p:graphicFrame>
        <p:nvGraphicFramePr>
          <p:cNvPr id="4" name="Wykres 3">
            <a:extLst>
              <a:ext uri="{FF2B5EF4-FFF2-40B4-BE49-F238E27FC236}">
                <a16:creationId xmlns:a16="http://schemas.microsoft.com/office/drawing/2014/main" id="{D397D065-2447-1B1B-97BE-08501B083F6F}"/>
              </a:ext>
            </a:extLst>
          </p:cNvPr>
          <p:cNvGraphicFramePr/>
          <p:nvPr>
            <p:extLst>
              <p:ext uri="{D42A27DB-BD31-4B8C-83A1-F6EECF244321}">
                <p14:modId xmlns:p14="http://schemas.microsoft.com/office/powerpoint/2010/main" val="590746862"/>
              </p:ext>
            </p:extLst>
          </p:nvPr>
        </p:nvGraphicFramePr>
        <p:xfrm>
          <a:off x="395536" y="1340768"/>
          <a:ext cx="8568952" cy="52565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3851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817ED10-1307-0107-2EFD-AE25E3601D9B}"/>
              </a:ext>
            </a:extLst>
          </p:cNvPr>
          <p:cNvSpPr>
            <a:spLocks noGrp="1"/>
          </p:cNvSpPr>
          <p:nvPr>
            <p:ph type="title"/>
          </p:nvPr>
        </p:nvSpPr>
        <p:spPr>
          <a:xfrm>
            <a:off x="143644" y="200687"/>
            <a:ext cx="8856712" cy="996065"/>
          </a:xfrm>
          <a:noFill/>
          <a:ln w="12700">
            <a:noFill/>
          </a:ln>
        </p:spPr>
        <p:txBody>
          <a:bodyPr>
            <a:noAutofit/>
          </a:bodyPr>
          <a:lstStyle/>
          <a:p>
            <a:pPr marL="93663" algn="l">
              <a:tabLst>
                <a:tab pos="93663" algn="l"/>
              </a:tabLst>
            </a:pPr>
            <a:r>
              <a:rPr lang="pl-PL" sz="2400" dirty="0">
                <a:latin typeface="Arial" panose="020B0604020202020204" pitchFamily="34" charset="0"/>
                <a:cs typeface="Arial" panose="020B0604020202020204" pitchFamily="34" charset="0"/>
              </a:rPr>
              <a:t>Wybrane GRUPY bezrobotnych w Elblągu STAN NA 30.06.2024 I 30.06.2023 R.</a:t>
            </a:r>
          </a:p>
        </p:txBody>
      </p:sp>
      <p:graphicFrame>
        <p:nvGraphicFramePr>
          <p:cNvPr id="8" name="Wykres 7">
            <a:extLst>
              <a:ext uri="{FF2B5EF4-FFF2-40B4-BE49-F238E27FC236}">
                <a16:creationId xmlns:a16="http://schemas.microsoft.com/office/drawing/2014/main" id="{3D34246A-30EB-D2C2-93F7-43E8E0D7567A}"/>
              </a:ext>
            </a:extLst>
          </p:cNvPr>
          <p:cNvGraphicFramePr/>
          <p:nvPr>
            <p:extLst>
              <p:ext uri="{D42A27DB-BD31-4B8C-83A1-F6EECF244321}">
                <p14:modId xmlns:p14="http://schemas.microsoft.com/office/powerpoint/2010/main" val="3440458847"/>
              </p:ext>
            </p:extLst>
          </p:nvPr>
        </p:nvGraphicFramePr>
        <p:xfrm>
          <a:off x="108134" y="1196752"/>
          <a:ext cx="8892221" cy="54726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01467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817ED10-1307-0107-2EFD-AE25E3601D9B}"/>
              </a:ext>
            </a:extLst>
          </p:cNvPr>
          <p:cNvSpPr>
            <a:spLocks noGrp="1"/>
          </p:cNvSpPr>
          <p:nvPr>
            <p:ph type="title"/>
          </p:nvPr>
        </p:nvSpPr>
        <p:spPr>
          <a:xfrm>
            <a:off x="143644" y="200687"/>
            <a:ext cx="8856712" cy="996065"/>
          </a:xfrm>
          <a:noFill/>
          <a:ln w="12700">
            <a:noFill/>
          </a:ln>
        </p:spPr>
        <p:txBody>
          <a:bodyPr>
            <a:noAutofit/>
          </a:bodyPr>
          <a:lstStyle/>
          <a:p>
            <a:pPr marL="93663" algn="l">
              <a:tabLst>
                <a:tab pos="93663" algn="l"/>
              </a:tabLst>
            </a:pPr>
            <a:r>
              <a:rPr lang="pl-PL" sz="2400" dirty="0">
                <a:latin typeface="Arial" panose="020B0604020202020204" pitchFamily="34" charset="0"/>
                <a:cs typeface="Arial" panose="020B0604020202020204" pitchFamily="34" charset="0"/>
              </a:rPr>
              <a:t>Wybrane GRUPY bezrobotnych POWIECIE ELBLĄSKIM STAN NA 30.06.2024 I 30.06 2023 R.</a:t>
            </a:r>
          </a:p>
        </p:txBody>
      </p:sp>
      <p:graphicFrame>
        <p:nvGraphicFramePr>
          <p:cNvPr id="8" name="Wykres 7">
            <a:extLst>
              <a:ext uri="{FF2B5EF4-FFF2-40B4-BE49-F238E27FC236}">
                <a16:creationId xmlns:a16="http://schemas.microsoft.com/office/drawing/2014/main" id="{3D34246A-30EB-D2C2-93F7-43E8E0D7567A}"/>
              </a:ext>
            </a:extLst>
          </p:cNvPr>
          <p:cNvGraphicFramePr/>
          <p:nvPr>
            <p:extLst>
              <p:ext uri="{D42A27DB-BD31-4B8C-83A1-F6EECF244321}">
                <p14:modId xmlns:p14="http://schemas.microsoft.com/office/powerpoint/2010/main" val="1480936153"/>
              </p:ext>
            </p:extLst>
          </p:nvPr>
        </p:nvGraphicFramePr>
        <p:xfrm>
          <a:off x="108134" y="1397000"/>
          <a:ext cx="8892221" cy="52723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9421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822D87A8-20F5-314F-8CB3-B06001E7B6B6}"/>
              </a:ext>
            </a:extLst>
          </p:cNvPr>
          <p:cNvSpPr>
            <a:spLocks noGrp="1"/>
          </p:cNvSpPr>
          <p:nvPr>
            <p:ph type="title"/>
          </p:nvPr>
        </p:nvSpPr>
        <p:spPr>
          <a:xfrm>
            <a:off x="107504" y="260648"/>
            <a:ext cx="9073008" cy="1008112"/>
          </a:xfrm>
          <a:noFill/>
          <a:ln w="12700">
            <a:noFill/>
          </a:ln>
        </p:spPr>
        <p:txBody>
          <a:bodyPr>
            <a:noAutofit/>
          </a:bodyPr>
          <a:lstStyle/>
          <a:p>
            <a:pPr marL="177800" algn="l">
              <a:lnSpc>
                <a:spcPct val="100000"/>
              </a:lnSpc>
              <a:tabLst>
                <a:tab pos="93663" algn="l"/>
              </a:tabLst>
            </a:pPr>
            <a:r>
              <a:rPr lang="pl-PL" sz="2400" cap="none" spc="0" dirty="0">
                <a:solidFill>
                  <a:schemeClr val="tx1"/>
                </a:solidFill>
                <a:latin typeface="Arial" panose="020B0604020202020204" pitchFamily="34" charset="0"/>
                <a:ea typeface="Calibri" pitchFamily="34" charset="0"/>
                <a:cs typeface="Arial" panose="020B0604020202020204" pitchFamily="34" charset="0"/>
              </a:rPr>
              <a:t>BEZROBOTNI WEDŁUG WIEKU W ELBLĄGU ORAZ  POWIECIE ELBLĄSKIM STAN NA 30.06.2024 R.</a:t>
            </a:r>
            <a:endParaRPr lang="pl-PL" sz="2400" dirty="0">
              <a:solidFill>
                <a:schemeClr val="tx1"/>
              </a:solidFill>
              <a:latin typeface="Arial" panose="020B0604020202020204" pitchFamily="34" charset="0"/>
              <a:cs typeface="Arial" panose="020B0604020202020204" pitchFamily="34" charset="0"/>
            </a:endParaRPr>
          </a:p>
        </p:txBody>
      </p:sp>
      <p:graphicFrame>
        <p:nvGraphicFramePr>
          <p:cNvPr id="7" name="Wykres 6">
            <a:extLst>
              <a:ext uri="{FF2B5EF4-FFF2-40B4-BE49-F238E27FC236}">
                <a16:creationId xmlns:a16="http://schemas.microsoft.com/office/drawing/2014/main" id="{E94426FE-B818-2E8D-5DA1-67C611DF6D82}"/>
              </a:ext>
            </a:extLst>
          </p:cNvPr>
          <p:cNvGraphicFramePr/>
          <p:nvPr>
            <p:extLst>
              <p:ext uri="{D42A27DB-BD31-4B8C-83A1-F6EECF244321}">
                <p14:modId xmlns:p14="http://schemas.microsoft.com/office/powerpoint/2010/main" val="3654475729"/>
              </p:ext>
            </p:extLst>
          </p:nvPr>
        </p:nvGraphicFramePr>
        <p:xfrm>
          <a:off x="539552" y="1412776"/>
          <a:ext cx="8280920" cy="51125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82789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822D87A8-20F5-314F-8CB3-B06001E7B6B6}"/>
              </a:ext>
            </a:extLst>
          </p:cNvPr>
          <p:cNvSpPr>
            <a:spLocks noGrp="1"/>
          </p:cNvSpPr>
          <p:nvPr>
            <p:ph type="title"/>
          </p:nvPr>
        </p:nvSpPr>
        <p:spPr>
          <a:xfrm>
            <a:off x="179512" y="188640"/>
            <a:ext cx="8712968" cy="1080120"/>
          </a:xfrm>
          <a:noFill/>
          <a:ln w="12700">
            <a:noFill/>
          </a:ln>
        </p:spPr>
        <p:txBody>
          <a:bodyPr>
            <a:noAutofit/>
          </a:bodyPr>
          <a:lstStyle/>
          <a:p>
            <a:pPr marL="177800" algn="l">
              <a:lnSpc>
                <a:spcPct val="100000"/>
              </a:lnSpc>
            </a:pPr>
            <a:r>
              <a:rPr lang="pl-PL" sz="2400" cap="none" spc="0" dirty="0">
                <a:solidFill>
                  <a:schemeClr val="tx1"/>
                </a:solidFill>
                <a:latin typeface="Arial" panose="020B0604020202020204" pitchFamily="34" charset="0"/>
                <a:ea typeface="Calibri" pitchFamily="34" charset="0"/>
                <a:cs typeface="Arial" panose="020B0604020202020204" pitchFamily="34" charset="0"/>
              </a:rPr>
              <a:t>BEZROBOTNI WEDŁUG STAŻU PRACY W ELBLĄGU ORAZ  POWIECIE ELBLĄSKIM STAN NA 30.06.2024 R.</a:t>
            </a:r>
            <a:endParaRPr lang="pl-PL" sz="2400" dirty="0">
              <a:solidFill>
                <a:schemeClr val="tx1"/>
              </a:solidFill>
              <a:latin typeface="Arial" panose="020B0604020202020204" pitchFamily="34" charset="0"/>
              <a:cs typeface="Arial" panose="020B0604020202020204" pitchFamily="34" charset="0"/>
            </a:endParaRPr>
          </a:p>
        </p:txBody>
      </p:sp>
      <p:graphicFrame>
        <p:nvGraphicFramePr>
          <p:cNvPr id="7" name="Wykres 6">
            <a:extLst>
              <a:ext uri="{FF2B5EF4-FFF2-40B4-BE49-F238E27FC236}">
                <a16:creationId xmlns:a16="http://schemas.microsoft.com/office/drawing/2014/main" id="{E94426FE-B818-2E8D-5DA1-67C611DF6D82}"/>
              </a:ext>
            </a:extLst>
          </p:cNvPr>
          <p:cNvGraphicFramePr/>
          <p:nvPr>
            <p:extLst>
              <p:ext uri="{D42A27DB-BD31-4B8C-83A1-F6EECF244321}">
                <p14:modId xmlns:p14="http://schemas.microsoft.com/office/powerpoint/2010/main" val="1057361967"/>
              </p:ext>
            </p:extLst>
          </p:nvPr>
        </p:nvGraphicFramePr>
        <p:xfrm>
          <a:off x="539552" y="1484784"/>
          <a:ext cx="8424936" cy="51845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10920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822D87A8-20F5-314F-8CB3-B06001E7B6B6}"/>
              </a:ext>
            </a:extLst>
          </p:cNvPr>
          <p:cNvSpPr>
            <a:spLocks noGrp="1"/>
          </p:cNvSpPr>
          <p:nvPr>
            <p:ph type="title"/>
          </p:nvPr>
        </p:nvSpPr>
        <p:spPr>
          <a:xfrm>
            <a:off x="251520" y="188640"/>
            <a:ext cx="8640960" cy="1080120"/>
          </a:xfrm>
          <a:noFill/>
          <a:ln w="12700">
            <a:noFill/>
          </a:ln>
        </p:spPr>
        <p:txBody>
          <a:bodyPr>
            <a:noAutofit/>
          </a:bodyPr>
          <a:lstStyle/>
          <a:p>
            <a:pPr marL="177800" algn="l">
              <a:lnSpc>
                <a:spcPct val="100000"/>
              </a:lnSpc>
            </a:pPr>
            <a:r>
              <a:rPr lang="pl-PL" sz="2400" cap="none" spc="0" dirty="0">
                <a:solidFill>
                  <a:schemeClr val="tx1"/>
                </a:solidFill>
                <a:latin typeface="Arial" panose="020B0604020202020204" pitchFamily="34" charset="0"/>
                <a:ea typeface="Calibri" pitchFamily="34" charset="0"/>
                <a:cs typeface="Arial" panose="020B0604020202020204" pitchFamily="34" charset="0"/>
              </a:rPr>
              <a:t>BEZROBOTNI WEDŁUG WYKSZTAŁCENIA W ELBLĄGU ORAZ  POWIECIE ELBLĄSKIM STAN NA 30.06.2024 R.</a:t>
            </a:r>
            <a:endParaRPr lang="pl-PL" sz="2400" dirty="0">
              <a:solidFill>
                <a:schemeClr val="tx1"/>
              </a:solidFill>
              <a:latin typeface="Arial" panose="020B0604020202020204" pitchFamily="34" charset="0"/>
              <a:cs typeface="Arial" panose="020B0604020202020204" pitchFamily="34" charset="0"/>
            </a:endParaRPr>
          </a:p>
        </p:txBody>
      </p:sp>
      <p:graphicFrame>
        <p:nvGraphicFramePr>
          <p:cNvPr id="7" name="Wykres 6">
            <a:extLst>
              <a:ext uri="{FF2B5EF4-FFF2-40B4-BE49-F238E27FC236}">
                <a16:creationId xmlns:a16="http://schemas.microsoft.com/office/drawing/2014/main" id="{E94426FE-B818-2E8D-5DA1-67C611DF6D82}"/>
              </a:ext>
            </a:extLst>
          </p:cNvPr>
          <p:cNvGraphicFramePr/>
          <p:nvPr>
            <p:extLst>
              <p:ext uri="{D42A27DB-BD31-4B8C-83A1-F6EECF244321}">
                <p14:modId xmlns:p14="http://schemas.microsoft.com/office/powerpoint/2010/main" val="1342229357"/>
              </p:ext>
            </p:extLst>
          </p:nvPr>
        </p:nvGraphicFramePr>
        <p:xfrm>
          <a:off x="483568" y="1156691"/>
          <a:ext cx="8352928" cy="54087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21829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B28203-26EE-560F-35A2-D75B6C343E61}"/>
              </a:ext>
            </a:extLst>
          </p:cNvPr>
          <p:cNvSpPr txBox="1">
            <a:spLocks/>
          </p:cNvSpPr>
          <p:nvPr/>
        </p:nvSpPr>
        <p:spPr>
          <a:xfrm>
            <a:off x="35496" y="289793"/>
            <a:ext cx="9108504" cy="879772"/>
          </a:xfrm>
          <a:prstGeom prst="rect">
            <a:avLst/>
          </a:prstGeom>
          <a:noFill/>
          <a:ln w="19050">
            <a:noFill/>
          </a:ln>
        </p:spPr>
        <p:txBody>
          <a:bodyPr>
            <a:noAutofit/>
          </a:bodyPr>
          <a:lst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a:lstStyle>
          <a:p>
            <a:pPr marL="177800" algn="l"/>
            <a:r>
              <a:rPr lang="pl-PL" sz="2400" dirty="0">
                <a:solidFill>
                  <a:schemeClr val="tx1"/>
                </a:solidFill>
                <a:latin typeface="Arial" panose="020B0604020202020204" pitchFamily="34" charset="0"/>
                <a:cs typeface="Arial" panose="020B0604020202020204" pitchFamily="34" charset="0"/>
              </a:rPr>
              <a:t>Pracujący w Elblągu stan na 31.12.2023 roku</a:t>
            </a:r>
          </a:p>
        </p:txBody>
      </p:sp>
      <p:graphicFrame>
        <p:nvGraphicFramePr>
          <p:cNvPr id="10" name="Wykres 9">
            <a:extLst>
              <a:ext uri="{FF2B5EF4-FFF2-40B4-BE49-F238E27FC236}">
                <a16:creationId xmlns:a16="http://schemas.microsoft.com/office/drawing/2014/main" id="{95E1FCC8-EEC6-F0D4-252C-7981C642D41B}"/>
              </a:ext>
            </a:extLst>
          </p:cNvPr>
          <p:cNvGraphicFramePr/>
          <p:nvPr>
            <p:extLst>
              <p:ext uri="{D42A27DB-BD31-4B8C-83A1-F6EECF244321}">
                <p14:modId xmlns:p14="http://schemas.microsoft.com/office/powerpoint/2010/main" val="2114308374"/>
              </p:ext>
            </p:extLst>
          </p:nvPr>
        </p:nvGraphicFramePr>
        <p:xfrm>
          <a:off x="35496" y="1844824"/>
          <a:ext cx="8568953" cy="4824536"/>
        </p:xfrm>
        <a:graphic>
          <a:graphicData uri="http://schemas.openxmlformats.org/drawingml/2006/chart">
            <c:chart xmlns:c="http://schemas.openxmlformats.org/drawingml/2006/chart" xmlns:r="http://schemas.openxmlformats.org/officeDocument/2006/relationships" r:id="rId2"/>
          </a:graphicData>
        </a:graphic>
      </p:graphicFrame>
      <p:grpSp>
        <p:nvGrpSpPr>
          <p:cNvPr id="11" name="Grupa 10">
            <a:extLst>
              <a:ext uri="{FF2B5EF4-FFF2-40B4-BE49-F238E27FC236}">
                <a16:creationId xmlns:a16="http://schemas.microsoft.com/office/drawing/2014/main" id="{AB5A92A9-C112-C4BF-671E-5DFE6A4AD434}"/>
              </a:ext>
            </a:extLst>
          </p:cNvPr>
          <p:cNvGrpSpPr/>
          <p:nvPr/>
        </p:nvGrpSpPr>
        <p:grpSpPr>
          <a:xfrm>
            <a:off x="251518" y="1169565"/>
            <a:ext cx="8856986" cy="675394"/>
            <a:chOff x="-35588" y="0"/>
            <a:chExt cx="2442849" cy="1499331"/>
          </a:xfrm>
          <a:noFill/>
        </p:grpSpPr>
        <p:sp>
          <p:nvSpPr>
            <p:cNvPr id="12" name="Prostokąt: zaokrąglone rogi 11">
              <a:extLst>
                <a:ext uri="{FF2B5EF4-FFF2-40B4-BE49-F238E27FC236}">
                  <a16:creationId xmlns:a16="http://schemas.microsoft.com/office/drawing/2014/main" id="{81457A19-2B6F-01FA-237A-0472EDCE6FBE}"/>
                </a:ext>
              </a:extLst>
            </p:cNvPr>
            <p:cNvSpPr/>
            <p:nvPr/>
          </p:nvSpPr>
          <p:spPr>
            <a:xfrm>
              <a:off x="0" y="0"/>
              <a:ext cx="2268237" cy="1499331"/>
            </a:xfrm>
            <a:prstGeom prst="roundRect">
              <a:avLst>
                <a:gd name="adj" fmla="val 10000"/>
              </a:avLst>
            </a:prstGeom>
            <a:grpFill/>
            <a:ln>
              <a:noFill/>
            </a:ln>
          </p:spPr>
          <p:style>
            <a:lnRef idx="2">
              <a:schemeClr val="accent2"/>
            </a:lnRef>
            <a:fillRef idx="1">
              <a:schemeClr val="lt1"/>
            </a:fillRef>
            <a:effectRef idx="0">
              <a:schemeClr val="accent2"/>
            </a:effectRef>
            <a:fontRef idx="minor">
              <a:schemeClr val="dk1"/>
            </a:fontRef>
          </p:style>
          <p:txBody>
            <a:bodyPr/>
            <a:lstStyle/>
            <a:p>
              <a:endParaRPr lang="pl-PL" dirty="0"/>
            </a:p>
          </p:txBody>
        </p:sp>
        <p:sp>
          <p:nvSpPr>
            <p:cNvPr id="13" name="Prostokąt: zaokrąglone rogi 4">
              <a:extLst>
                <a:ext uri="{FF2B5EF4-FFF2-40B4-BE49-F238E27FC236}">
                  <a16:creationId xmlns:a16="http://schemas.microsoft.com/office/drawing/2014/main" id="{184AF5F1-001D-A4A1-9F4F-A276AE430B6A}"/>
                </a:ext>
              </a:extLst>
            </p:cNvPr>
            <p:cNvSpPr txBox="1"/>
            <p:nvPr/>
          </p:nvSpPr>
          <p:spPr>
            <a:xfrm>
              <a:off x="-35588" y="75398"/>
              <a:ext cx="2442849" cy="1423933"/>
            </a:xfrm>
            <a:prstGeom prst="rect">
              <a:avLst/>
            </a:prstGeom>
            <a:grpFill/>
            <a:ln>
              <a:noFill/>
            </a:ln>
          </p:spPr>
          <p:style>
            <a:lnRef idx="0">
              <a:scrgbClr r="0" g="0" b="0"/>
            </a:lnRef>
            <a:fillRef idx="0">
              <a:scrgbClr r="0" g="0" b="0"/>
            </a:fillRef>
            <a:effectRef idx="0">
              <a:scrgbClr r="0" g="0" b="0"/>
            </a:effectRef>
            <a:fontRef idx="minor">
              <a:schemeClr val="dk1"/>
            </a:fontRef>
          </p:style>
          <p:txBody>
            <a:bodyPr spcFirstLastPara="0" vert="horz" wrap="square" lIns="28575" tIns="28575" rIns="28575" bIns="28575" numCol="1" spcCol="1270" anchor="ctr" anchorCtr="0">
              <a:noAutofit/>
            </a:bodyPr>
            <a:lstStyle/>
            <a:p>
              <a:pPr marL="0" lvl="0" indent="0" defTabSz="666750">
                <a:spcBef>
                  <a:spcPct val="0"/>
                </a:spcBef>
                <a:spcAft>
                  <a:spcPct val="35000"/>
                </a:spcAft>
                <a:buNone/>
              </a:pPr>
              <a:r>
                <a:rPr lang="pl-PL" sz="2000" kern="1200" dirty="0">
                  <a:latin typeface="Arial" panose="020B0604020202020204" pitchFamily="34" charset="0"/>
                  <a:cs typeface="Arial" panose="020B0604020202020204" pitchFamily="34" charset="0"/>
                </a:rPr>
                <a:t>Zgodnie z danymi GUS liczba mieszkańców Elbląga wyniosła 112.923 </a:t>
              </a:r>
              <a:r>
                <a:rPr lang="pl-PL" sz="2000" dirty="0">
                  <a:latin typeface="Arial" panose="020B0604020202020204" pitchFamily="34" charset="0"/>
                  <a:cs typeface="Arial" panose="020B0604020202020204" pitchFamily="34" charset="0"/>
                </a:rPr>
                <a:t>osoby</a:t>
              </a:r>
              <a:endParaRPr lang="pl-PL" sz="2000" kern="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464237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822D87A8-20F5-314F-8CB3-B06001E7B6B6}"/>
              </a:ext>
            </a:extLst>
          </p:cNvPr>
          <p:cNvSpPr>
            <a:spLocks noGrp="1"/>
          </p:cNvSpPr>
          <p:nvPr>
            <p:ph type="title"/>
          </p:nvPr>
        </p:nvSpPr>
        <p:spPr>
          <a:xfrm>
            <a:off x="-180528" y="188640"/>
            <a:ext cx="9505056" cy="1224136"/>
          </a:xfrm>
          <a:noFill/>
          <a:ln w="12700">
            <a:noFill/>
          </a:ln>
        </p:spPr>
        <p:txBody>
          <a:bodyPr>
            <a:normAutofit fontScale="90000"/>
          </a:bodyPr>
          <a:lstStyle/>
          <a:p>
            <a:pPr marL="93663" algn="l">
              <a:lnSpc>
                <a:spcPct val="100000"/>
              </a:lnSpc>
            </a:pPr>
            <a:r>
              <a:rPr lang="pl-PL" sz="2400" cap="none" spc="0" dirty="0">
                <a:solidFill>
                  <a:schemeClr val="tx1"/>
                </a:solidFill>
                <a:latin typeface="Arial" panose="020B0604020202020204" pitchFamily="34" charset="0"/>
                <a:ea typeface="Calibri" pitchFamily="34" charset="0"/>
                <a:cs typeface="Arial" panose="020B0604020202020204" pitchFamily="34" charset="0"/>
              </a:rPr>
              <a:t>BEZROBOTNI WEDŁUG CZASU POZOSTAWANIA BEZ PRACY W ELBLĄGU ORAZ  W POWIECIE ELBLASKIM STAN NA 30.06.2024 R.</a:t>
            </a:r>
            <a:endParaRPr lang="pl-PL" sz="2400" dirty="0">
              <a:solidFill>
                <a:schemeClr val="tx1"/>
              </a:solidFill>
              <a:latin typeface="Arial" panose="020B0604020202020204" pitchFamily="34" charset="0"/>
              <a:cs typeface="Arial" panose="020B0604020202020204" pitchFamily="34" charset="0"/>
            </a:endParaRPr>
          </a:p>
        </p:txBody>
      </p:sp>
      <p:graphicFrame>
        <p:nvGraphicFramePr>
          <p:cNvPr id="7" name="Wykres 6">
            <a:extLst>
              <a:ext uri="{FF2B5EF4-FFF2-40B4-BE49-F238E27FC236}">
                <a16:creationId xmlns:a16="http://schemas.microsoft.com/office/drawing/2014/main" id="{E94426FE-B818-2E8D-5DA1-67C611DF6D82}"/>
              </a:ext>
            </a:extLst>
          </p:cNvPr>
          <p:cNvGraphicFramePr/>
          <p:nvPr>
            <p:extLst>
              <p:ext uri="{D42A27DB-BD31-4B8C-83A1-F6EECF244321}">
                <p14:modId xmlns:p14="http://schemas.microsoft.com/office/powerpoint/2010/main" val="3558637311"/>
              </p:ext>
            </p:extLst>
          </p:nvPr>
        </p:nvGraphicFramePr>
        <p:xfrm>
          <a:off x="251520" y="1484784"/>
          <a:ext cx="8712968" cy="51845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86411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222274"/>
            <a:ext cx="8640960" cy="796908"/>
          </a:xfrm>
          <a:noFill/>
          <a:ln w="12700">
            <a:noFill/>
          </a:ln>
        </p:spPr>
        <p:txBody>
          <a:bodyPr>
            <a:normAutofit/>
          </a:bodyPr>
          <a:lstStyle/>
          <a:p>
            <a:pPr marL="177800" algn="l">
              <a:tabLst>
                <a:tab pos="177800" algn="l"/>
              </a:tabLst>
            </a:pPr>
            <a:r>
              <a:rPr lang="pl-PL" sz="2400" dirty="0">
                <a:solidFill>
                  <a:schemeClr val="tx1"/>
                </a:solidFill>
                <a:latin typeface="Arial" panose="020B0604020202020204" pitchFamily="34" charset="0"/>
                <a:cs typeface="Arial" panose="020B0604020202020204" pitchFamily="34" charset="0"/>
              </a:rPr>
              <a:t>Oferty pracy </a:t>
            </a:r>
            <a:r>
              <a:rPr lang="pl-PL" sz="2400" dirty="0">
                <a:latin typeface="Arial" panose="020B0604020202020204" pitchFamily="34" charset="0"/>
                <a:cs typeface="Arial" panose="020B0604020202020204" pitchFamily="34" charset="0"/>
              </a:rPr>
              <a:t>W i Półroczu 2024 i 2023 R.</a:t>
            </a:r>
            <a:endParaRPr lang="pl-PL" sz="2400" dirty="0">
              <a:solidFill>
                <a:schemeClr val="tx1"/>
              </a:solidFill>
              <a:latin typeface="Arial" panose="020B0604020202020204" pitchFamily="34" charset="0"/>
              <a:cs typeface="Arial" panose="020B0604020202020204" pitchFamily="34" charset="0"/>
            </a:endParaRPr>
          </a:p>
        </p:txBody>
      </p:sp>
      <p:graphicFrame>
        <p:nvGraphicFramePr>
          <p:cNvPr id="8" name="Wykres 7"/>
          <p:cNvGraphicFramePr/>
          <p:nvPr>
            <p:extLst>
              <p:ext uri="{D42A27DB-BD31-4B8C-83A1-F6EECF244321}">
                <p14:modId xmlns:p14="http://schemas.microsoft.com/office/powerpoint/2010/main" val="3636316242"/>
              </p:ext>
            </p:extLst>
          </p:nvPr>
        </p:nvGraphicFramePr>
        <p:xfrm>
          <a:off x="107504" y="1124744"/>
          <a:ext cx="8568952" cy="21000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Wykres 9"/>
          <p:cNvGraphicFramePr/>
          <p:nvPr>
            <p:extLst>
              <p:ext uri="{D42A27DB-BD31-4B8C-83A1-F6EECF244321}">
                <p14:modId xmlns:p14="http://schemas.microsoft.com/office/powerpoint/2010/main" val="1993280765"/>
              </p:ext>
            </p:extLst>
          </p:nvPr>
        </p:nvGraphicFramePr>
        <p:xfrm>
          <a:off x="431540" y="3330354"/>
          <a:ext cx="8280920" cy="2906958"/>
        </p:xfrm>
        <a:graphic>
          <a:graphicData uri="http://schemas.openxmlformats.org/drawingml/2006/chart">
            <c:chart xmlns:c="http://schemas.openxmlformats.org/drawingml/2006/chart" xmlns:r="http://schemas.openxmlformats.org/officeDocument/2006/relationships" r:id="rId3"/>
          </a:graphicData>
        </a:graphic>
      </p:graphicFrame>
      <p:sp>
        <p:nvSpPr>
          <p:cNvPr id="3" name="pole tekstowe 2">
            <a:extLst>
              <a:ext uri="{FF2B5EF4-FFF2-40B4-BE49-F238E27FC236}">
                <a16:creationId xmlns:a16="http://schemas.microsoft.com/office/drawing/2014/main" id="{C6BA2F94-F4B9-1A27-3AFF-5FC4B56E68FF}"/>
              </a:ext>
            </a:extLst>
          </p:cNvPr>
          <p:cNvSpPr txBox="1"/>
          <p:nvPr/>
        </p:nvSpPr>
        <p:spPr>
          <a:xfrm>
            <a:off x="3779912" y="1019182"/>
            <a:ext cx="1584176" cy="338554"/>
          </a:xfrm>
          <a:prstGeom prst="rect">
            <a:avLst/>
          </a:prstGeom>
          <a:noFill/>
        </p:spPr>
        <p:txBody>
          <a:bodyPr wrap="square" rtlCol="0">
            <a:spAutoFit/>
          </a:bodyPr>
          <a:lstStyle/>
          <a:p>
            <a:r>
              <a:rPr lang="pl-PL" sz="1600" dirty="0">
                <a:latin typeface="Arial" panose="020B0604020202020204" pitchFamily="34" charset="0"/>
                <a:cs typeface="Arial" panose="020B0604020202020204" pitchFamily="34" charset="0"/>
              </a:rPr>
              <a:t>Elbląg</a:t>
            </a:r>
          </a:p>
        </p:txBody>
      </p:sp>
      <p:sp>
        <p:nvSpPr>
          <p:cNvPr id="4" name="pole tekstowe 3">
            <a:extLst>
              <a:ext uri="{FF2B5EF4-FFF2-40B4-BE49-F238E27FC236}">
                <a16:creationId xmlns:a16="http://schemas.microsoft.com/office/drawing/2014/main" id="{FF16E61E-BEE8-B24E-EA43-B2D39976FC6B}"/>
              </a:ext>
            </a:extLst>
          </p:cNvPr>
          <p:cNvSpPr txBox="1"/>
          <p:nvPr/>
        </p:nvSpPr>
        <p:spPr>
          <a:xfrm>
            <a:off x="3419872" y="3092907"/>
            <a:ext cx="1584176" cy="338554"/>
          </a:xfrm>
          <a:prstGeom prst="rect">
            <a:avLst/>
          </a:prstGeom>
          <a:noFill/>
        </p:spPr>
        <p:txBody>
          <a:bodyPr wrap="square" rtlCol="0">
            <a:spAutoFit/>
          </a:bodyPr>
          <a:lstStyle/>
          <a:p>
            <a:r>
              <a:rPr lang="pl-PL" sz="1600" dirty="0">
                <a:latin typeface="Arial" panose="020B0604020202020204" pitchFamily="34" charset="0"/>
                <a:cs typeface="Arial" panose="020B0604020202020204" pitchFamily="34" charset="0"/>
              </a:rPr>
              <a:t>Powiat elbląski</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73409C1-E5E1-4AC8-8542-80FA4B9D7C3F}"/>
              </a:ext>
            </a:extLst>
          </p:cNvPr>
          <p:cNvSpPr>
            <a:spLocks noGrp="1"/>
          </p:cNvSpPr>
          <p:nvPr>
            <p:ph type="title"/>
          </p:nvPr>
        </p:nvSpPr>
        <p:spPr>
          <a:xfrm>
            <a:off x="179512" y="260648"/>
            <a:ext cx="8712968" cy="1152128"/>
          </a:xfrm>
          <a:noFill/>
          <a:ln w="12700">
            <a:noFill/>
          </a:ln>
        </p:spPr>
        <p:txBody>
          <a:bodyPr>
            <a:noAutofit/>
          </a:bodyPr>
          <a:lstStyle/>
          <a:p>
            <a:pPr marL="177800" algn="l"/>
            <a:r>
              <a:rPr lang="pl-PL" sz="2400" dirty="0">
                <a:solidFill>
                  <a:schemeClr val="tx1"/>
                </a:solidFill>
                <a:latin typeface="Arial" panose="020B0604020202020204" pitchFamily="34" charset="0"/>
                <a:cs typeface="Arial" panose="020B0604020202020204" pitchFamily="34" charset="0"/>
              </a:rPr>
              <a:t>wolne miejsca pracy zgłoszone przez pracodawców w I półroczu 2024 R.</a:t>
            </a:r>
          </a:p>
        </p:txBody>
      </p:sp>
      <p:graphicFrame>
        <p:nvGraphicFramePr>
          <p:cNvPr id="5" name="Symbol zastępczy zawartości 9">
            <a:extLst>
              <a:ext uri="{FF2B5EF4-FFF2-40B4-BE49-F238E27FC236}">
                <a16:creationId xmlns:a16="http://schemas.microsoft.com/office/drawing/2014/main" id="{E2E133C7-1CB0-4608-A929-F42A389151DB}"/>
              </a:ext>
            </a:extLst>
          </p:cNvPr>
          <p:cNvGraphicFramePr>
            <a:graphicFrameLocks noGrp="1"/>
          </p:cNvGraphicFramePr>
          <p:nvPr>
            <p:ph idx="1"/>
            <p:extLst>
              <p:ext uri="{D42A27DB-BD31-4B8C-83A1-F6EECF244321}">
                <p14:modId xmlns:p14="http://schemas.microsoft.com/office/powerpoint/2010/main" val="452047949"/>
              </p:ext>
            </p:extLst>
          </p:nvPr>
        </p:nvGraphicFramePr>
        <p:xfrm>
          <a:off x="431540" y="1340768"/>
          <a:ext cx="8280920" cy="4968550"/>
        </p:xfrm>
        <a:graphic>
          <a:graphicData uri="http://schemas.openxmlformats.org/drawingml/2006/table">
            <a:tbl>
              <a:tblPr firstRow="1" bandRow="1">
                <a:tableStyleId>{46F890A9-2807-4EBB-B81D-B2AA78EC7F39}</a:tableStyleId>
              </a:tblPr>
              <a:tblGrid>
                <a:gridCol w="4392488">
                  <a:extLst>
                    <a:ext uri="{9D8B030D-6E8A-4147-A177-3AD203B41FA5}">
                      <a16:colId xmlns:a16="http://schemas.microsoft.com/office/drawing/2014/main" val="20000"/>
                    </a:ext>
                  </a:extLst>
                </a:gridCol>
                <a:gridCol w="3888432">
                  <a:extLst>
                    <a:ext uri="{9D8B030D-6E8A-4147-A177-3AD203B41FA5}">
                      <a16:colId xmlns:a16="http://schemas.microsoft.com/office/drawing/2014/main" val="20001"/>
                    </a:ext>
                  </a:extLst>
                </a:gridCol>
              </a:tblGrid>
              <a:tr h="706765">
                <a:tc>
                  <a:txBody>
                    <a:bodyPr/>
                    <a:lstStyle/>
                    <a:p>
                      <a:pPr algn="ctr"/>
                      <a:r>
                        <a:rPr lang="pl-PL" sz="1600" b="0" u="sng" dirty="0">
                          <a:solidFill>
                            <a:schemeClr val="tx1"/>
                          </a:solidFill>
                          <a:latin typeface="Arial" panose="020B0604020202020204" pitchFamily="34" charset="0"/>
                          <a:cs typeface="Arial" panose="020B0604020202020204" pitchFamily="34" charset="0"/>
                        </a:rPr>
                        <a:t>z Elbląga :</a:t>
                      </a:r>
                    </a:p>
                  </a:txBody>
                  <a:tcPr anchor="ctr"/>
                </a:tc>
                <a:tc>
                  <a:txBody>
                    <a:bodyPr/>
                    <a:lstStyle/>
                    <a:p>
                      <a:pPr algn="ctr"/>
                      <a:r>
                        <a:rPr lang="pl-PL" sz="1600" b="0" u="sng" dirty="0">
                          <a:solidFill>
                            <a:schemeClr val="tx1"/>
                          </a:solidFill>
                          <a:latin typeface="Arial" panose="020B0604020202020204" pitchFamily="34" charset="0"/>
                          <a:cs typeface="Arial" panose="020B0604020202020204" pitchFamily="34" charset="0"/>
                        </a:rPr>
                        <a:t>z powiatu elbląskiego :</a:t>
                      </a:r>
                    </a:p>
                  </a:txBody>
                  <a:tcPr anchor="ctr"/>
                </a:tc>
                <a:extLst>
                  <a:ext uri="{0D108BD9-81ED-4DB2-BD59-A6C34878D82A}">
                    <a16:rowId xmlns:a16="http://schemas.microsoft.com/office/drawing/2014/main" val="10000"/>
                  </a:ext>
                </a:extLst>
              </a:tr>
              <a:tr h="430733">
                <a:tc>
                  <a:txBody>
                    <a:bodyPr/>
                    <a:lstStyle/>
                    <a:p>
                      <a:pPr algn="ctr"/>
                      <a:r>
                        <a:rPr lang="pl-PL" sz="1600" dirty="0">
                          <a:solidFill>
                            <a:schemeClr val="tx1"/>
                          </a:solidFill>
                          <a:latin typeface="Arial" panose="020B0604020202020204" pitchFamily="34" charset="0"/>
                          <a:cs typeface="Arial" panose="020B0604020202020204" pitchFamily="34" charset="0"/>
                        </a:rPr>
                        <a:t>Pracownik administracyjny/biurowy – 84</a:t>
                      </a:r>
                    </a:p>
                  </a:txBody>
                  <a:tcPr anchor="ctr"/>
                </a:tc>
                <a:tc>
                  <a:txBody>
                    <a:bodyPr/>
                    <a:lstStyle/>
                    <a:p>
                      <a:pPr algn="ctr"/>
                      <a:r>
                        <a:rPr lang="pl-PL" sz="1600" dirty="0">
                          <a:solidFill>
                            <a:schemeClr val="tx1"/>
                          </a:solidFill>
                          <a:latin typeface="Arial" panose="020B0604020202020204" pitchFamily="34" charset="0"/>
                          <a:cs typeface="Arial" panose="020B0604020202020204" pitchFamily="34" charset="0"/>
                        </a:rPr>
                        <a:t>Robotnik gospodarczy - 52</a:t>
                      </a:r>
                    </a:p>
                  </a:txBody>
                  <a:tcPr anchor="ctr"/>
                </a:tc>
                <a:extLst>
                  <a:ext uri="{0D108BD9-81ED-4DB2-BD59-A6C34878D82A}">
                    <a16:rowId xmlns:a16="http://schemas.microsoft.com/office/drawing/2014/main" val="10001"/>
                  </a:ext>
                </a:extLst>
              </a:tr>
              <a:tr h="365645">
                <a:tc>
                  <a:txBody>
                    <a:bodyPr/>
                    <a:lstStyle/>
                    <a:p>
                      <a:pPr algn="ctr"/>
                      <a:r>
                        <a:rPr lang="pl-PL" sz="1600" dirty="0">
                          <a:solidFill>
                            <a:schemeClr val="tx1"/>
                          </a:solidFill>
                          <a:latin typeface="Arial" panose="020B0604020202020204" pitchFamily="34" charset="0"/>
                          <a:cs typeface="Arial" panose="020B0604020202020204" pitchFamily="34" charset="0"/>
                        </a:rPr>
                        <a:t>Sprzedawca - 54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dirty="0">
                          <a:solidFill>
                            <a:schemeClr val="tx1"/>
                          </a:solidFill>
                          <a:latin typeface="Arial" panose="020B0604020202020204" pitchFamily="34" charset="0"/>
                          <a:cs typeface="Arial" panose="020B0604020202020204" pitchFamily="34" charset="0"/>
                        </a:rPr>
                        <a:t>Operator maszyn - 52</a:t>
                      </a:r>
                    </a:p>
                  </a:txBody>
                  <a:tcPr anchor="ctr"/>
                </a:tc>
                <a:extLst>
                  <a:ext uri="{0D108BD9-81ED-4DB2-BD59-A6C34878D82A}">
                    <a16:rowId xmlns:a16="http://schemas.microsoft.com/office/drawing/2014/main" val="10002"/>
                  </a:ext>
                </a:extLst>
              </a:tr>
              <a:tr h="410954">
                <a:tc>
                  <a:txBody>
                    <a:bodyPr/>
                    <a:lstStyle/>
                    <a:p>
                      <a:pPr algn="ctr"/>
                      <a:r>
                        <a:rPr lang="pl-PL" sz="1600" dirty="0">
                          <a:solidFill>
                            <a:schemeClr val="tx1"/>
                          </a:solidFill>
                          <a:latin typeface="Arial" panose="020B0604020202020204" pitchFamily="34" charset="0"/>
                          <a:cs typeface="Arial" panose="020B0604020202020204" pitchFamily="34" charset="0"/>
                        </a:rPr>
                        <a:t>Frezer CNC - 50</a:t>
                      </a:r>
                    </a:p>
                  </a:txBody>
                  <a:tcPr anchor="ctr"/>
                </a:tc>
                <a:tc>
                  <a:txBody>
                    <a:bodyPr/>
                    <a:lstStyle/>
                    <a:p>
                      <a:pPr algn="ctr"/>
                      <a:r>
                        <a:rPr lang="pl-PL" sz="1600" dirty="0">
                          <a:solidFill>
                            <a:schemeClr val="tx1"/>
                          </a:solidFill>
                          <a:latin typeface="Arial" panose="020B0604020202020204" pitchFamily="34" charset="0"/>
                          <a:cs typeface="Arial" panose="020B0604020202020204" pitchFamily="34" charset="0"/>
                        </a:rPr>
                        <a:t>Pracownik restauracji - 25</a:t>
                      </a:r>
                    </a:p>
                  </a:txBody>
                  <a:tcPr anchor="ctr"/>
                </a:tc>
                <a:extLst>
                  <a:ext uri="{0D108BD9-81ED-4DB2-BD59-A6C34878D82A}">
                    <a16:rowId xmlns:a16="http://schemas.microsoft.com/office/drawing/2014/main" val="10003"/>
                  </a:ext>
                </a:extLst>
              </a:tr>
              <a:tr h="3656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dirty="0">
                          <a:solidFill>
                            <a:schemeClr val="tx1"/>
                          </a:solidFill>
                          <a:latin typeface="Arial" panose="020B0604020202020204" pitchFamily="34" charset="0"/>
                          <a:cs typeface="Arial" panose="020B0604020202020204" pitchFamily="34" charset="0"/>
                        </a:rPr>
                        <a:t>Ustawiacz maszyn - 50</a:t>
                      </a:r>
                    </a:p>
                  </a:txBody>
                  <a:tcPr anchor="ctr"/>
                </a:tc>
                <a:tc>
                  <a:txBody>
                    <a:bodyPr/>
                    <a:lstStyle/>
                    <a:p>
                      <a:pPr algn="ctr"/>
                      <a:r>
                        <a:rPr lang="pl-PL" sz="1600" dirty="0">
                          <a:solidFill>
                            <a:schemeClr val="tx1"/>
                          </a:solidFill>
                          <a:latin typeface="Arial" panose="020B0604020202020204" pitchFamily="34" charset="0"/>
                          <a:cs typeface="Arial" panose="020B0604020202020204" pitchFamily="34" charset="0"/>
                        </a:rPr>
                        <a:t>Stolarz - 20</a:t>
                      </a:r>
                    </a:p>
                  </a:txBody>
                  <a:tcPr anchor="ctr"/>
                </a:tc>
                <a:extLst>
                  <a:ext uri="{0D108BD9-81ED-4DB2-BD59-A6C34878D82A}">
                    <a16:rowId xmlns:a16="http://schemas.microsoft.com/office/drawing/2014/main" val="10004"/>
                  </a:ext>
                </a:extLst>
              </a:tr>
              <a:tr h="3902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dirty="0">
                          <a:solidFill>
                            <a:schemeClr val="tx1"/>
                          </a:solidFill>
                          <a:latin typeface="Arial" panose="020B0604020202020204" pitchFamily="34" charset="0"/>
                          <a:cs typeface="Arial" panose="020B0604020202020204" pitchFamily="34" charset="0"/>
                        </a:rPr>
                        <a:t>Pracownik gospodarczy - 40</a:t>
                      </a:r>
                    </a:p>
                  </a:txBody>
                  <a:tcPr anchor="ctr"/>
                </a:tc>
                <a:tc>
                  <a:txBody>
                    <a:bodyPr/>
                    <a:lstStyle/>
                    <a:p>
                      <a:pPr algn="ctr"/>
                      <a:r>
                        <a:rPr lang="pl-PL" sz="1600" dirty="0">
                          <a:solidFill>
                            <a:schemeClr val="tx1"/>
                          </a:solidFill>
                          <a:latin typeface="Arial" panose="020B0604020202020204" pitchFamily="34" charset="0"/>
                          <a:cs typeface="Arial" panose="020B0604020202020204" pitchFamily="34" charset="0"/>
                        </a:rPr>
                        <a:t>Pomoc kuchenna - 15</a:t>
                      </a:r>
                    </a:p>
                  </a:txBody>
                  <a:tcPr anchor="ctr"/>
                </a:tc>
                <a:extLst>
                  <a:ext uri="{0D108BD9-81ED-4DB2-BD59-A6C34878D82A}">
                    <a16:rowId xmlns:a16="http://schemas.microsoft.com/office/drawing/2014/main" val="10005"/>
                  </a:ext>
                </a:extLst>
              </a:tr>
              <a:tr h="3926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dirty="0">
                          <a:solidFill>
                            <a:schemeClr val="tx1"/>
                          </a:solidFill>
                          <a:latin typeface="Arial" panose="020B0604020202020204" pitchFamily="34" charset="0"/>
                          <a:cs typeface="Arial" panose="020B0604020202020204" pitchFamily="34" charset="0"/>
                        </a:rPr>
                        <a:t>Operator urządzeń lakierniczych - 40</a:t>
                      </a:r>
                    </a:p>
                  </a:txBody>
                  <a:tcPr anchor="ctr"/>
                </a:tc>
                <a:tc>
                  <a:txBody>
                    <a:bodyPr/>
                    <a:lstStyle/>
                    <a:p>
                      <a:pPr algn="ctr"/>
                      <a:r>
                        <a:rPr lang="pl-PL" sz="1600" dirty="0">
                          <a:solidFill>
                            <a:schemeClr val="tx1"/>
                          </a:solidFill>
                          <a:latin typeface="Arial" panose="020B0604020202020204" pitchFamily="34" charset="0"/>
                          <a:cs typeface="Arial" panose="020B0604020202020204" pitchFamily="34" charset="0"/>
                        </a:rPr>
                        <a:t>Pomoc administracyjna - 15</a:t>
                      </a:r>
                    </a:p>
                  </a:txBody>
                  <a:tcPr anchor="ctr"/>
                </a:tc>
                <a:extLst>
                  <a:ext uri="{0D108BD9-81ED-4DB2-BD59-A6C34878D82A}">
                    <a16:rowId xmlns:a16="http://schemas.microsoft.com/office/drawing/2014/main" val="10006"/>
                  </a:ext>
                </a:extLst>
              </a:tr>
              <a:tr h="3656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dirty="0">
                          <a:solidFill>
                            <a:schemeClr val="tx1"/>
                          </a:solidFill>
                          <a:latin typeface="Arial" panose="020B0604020202020204" pitchFamily="34" charset="0"/>
                          <a:cs typeface="Arial" panose="020B0604020202020204" pitchFamily="34" charset="0"/>
                        </a:rPr>
                        <a:t>Opiekunka osób starszych - 39</a:t>
                      </a:r>
                    </a:p>
                  </a:txBody>
                  <a:tcPr anchor="ctr"/>
                </a:tc>
                <a:tc>
                  <a:txBody>
                    <a:bodyPr/>
                    <a:lstStyle/>
                    <a:p>
                      <a:pPr algn="ctr"/>
                      <a:r>
                        <a:rPr lang="pl-PL" sz="1600" dirty="0">
                          <a:solidFill>
                            <a:schemeClr val="tx1"/>
                          </a:solidFill>
                          <a:latin typeface="Arial" panose="020B0604020202020204" pitchFamily="34" charset="0"/>
                          <a:cs typeface="Arial" panose="020B0604020202020204" pitchFamily="34" charset="0"/>
                        </a:rPr>
                        <a:t>Sprzątaczka - 13</a:t>
                      </a:r>
                    </a:p>
                  </a:txBody>
                  <a:tcPr anchor="ctr"/>
                </a:tc>
                <a:extLst>
                  <a:ext uri="{0D108BD9-81ED-4DB2-BD59-A6C34878D82A}">
                    <a16:rowId xmlns:a16="http://schemas.microsoft.com/office/drawing/2014/main" val="10007"/>
                  </a:ext>
                </a:extLst>
              </a:tr>
              <a:tr h="419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dirty="0">
                          <a:solidFill>
                            <a:schemeClr val="tx1"/>
                          </a:solidFill>
                          <a:latin typeface="Arial" panose="020B0604020202020204" pitchFamily="34" charset="0"/>
                          <a:cs typeface="Arial" panose="020B0604020202020204" pitchFamily="34" charset="0"/>
                        </a:rPr>
                        <a:t>Kucharz - 37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dirty="0">
                          <a:solidFill>
                            <a:schemeClr val="tx1"/>
                          </a:solidFill>
                          <a:latin typeface="Arial" panose="020B0604020202020204" pitchFamily="34" charset="0"/>
                          <a:cs typeface="Arial" panose="020B0604020202020204" pitchFamily="34" charset="0"/>
                        </a:rPr>
                        <a:t>Sprzedawca - 12</a:t>
                      </a:r>
                    </a:p>
                  </a:txBody>
                  <a:tcPr anchor="ctr"/>
                </a:tc>
                <a:extLst>
                  <a:ext uri="{0D108BD9-81ED-4DB2-BD59-A6C34878D82A}">
                    <a16:rowId xmlns:a16="http://schemas.microsoft.com/office/drawing/2014/main" val="10008"/>
                  </a:ext>
                </a:extLst>
              </a:tr>
              <a:tr h="365645">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l-PL" sz="1600" dirty="0">
                          <a:solidFill>
                            <a:schemeClr val="tx1"/>
                          </a:solidFill>
                          <a:latin typeface="Arial" panose="020B0604020202020204" pitchFamily="34" charset="0"/>
                          <a:cs typeface="Arial" panose="020B0604020202020204" pitchFamily="34" charset="0"/>
                        </a:rPr>
                        <a:t>Kelner - 28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dirty="0">
                          <a:solidFill>
                            <a:schemeClr val="tx1"/>
                          </a:solidFill>
                          <a:latin typeface="Arial" panose="020B0604020202020204" pitchFamily="34" charset="0"/>
                          <a:cs typeface="Arial" panose="020B0604020202020204" pitchFamily="34" charset="0"/>
                        </a:rPr>
                        <a:t>Pracownik biurowy – 11</a:t>
                      </a:r>
                    </a:p>
                  </a:txBody>
                  <a:tcPr/>
                </a:tc>
                <a:extLst>
                  <a:ext uri="{0D108BD9-81ED-4DB2-BD59-A6C34878D82A}">
                    <a16:rowId xmlns:a16="http://schemas.microsoft.com/office/drawing/2014/main" val="10009"/>
                  </a:ext>
                </a:extLst>
              </a:tr>
              <a:tr h="389315">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l-PL" sz="1600" dirty="0" err="1">
                          <a:solidFill>
                            <a:schemeClr val="tx1"/>
                          </a:solidFill>
                          <a:latin typeface="Arial" panose="020B0604020202020204" pitchFamily="34" charset="0"/>
                          <a:cs typeface="Arial" panose="020B0604020202020204" pitchFamily="34" charset="0"/>
                        </a:rPr>
                        <a:t>Recykler</a:t>
                      </a:r>
                      <a:r>
                        <a:rPr lang="pl-PL" sz="1600" dirty="0">
                          <a:solidFill>
                            <a:schemeClr val="tx1"/>
                          </a:solidFill>
                          <a:latin typeface="Arial" panose="020B0604020202020204" pitchFamily="34" charset="0"/>
                          <a:cs typeface="Arial" panose="020B0604020202020204" pitchFamily="34" charset="0"/>
                        </a:rPr>
                        <a:t> palet - 25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dirty="0">
                          <a:solidFill>
                            <a:schemeClr val="tx1"/>
                          </a:solidFill>
                          <a:latin typeface="Arial" panose="020B0604020202020204" pitchFamily="34" charset="0"/>
                          <a:cs typeface="Arial" panose="020B0604020202020204" pitchFamily="34" charset="0"/>
                        </a:rPr>
                        <a:t>Kierowca - 9</a:t>
                      </a:r>
                    </a:p>
                  </a:txBody>
                  <a:tcPr anchor="ctr"/>
                </a:tc>
                <a:extLst>
                  <a:ext uri="{0D108BD9-81ED-4DB2-BD59-A6C34878D82A}">
                    <a16:rowId xmlns:a16="http://schemas.microsoft.com/office/drawing/2014/main" val="1326612321"/>
                  </a:ext>
                </a:extLst>
              </a:tr>
              <a:tr h="365645">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l-PL" sz="1600" dirty="0">
                          <a:solidFill>
                            <a:schemeClr val="tx1"/>
                          </a:solidFill>
                          <a:latin typeface="Arial" panose="020B0604020202020204" pitchFamily="34" charset="0"/>
                          <a:cs typeface="Arial" panose="020B0604020202020204" pitchFamily="34" charset="0"/>
                        </a:rPr>
                        <a:t>Murarz - 24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dirty="0">
                          <a:solidFill>
                            <a:schemeClr val="tx1"/>
                          </a:solidFill>
                          <a:latin typeface="Arial" panose="020B0604020202020204" pitchFamily="34" charset="0"/>
                          <a:cs typeface="Arial" panose="020B0604020202020204" pitchFamily="34" charset="0"/>
                        </a:rPr>
                        <a:t>Mechanik pojazdów samochodowych - 8</a:t>
                      </a:r>
                    </a:p>
                  </a:txBody>
                  <a:tcPr anchor="ctr"/>
                </a:tc>
                <a:extLst>
                  <a:ext uri="{0D108BD9-81ED-4DB2-BD59-A6C34878D82A}">
                    <a16:rowId xmlns:a16="http://schemas.microsoft.com/office/drawing/2014/main" val="2570785132"/>
                  </a:ext>
                </a:extLst>
              </a:tr>
            </a:tbl>
          </a:graphicData>
        </a:graphic>
      </p:graphicFrame>
    </p:spTree>
    <p:extLst>
      <p:ext uri="{BB962C8B-B14F-4D97-AF65-F5344CB8AC3E}">
        <p14:creationId xmlns:p14="http://schemas.microsoft.com/office/powerpoint/2010/main" val="174542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144013"/>
            <a:ext cx="8640961" cy="1052739"/>
          </a:xfrm>
          <a:noFill/>
          <a:ln w="12700">
            <a:noFill/>
          </a:ln>
        </p:spPr>
        <p:txBody>
          <a:bodyPr>
            <a:noAutofit/>
          </a:bodyPr>
          <a:lstStyle/>
          <a:p>
            <a:pPr marL="177800" algn="l"/>
            <a:r>
              <a:rPr lang="pl-PL" sz="2400" dirty="0">
                <a:solidFill>
                  <a:schemeClr val="tx1"/>
                </a:solidFill>
                <a:latin typeface="Arial" panose="020B0604020202020204" pitchFamily="34" charset="0"/>
                <a:ea typeface="Calibri" pitchFamily="34" charset="0"/>
                <a:cs typeface="Arial" panose="020B0604020202020204" pitchFamily="34" charset="0"/>
              </a:rPr>
              <a:t>Bezrobotni według zawodów stan </a:t>
            </a:r>
            <a:br>
              <a:rPr lang="pl-PL" sz="2400" dirty="0">
                <a:solidFill>
                  <a:schemeClr val="tx1"/>
                </a:solidFill>
                <a:latin typeface="Arial" panose="020B0604020202020204" pitchFamily="34" charset="0"/>
                <a:ea typeface="Calibri" pitchFamily="34" charset="0"/>
                <a:cs typeface="Arial" panose="020B0604020202020204" pitchFamily="34" charset="0"/>
              </a:rPr>
            </a:br>
            <a:r>
              <a:rPr lang="pl-PL" sz="2400" dirty="0">
                <a:solidFill>
                  <a:schemeClr val="tx1"/>
                </a:solidFill>
                <a:latin typeface="Arial" panose="020B0604020202020204" pitchFamily="34" charset="0"/>
                <a:ea typeface="Calibri" pitchFamily="34" charset="0"/>
                <a:cs typeface="Arial" panose="020B0604020202020204" pitchFamily="34" charset="0"/>
              </a:rPr>
              <a:t>NA 30.06.2024 r.</a:t>
            </a:r>
          </a:p>
        </p:txBody>
      </p:sp>
      <p:graphicFrame>
        <p:nvGraphicFramePr>
          <p:cNvPr id="10" name="Symbol zastępczy zawartości 9"/>
          <p:cNvGraphicFramePr>
            <a:graphicFrameLocks noGrp="1"/>
          </p:cNvGraphicFramePr>
          <p:nvPr>
            <p:ph idx="1"/>
            <p:extLst>
              <p:ext uri="{D42A27DB-BD31-4B8C-83A1-F6EECF244321}">
                <p14:modId xmlns:p14="http://schemas.microsoft.com/office/powerpoint/2010/main" val="1118409296"/>
              </p:ext>
            </p:extLst>
          </p:nvPr>
        </p:nvGraphicFramePr>
        <p:xfrm>
          <a:off x="611561" y="1268760"/>
          <a:ext cx="8136904" cy="5245024"/>
        </p:xfrm>
        <a:graphic>
          <a:graphicData uri="http://schemas.openxmlformats.org/drawingml/2006/table">
            <a:tbl>
              <a:tblPr firstRow="1" bandRow="1">
                <a:tableStyleId>{46F890A9-2807-4EBB-B81D-B2AA78EC7F39}</a:tableStyleId>
              </a:tblPr>
              <a:tblGrid>
                <a:gridCol w="4464495">
                  <a:extLst>
                    <a:ext uri="{9D8B030D-6E8A-4147-A177-3AD203B41FA5}">
                      <a16:colId xmlns:a16="http://schemas.microsoft.com/office/drawing/2014/main" val="20000"/>
                    </a:ext>
                  </a:extLst>
                </a:gridCol>
                <a:gridCol w="3672409">
                  <a:extLst>
                    <a:ext uri="{9D8B030D-6E8A-4147-A177-3AD203B41FA5}">
                      <a16:colId xmlns:a16="http://schemas.microsoft.com/office/drawing/2014/main" val="20001"/>
                    </a:ext>
                  </a:extLst>
                </a:gridCol>
              </a:tblGrid>
              <a:tr h="809449">
                <a:tc>
                  <a:txBody>
                    <a:bodyPr/>
                    <a:lstStyle/>
                    <a:p>
                      <a:pPr algn="ctr"/>
                      <a:r>
                        <a:rPr lang="pl-PL" sz="1600" b="0" dirty="0">
                          <a:solidFill>
                            <a:schemeClr val="tx1"/>
                          </a:solidFill>
                          <a:latin typeface="Arial" panose="020B0604020202020204" pitchFamily="34" charset="0"/>
                          <a:cs typeface="Arial" panose="020B0604020202020204" pitchFamily="34" charset="0"/>
                        </a:rPr>
                        <a:t>Spośród</a:t>
                      </a:r>
                      <a:r>
                        <a:rPr lang="pl-PL" sz="1600" b="0" baseline="0" dirty="0">
                          <a:solidFill>
                            <a:schemeClr val="tx1"/>
                          </a:solidFill>
                          <a:latin typeface="Arial" panose="020B0604020202020204" pitchFamily="34" charset="0"/>
                          <a:cs typeface="Arial" panose="020B0604020202020204" pitchFamily="34" charset="0"/>
                        </a:rPr>
                        <a:t> </a:t>
                      </a:r>
                      <a:r>
                        <a:rPr lang="pl-PL" sz="1600" b="0" u="none" baseline="0" dirty="0">
                          <a:solidFill>
                            <a:schemeClr val="tx1"/>
                          </a:solidFill>
                          <a:effectLst/>
                          <a:latin typeface="Arial" panose="020B0604020202020204" pitchFamily="34" charset="0"/>
                          <a:cs typeface="Arial" panose="020B0604020202020204" pitchFamily="34" charset="0"/>
                        </a:rPr>
                        <a:t>2383</a:t>
                      </a:r>
                      <a:r>
                        <a:rPr lang="pl-PL" sz="1600" b="0" u="none" baseline="0" dirty="0">
                          <a:solidFill>
                            <a:schemeClr val="tx1"/>
                          </a:solidFill>
                          <a:latin typeface="Arial" panose="020B0604020202020204" pitchFamily="34" charset="0"/>
                          <a:cs typeface="Arial" panose="020B0604020202020204" pitchFamily="34" charset="0"/>
                        </a:rPr>
                        <a:t> bezrobotnych </a:t>
                      </a:r>
                      <a:r>
                        <a:rPr lang="pl-PL" sz="1600" b="0" baseline="0" dirty="0">
                          <a:solidFill>
                            <a:schemeClr val="tx1"/>
                          </a:solidFill>
                          <a:latin typeface="Arial" panose="020B0604020202020204" pitchFamily="34" charset="0"/>
                          <a:cs typeface="Arial" panose="020B0604020202020204" pitchFamily="34" charset="0"/>
                        </a:rPr>
                        <a:t> z </a:t>
                      </a:r>
                      <a:r>
                        <a:rPr lang="pl-PL" sz="1600" b="0" baseline="0" dirty="0">
                          <a:solidFill>
                            <a:schemeClr val="tx1"/>
                          </a:solidFill>
                          <a:effectLst/>
                          <a:latin typeface="Arial" panose="020B0604020202020204" pitchFamily="34" charset="0"/>
                          <a:cs typeface="Arial" panose="020B0604020202020204" pitchFamily="34" charset="0"/>
                        </a:rPr>
                        <a:t>Elbląga </a:t>
                      </a:r>
                      <a:r>
                        <a:rPr lang="pl-PL" sz="1600" b="0" baseline="0" dirty="0">
                          <a:solidFill>
                            <a:schemeClr val="tx1"/>
                          </a:solidFill>
                          <a:latin typeface="Arial" panose="020B0604020202020204" pitchFamily="34" charset="0"/>
                          <a:cs typeface="Arial" panose="020B0604020202020204" pitchFamily="34" charset="0"/>
                        </a:rPr>
                        <a:t>najwięcej osób zarejestrowanych jest w zawodach:</a:t>
                      </a:r>
                      <a:endParaRPr lang="pl-PL" sz="1600" b="0" dirty="0">
                        <a:solidFill>
                          <a:schemeClr val="tx1"/>
                        </a:solidFill>
                        <a:latin typeface="Arial" panose="020B0604020202020204" pitchFamily="34" charset="0"/>
                        <a:cs typeface="Arial" panose="020B0604020202020204" pitchFamily="34" charset="0"/>
                      </a:endParaRPr>
                    </a:p>
                  </a:txBody>
                  <a:tcPr/>
                </a:tc>
                <a:tc>
                  <a:txBody>
                    <a:bodyPr/>
                    <a:lstStyle/>
                    <a:p>
                      <a:pPr algn="ctr"/>
                      <a:r>
                        <a:rPr lang="pl-PL" sz="1600" b="0" dirty="0">
                          <a:solidFill>
                            <a:schemeClr val="tx1"/>
                          </a:solidFill>
                          <a:latin typeface="Arial" panose="020B0604020202020204" pitchFamily="34" charset="0"/>
                          <a:cs typeface="Arial" panose="020B0604020202020204" pitchFamily="34" charset="0"/>
                        </a:rPr>
                        <a:t>Spośród </a:t>
                      </a:r>
                      <a:r>
                        <a:rPr lang="pl-PL" sz="1600" b="0" dirty="0">
                          <a:solidFill>
                            <a:schemeClr val="tx1"/>
                          </a:solidFill>
                          <a:effectLst/>
                          <a:latin typeface="Arial" panose="020B0604020202020204" pitchFamily="34" charset="0"/>
                          <a:cs typeface="Arial" panose="020B0604020202020204" pitchFamily="34" charset="0"/>
                        </a:rPr>
                        <a:t>2113 </a:t>
                      </a:r>
                      <a:r>
                        <a:rPr lang="pl-PL" sz="1600" b="0" dirty="0">
                          <a:solidFill>
                            <a:schemeClr val="tx1"/>
                          </a:solidFill>
                          <a:latin typeface="Arial" panose="020B0604020202020204" pitchFamily="34" charset="0"/>
                          <a:cs typeface="Arial" panose="020B0604020202020204" pitchFamily="34" charset="0"/>
                        </a:rPr>
                        <a:t>bezrobotnych z </a:t>
                      </a:r>
                      <a:r>
                        <a:rPr lang="pl-PL" sz="1600" b="0" dirty="0">
                          <a:solidFill>
                            <a:schemeClr val="tx1"/>
                          </a:solidFill>
                          <a:effectLst/>
                          <a:latin typeface="Arial" panose="020B0604020202020204" pitchFamily="34" charset="0"/>
                          <a:cs typeface="Arial" panose="020B0604020202020204" pitchFamily="34" charset="0"/>
                        </a:rPr>
                        <a:t>powiatu elbląskiego </a:t>
                      </a:r>
                      <a:r>
                        <a:rPr lang="pl-PL" sz="1600" b="0" dirty="0">
                          <a:solidFill>
                            <a:schemeClr val="tx1"/>
                          </a:solidFill>
                          <a:latin typeface="Arial" panose="020B0604020202020204" pitchFamily="34" charset="0"/>
                          <a:cs typeface="Arial" panose="020B0604020202020204" pitchFamily="34" charset="0"/>
                        </a:rPr>
                        <a:t>najwięcej osób zarejestrowanych jest w zawodach:</a:t>
                      </a:r>
                    </a:p>
                  </a:txBody>
                  <a:tcPr/>
                </a:tc>
                <a:extLst>
                  <a:ext uri="{0D108BD9-81ED-4DB2-BD59-A6C34878D82A}">
                    <a16:rowId xmlns:a16="http://schemas.microsoft.com/office/drawing/2014/main" val="10000"/>
                  </a:ext>
                </a:extLst>
              </a:tr>
              <a:tr h="439006">
                <a:tc>
                  <a:txBody>
                    <a:bodyPr/>
                    <a:lstStyle/>
                    <a:p>
                      <a:pPr algn="ctr"/>
                      <a:r>
                        <a:rPr lang="pl-PL" sz="1600" dirty="0">
                          <a:solidFill>
                            <a:schemeClr val="tx1"/>
                          </a:solidFill>
                          <a:latin typeface="Arial" panose="020B0604020202020204" pitchFamily="34" charset="0"/>
                          <a:cs typeface="Arial" panose="020B0604020202020204" pitchFamily="34" charset="0"/>
                        </a:rPr>
                        <a:t>Bez zawodu – 256</a:t>
                      </a:r>
                    </a:p>
                  </a:txBody>
                  <a:tcPr anchor="ctr"/>
                </a:tc>
                <a:tc>
                  <a:txBody>
                    <a:bodyPr/>
                    <a:lstStyle/>
                    <a:p>
                      <a:pPr algn="ctr"/>
                      <a:r>
                        <a:rPr lang="pl-PL" sz="1600" dirty="0">
                          <a:solidFill>
                            <a:schemeClr val="tx1"/>
                          </a:solidFill>
                          <a:latin typeface="Arial" panose="020B0604020202020204" pitchFamily="34" charset="0"/>
                          <a:cs typeface="Arial" panose="020B0604020202020204" pitchFamily="34" charset="0"/>
                        </a:rPr>
                        <a:t>Bez zawodu – 338</a:t>
                      </a:r>
                    </a:p>
                  </a:txBody>
                  <a:tcPr anchor="ctr"/>
                </a:tc>
                <a:extLst>
                  <a:ext uri="{0D108BD9-81ED-4DB2-BD59-A6C34878D82A}">
                    <a16:rowId xmlns:a16="http://schemas.microsoft.com/office/drawing/2014/main" val="10001"/>
                  </a:ext>
                </a:extLst>
              </a:tr>
              <a:tr h="400841">
                <a:tc>
                  <a:txBody>
                    <a:bodyPr/>
                    <a:lstStyle/>
                    <a:p>
                      <a:pPr algn="ctr"/>
                      <a:r>
                        <a:rPr lang="pl-PL" sz="1600" dirty="0">
                          <a:solidFill>
                            <a:schemeClr val="tx1"/>
                          </a:solidFill>
                          <a:latin typeface="Arial" panose="020B0604020202020204" pitchFamily="34" charset="0"/>
                          <a:cs typeface="Arial" panose="020B0604020202020204" pitchFamily="34" charset="0"/>
                        </a:rPr>
                        <a:t>Sprzedawca – 255</a:t>
                      </a:r>
                    </a:p>
                  </a:txBody>
                  <a:tcPr anchor="ctr"/>
                </a:tc>
                <a:tc>
                  <a:txBody>
                    <a:bodyPr/>
                    <a:lstStyle/>
                    <a:p>
                      <a:pPr algn="ctr"/>
                      <a:r>
                        <a:rPr lang="pl-PL" sz="1600" dirty="0">
                          <a:solidFill>
                            <a:schemeClr val="tx1"/>
                          </a:solidFill>
                          <a:latin typeface="Arial" panose="020B0604020202020204" pitchFamily="34" charset="0"/>
                          <a:cs typeface="Arial" panose="020B0604020202020204" pitchFamily="34" charset="0"/>
                        </a:rPr>
                        <a:t>Sprzedawca – 216</a:t>
                      </a:r>
                    </a:p>
                  </a:txBody>
                  <a:tcPr anchor="ctr"/>
                </a:tc>
                <a:extLst>
                  <a:ext uri="{0D108BD9-81ED-4DB2-BD59-A6C34878D82A}">
                    <a16:rowId xmlns:a16="http://schemas.microsoft.com/office/drawing/2014/main" val="10002"/>
                  </a:ext>
                </a:extLst>
              </a:tr>
              <a:tr h="400841">
                <a:tc>
                  <a:txBody>
                    <a:bodyPr/>
                    <a:lstStyle/>
                    <a:p>
                      <a:pPr algn="ctr"/>
                      <a:r>
                        <a:rPr lang="pl-PL" sz="1600" dirty="0">
                          <a:solidFill>
                            <a:schemeClr val="tx1"/>
                          </a:solidFill>
                          <a:latin typeface="Arial" panose="020B0604020202020204" pitchFamily="34" charset="0"/>
                          <a:cs typeface="Arial" panose="020B0604020202020204" pitchFamily="34" charset="0"/>
                        </a:rPr>
                        <a:t>Stolarz - 92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dirty="0">
                          <a:solidFill>
                            <a:schemeClr val="tx1"/>
                          </a:solidFill>
                          <a:latin typeface="Arial" panose="020B0604020202020204" pitchFamily="34" charset="0"/>
                          <a:cs typeface="Arial" panose="020B0604020202020204" pitchFamily="34" charset="0"/>
                        </a:rPr>
                        <a:t>Stolarz - 94</a:t>
                      </a:r>
                    </a:p>
                  </a:txBody>
                  <a:tcPr anchor="ctr"/>
                </a:tc>
                <a:extLst>
                  <a:ext uri="{0D108BD9-81ED-4DB2-BD59-A6C34878D82A}">
                    <a16:rowId xmlns:a16="http://schemas.microsoft.com/office/drawing/2014/main" val="10003"/>
                  </a:ext>
                </a:extLst>
              </a:tr>
              <a:tr h="383176">
                <a:tc>
                  <a:txBody>
                    <a:bodyPr/>
                    <a:lstStyle/>
                    <a:p>
                      <a:pPr algn="ctr"/>
                      <a:r>
                        <a:rPr lang="pl-PL" sz="1600" dirty="0">
                          <a:solidFill>
                            <a:schemeClr val="tx1"/>
                          </a:solidFill>
                          <a:latin typeface="Arial" panose="020B0604020202020204" pitchFamily="34" charset="0"/>
                          <a:cs typeface="Arial" panose="020B0604020202020204" pitchFamily="34" charset="0"/>
                        </a:rPr>
                        <a:t>Kucharz - 63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dirty="0">
                          <a:solidFill>
                            <a:schemeClr val="tx1"/>
                          </a:solidFill>
                          <a:latin typeface="Arial" panose="020B0604020202020204" pitchFamily="34" charset="0"/>
                          <a:cs typeface="Arial" panose="020B0604020202020204" pitchFamily="34" charset="0"/>
                        </a:rPr>
                        <a:t>Robotnik gospodarczy - 94</a:t>
                      </a:r>
                    </a:p>
                  </a:txBody>
                  <a:tcPr anchor="ctr"/>
                </a:tc>
                <a:extLst>
                  <a:ext uri="{0D108BD9-81ED-4DB2-BD59-A6C34878D82A}">
                    <a16:rowId xmlns:a16="http://schemas.microsoft.com/office/drawing/2014/main" val="10004"/>
                  </a:ext>
                </a:extLst>
              </a:tr>
              <a:tr h="4223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dirty="0">
                          <a:solidFill>
                            <a:schemeClr val="tx1"/>
                          </a:solidFill>
                          <a:latin typeface="Arial" panose="020B0604020202020204" pitchFamily="34" charset="0"/>
                          <a:cs typeface="Arial" panose="020B0604020202020204" pitchFamily="34" charset="0"/>
                        </a:rPr>
                        <a:t>Robotnik gospodarczy – 64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dirty="0">
                          <a:solidFill>
                            <a:schemeClr val="tx1"/>
                          </a:solidFill>
                          <a:latin typeface="Arial" panose="020B0604020202020204" pitchFamily="34" charset="0"/>
                          <a:cs typeface="Arial" panose="020B0604020202020204" pitchFamily="34" charset="0"/>
                        </a:rPr>
                        <a:t>Kucharz - 74</a:t>
                      </a:r>
                    </a:p>
                  </a:txBody>
                  <a:tcPr anchor="ctr"/>
                </a:tc>
                <a:extLst>
                  <a:ext uri="{0D108BD9-81ED-4DB2-BD59-A6C34878D82A}">
                    <a16:rowId xmlns:a16="http://schemas.microsoft.com/office/drawing/2014/main" val="10005"/>
                  </a:ext>
                </a:extLst>
              </a:tr>
              <a:tr h="448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dirty="0">
                          <a:solidFill>
                            <a:schemeClr val="tx1"/>
                          </a:solidFill>
                          <a:latin typeface="Arial" panose="020B0604020202020204" pitchFamily="34" charset="0"/>
                          <a:cs typeface="Arial" panose="020B0604020202020204" pitchFamily="34" charset="0"/>
                        </a:rPr>
                        <a:t>Pracownik obsługi biurowej – 60 </a:t>
                      </a:r>
                    </a:p>
                  </a:txBody>
                  <a:tcPr anchor="ctr"/>
                </a:tc>
                <a:tc>
                  <a:txBody>
                    <a:bodyPr/>
                    <a:lstStyle/>
                    <a:p>
                      <a:pPr algn="ctr"/>
                      <a:r>
                        <a:rPr lang="pl-PL" sz="1600" dirty="0">
                          <a:solidFill>
                            <a:schemeClr val="tx1"/>
                          </a:solidFill>
                          <a:latin typeface="Arial" panose="020B0604020202020204" pitchFamily="34" charset="0"/>
                          <a:cs typeface="Arial" panose="020B0604020202020204" pitchFamily="34" charset="0"/>
                        </a:rPr>
                        <a:t>Mechanik - 43</a:t>
                      </a:r>
                    </a:p>
                  </a:txBody>
                  <a:tcPr anchor="ctr"/>
                </a:tc>
                <a:extLst>
                  <a:ext uri="{0D108BD9-81ED-4DB2-BD59-A6C34878D82A}">
                    <a16:rowId xmlns:a16="http://schemas.microsoft.com/office/drawing/2014/main" val="10006"/>
                  </a:ext>
                </a:extLst>
              </a:tr>
              <a:tr h="403982">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l-PL" sz="1600" dirty="0">
                          <a:solidFill>
                            <a:schemeClr val="tx1"/>
                          </a:solidFill>
                          <a:latin typeface="Arial" panose="020B0604020202020204" pitchFamily="34" charset="0"/>
                          <a:cs typeface="Arial" panose="020B0604020202020204" pitchFamily="34" charset="0"/>
                        </a:rPr>
                        <a:t>Pomocniczy robotnik budowlany - 57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dirty="0">
                          <a:solidFill>
                            <a:schemeClr val="tx1"/>
                          </a:solidFill>
                          <a:latin typeface="Arial" panose="020B0604020202020204" pitchFamily="34" charset="0"/>
                          <a:cs typeface="Arial" panose="020B0604020202020204" pitchFamily="34" charset="0"/>
                        </a:rPr>
                        <a:t>Pomocniczy robotnik budowlany - 40</a:t>
                      </a:r>
                    </a:p>
                  </a:txBody>
                  <a:tcPr anchor="ctr"/>
                </a:tc>
                <a:extLst>
                  <a:ext uri="{0D108BD9-81ED-4DB2-BD59-A6C34878D82A}">
                    <a16:rowId xmlns:a16="http://schemas.microsoft.com/office/drawing/2014/main" val="10007"/>
                  </a:ext>
                </a:extLst>
              </a:tr>
              <a:tr h="4486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l-PL" sz="1600" dirty="0">
                          <a:solidFill>
                            <a:schemeClr val="tx1"/>
                          </a:solidFill>
                          <a:latin typeface="Arial" panose="020B0604020202020204" pitchFamily="34" charset="0"/>
                          <a:cs typeface="Arial" panose="020B0604020202020204" pitchFamily="34" charset="0"/>
                        </a:rPr>
                        <a:t>Ekonomista - 43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dirty="0">
                          <a:solidFill>
                            <a:schemeClr val="tx1"/>
                          </a:solidFill>
                          <a:latin typeface="Arial" panose="020B0604020202020204" pitchFamily="34" charset="0"/>
                          <a:cs typeface="Arial" panose="020B0604020202020204" pitchFamily="34" charset="0"/>
                        </a:rPr>
                        <a:t>Fryzjer - 36</a:t>
                      </a:r>
                    </a:p>
                  </a:txBody>
                  <a:tcPr anchor="ctr"/>
                </a:tc>
                <a:extLst>
                  <a:ext uri="{0D108BD9-81ED-4DB2-BD59-A6C34878D82A}">
                    <a16:rowId xmlns:a16="http://schemas.microsoft.com/office/drawing/2014/main" val="10008"/>
                  </a:ext>
                </a:extLst>
              </a:tr>
              <a:tr h="49551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l-PL" sz="1600" dirty="0">
                          <a:solidFill>
                            <a:schemeClr val="tx1"/>
                          </a:solidFill>
                          <a:latin typeface="Arial" panose="020B0604020202020204" pitchFamily="34" charset="0"/>
                          <a:cs typeface="Arial" panose="020B0604020202020204" pitchFamily="34" charset="0"/>
                        </a:rPr>
                        <a:t>Fryzjer - 36</a:t>
                      </a:r>
                    </a:p>
                  </a:txBody>
                  <a:tcPr anchor="ctr"/>
                </a:tc>
                <a:tc>
                  <a:txBody>
                    <a:bodyPr/>
                    <a:lstStyle/>
                    <a:p>
                      <a:pPr algn="ctr"/>
                      <a:r>
                        <a:rPr lang="pl-PL" sz="1600" dirty="0">
                          <a:solidFill>
                            <a:schemeClr val="tx1"/>
                          </a:solidFill>
                          <a:latin typeface="Arial" panose="020B0604020202020204" pitchFamily="34" charset="0"/>
                          <a:cs typeface="Arial" panose="020B0604020202020204" pitchFamily="34" charset="0"/>
                        </a:rPr>
                        <a:t>Murarz - 34</a:t>
                      </a:r>
                    </a:p>
                  </a:txBody>
                  <a:tcPr anchor="ctr"/>
                </a:tc>
                <a:extLst>
                  <a:ext uri="{0D108BD9-81ED-4DB2-BD59-A6C34878D82A}">
                    <a16:rowId xmlns:a16="http://schemas.microsoft.com/office/drawing/2014/main" val="10009"/>
                  </a:ext>
                </a:extLst>
              </a:tr>
              <a:tr h="569612">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l-PL" sz="1600" dirty="0">
                          <a:solidFill>
                            <a:schemeClr val="tx1"/>
                          </a:solidFill>
                          <a:latin typeface="Arial" panose="020B0604020202020204" pitchFamily="34" charset="0"/>
                          <a:cs typeface="Arial" panose="020B0604020202020204" pitchFamily="34" charset="0"/>
                        </a:rPr>
                        <a:t>Specjalista administracji publicznej – 35</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pl-PL" sz="16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pl-PL" sz="1600" dirty="0">
                          <a:solidFill>
                            <a:schemeClr val="tx1"/>
                          </a:solidFill>
                          <a:latin typeface="Arial" panose="020B0604020202020204" pitchFamily="34" charset="0"/>
                          <a:cs typeface="Arial" panose="020B0604020202020204" pitchFamily="34" charset="0"/>
                        </a:rPr>
                        <a:t>Krawiec - 29</a:t>
                      </a:r>
                    </a:p>
                  </a:txBody>
                  <a:tcPr anchor="ctr"/>
                </a:tc>
                <a:extLst>
                  <a:ext uri="{0D108BD9-81ED-4DB2-BD59-A6C34878D82A}">
                    <a16:rowId xmlns:a16="http://schemas.microsoft.com/office/drawing/2014/main" val="10010"/>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188640"/>
            <a:ext cx="8712968" cy="922114"/>
          </a:xfrm>
          <a:noFill/>
          <a:ln w="6350">
            <a:noFill/>
          </a:ln>
        </p:spPr>
        <p:txBody>
          <a:bodyPr>
            <a:normAutofit/>
          </a:bodyPr>
          <a:lstStyle/>
          <a:p>
            <a:pPr marL="93663" algn="l"/>
            <a:r>
              <a:rPr lang="pl-PL" sz="2400" dirty="0">
                <a:latin typeface="Arial" panose="020B0604020202020204" pitchFamily="34" charset="0"/>
                <a:cs typeface="Arial" panose="020B0604020202020204" pitchFamily="34" charset="0"/>
              </a:rPr>
              <a:t>Pośrednictwo pracy </a:t>
            </a:r>
          </a:p>
        </p:txBody>
      </p:sp>
      <p:graphicFrame>
        <p:nvGraphicFramePr>
          <p:cNvPr id="5" name="Diagram 4"/>
          <p:cNvGraphicFramePr/>
          <p:nvPr>
            <p:extLst>
              <p:ext uri="{D42A27DB-BD31-4B8C-83A1-F6EECF244321}">
                <p14:modId xmlns:p14="http://schemas.microsoft.com/office/powerpoint/2010/main" val="4078480239"/>
              </p:ext>
            </p:extLst>
          </p:nvPr>
        </p:nvGraphicFramePr>
        <p:xfrm>
          <a:off x="395536" y="1268760"/>
          <a:ext cx="8568952"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Prostokąt 5">
            <a:extLst>
              <a:ext uri="{FF2B5EF4-FFF2-40B4-BE49-F238E27FC236}">
                <a16:creationId xmlns:a16="http://schemas.microsoft.com/office/drawing/2014/main" id="{FF0C8CEE-18AD-7BA2-1676-F779D38A1043}"/>
              </a:ext>
            </a:extLst>
          </p:cNvPr>
          <p:cNvSpPr/>
          <p:nvPr/>
        </p:nvSpPr>
        <p:spPr>
          <a:xfrm>
            <a:off x="3508663" y="4653136"/>
            <a:ext cx="5508104" cy="1512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pl-PL" sz="1600" dirty="0">
                <a:solidFill>
                  <a:schemeClr val="tx1"/>
                </a:solidFill>
                <a:latin typeface="Arial" panose="020B0604020202020204" pitchFamily="34" charset="0"/>
                <a:cs typeface="Arial" panose="020B0604020202020204" pitchFamily="34" charset="0"/>
              </a:rPr>
              <a:t>Opracowano 3.516 IPD ( w I połowie 2023 r. – 3.524),  z tego:</a:t>
            </a:r>
          </a:p>
          <a:p>
            <a:pPr marL="285750" indent="-285750" algn="just">
              <a:buFont typeface="Arial" panose="020B0604020202020204" pitchFamily="34" charset="0"/>
              <a:buChar char="•"/>
            </a:pPr>
            <a:r>
              <a:rPr lang="pl-PL" sz="1600" dirty="0">
                <a:solidFill>
                  <a:schemeClr val="tx1"/>
                </a:solidFill>
                <a:latin typeface="Arial" panose="020B0604020202020204" pitchFamily="34" charset="0"/>
                <a:cs typeface="Arial" panose="020B0604020202020204" pitchFamily="34" charset="0"/>
              </a:rPr>
              <a:t>Elbląg – 2.068 IPD (w I połowie 2023 r. – 2.104 IPD</a:t>
            </a:r>
            <a:r>
              <a:rPr lang="pl-PL" sz="1600" i="1" dirty="0">
                <a:solidFill>
                  <a:schemeClr val="tx1"/>
                </a:solidFill>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r>
              <a:rPr lang="pl-PL" sz="1600" dirty="0">
                <a:solidFill>
                  <a:schemeClr val="tx1"/>
                </a:solidFill>
                <a:latin typeface="Arial" panose="020B0604020202020204" pitchFamily="34" charset="0"/>
                <a:cs typeface="Arial" panose="020B0604020202020204" pitchFamily="34" charset="0"/>
              </a:rPr>
              <a:t>powiat elbląski – 1.448 IPD (w I połowie 2023 r. – 1.420 IPD)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85F546CE-9CFA-BF2C-248C-452D5102B657}"/>
              </a:ext>
            </a:extLst>
          </p:cNvPr>
          <p:cNvSpPr txBox="1"/>
          <p:nvPr/>
        </p:nvSpPr>
        <p:spPr>
          <a:xfrm>
            <a:off x="395536" y="476672"/>
            <a:ext cx="4572000" cy="461665"/>
          </a:xfrm>
          <a:prstGeom prst="rect">
            <a:avLst/>
          </a:prstGeom>
          <a:noFill/>
        </p:spPr>
        <p:txBody>
          <a:bodyPr wrap="square">
            <a:spAutoFit/>
          </a:bodyPr>
          <a:lstStyle/>
          <a:p>
            <a:r>
              <a:rPr lang="pl-PL" sz="2400" dirty="0">
                <a:latin typeface="Arial" panose="020B0604020202020204" pitchFamily="34" charset="0"/>
                <a:cs typeface="Arial" panose="020B0604020202020204" pitchFamily="34" charset="0"/>
              </a:rPr>
              <a:t>POŚREDNICTWO PRACY</a:t>
            </a:r>
            <a:endParaRPr lang="pl-PL" sz="2400" dirty="0"/>
          </a:p>
        </p:txBody>
      </p:sp>
      <p:grpSp>
        <p:nvGrpSpPr>
          <p:cNvPr id="5" name="Grupa 4">
            <a:extLst>
              <a:ext uri="{FF2B5EF4-FFF2-40B4-BE49-F238E27FC236}">
                <a16:creationId xmlns:a16="http://schemas.microsoft.com/office/drawing/2014/main" id="{A0656301-2FAF-4EC9-6E49-80F8F27E9562}"/>
              </a:ext>
            </a:extLst>
          </p:cNvPr>
          <p:cNvGrpSpPr/>
          <p:nvPr/>
        </p:nvGrpSpPr>
        <p:grpSpPr>
          <a:xfrm>
            <a:off x="295200" y="1183562"/>
            <a:ext cx="3136668" cy="5053750"/>
            <a:chOff x="70261" y="41597"/>
            <a:chExt cx="3136668" cy="1460826"/>
          </a:xfrm>
        </p:grpSpPr>
        <p:sp>
          <p:nvSpPr>
            <p:cNvPr id="6" name="Prostokąt: zaokrąglone rogi 5">
              <a:extLst>
                <a:ext uri="{FF2B5EF4-FFF2-40B4-BE49-F238E27FC236}">
                  <a16:creationId xmlns:a16="http://schemas.microsoft.com/office/drawing/2014/main" id="{C5AD0818-AB50-6E12-34EC-251E809C5785}"/>
                </a:ext>
              </a:extLst>
            </p:cNvPr>
            <p:cNvSpPr/>
            <p:nvPr/>
          </p:nvSpPr>
          <p:spPr>
            <a:xfrm>
              <a:off x="70261" y="41597"/>
              <a:ext cx="3136668" cy="1460826"/>
            </a:xfrm>
            <a:prstGeom prst="roundRect">
              <a:avLst/>
            </a:prstGeom>
            <a:solidFill>
              <a:schemeClr val="accent6"/>
            </a:solidFill>
            <a:ln>
              <a:solidFill>
                <a:schemeClr val="bg1"/>
              </a:solidFill>
            </a:ln>
          </p:spPr>
          <p:style>
            <a:lnRef idx="0">
              <a:scrgbClr r="0" g="0" b="0"/>
            </a:lnRef>
            <a:fillRef idx="3">
              <a:scrgbClr r="0" g="0" b="0"/>
            </a:fillRef>
            <a:effectRef idx="2">
              <a:schemeClr val="accent4">
                <a:shade val="80000"/>
                <a:hueOff val="0"/>
                <a:satOff val="0"/>
                <a:lumOff val="0"/>
                <a:alphaOff val="0"/>
              </a:schemeClr>
            </a:effectRef>
            <a:fontRef idx="minor">
              <a:schemeClr val="lt1"/>
            </a:fontRef>
          </p:style>
          <p:txBody>
            <a:bodyPr/>
            <a:lstStyle/>
            <a:p>
              <a:endParaRPr lang="pl-PL"/>
            </a:p>
          </p:txBody>
        </p:sp>
        <p:sp>
          <p:nvSpPr>
            <p:cNvPr id="7" name="Prostokąt: zaokrąglone rogi 4">
              <a:extLst>
                <a:ext uri="{FF2B5EF4-FFF2-40B4-BE49-F238E27FC236}">
                  <a16:creationId xmlns:a16="http://schemas.microsoft.com/office/drawing/2014/main" id="{E8341AAB-8A21-4529-D4EF-F6F4D6A79E02}"/>
                </a:ext>
              </a:extLst>
            </p:cNvPr>
            <p:cNvSpPr txBox="1"/>
            <p:nvPr/>
          </p:nvSpPr>
          <p:spPr>
            <a:xfrm>
              <a:off x="141573" y="112908"/>
              <a:ext cx="2994044" cy="13182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pl-PL" sz="2400" kern="1200" dirty="0">
                  <a:solidFill>
                    <a:schemeClr val="tx1"/>
                  </a:solidFill>
                  <a:latin typeface="Arial" pitchFamily="34" charset="0"/>
                  <a:cs typeface="Arial" pitchFamily="34" charset="0"/>
                </a:rPr>
                <a:t>SPOTKANIA Z PRACODAWCAMI</a:t>
              </a:r>
            </a:p>
          </p:txBody>
        </p:sp>
      </p:grpSp>
      <p:grpSp>
        <p:nvGrpSpPr>
          <p:cNvPr id="8" name="Grupa 7">
            <a:extLst>
              <a:ext uri="{FF2B5EF4-FFF2-40B4-BE49-F238E27FC236}">
                <a16:creationId xmlns:a16="http://schemas.microsoft.com/office/drawing/2014/main" id="{DCB517FD-D417-80C7-441E-78F6B92C9A1F}"/>
              </a:ext>
            </a:extLst>
          </p:cNvPr>
          <p:cNvGrpSpPr/>
          <p:nvPr/>
        </p:nvGrpSpPr>
        <p:grpSpPr>
          <a:xfrm>
            <a:off x="3347864" y="1371267"/>
            <a:ext cx="5576299" cy="1543844"/>
            <a:chOff x="3035510" y="105355"/>
            <a:chExt cx="5576299" cy="1543844"/>
          </a:xfrm>
        </p:grpSpPr>
        <p:sp>
          <p:nvSpPr>
            <p:cNvPr id="9" name="Prostokąt: zaokrąglone rogi u góry 8">
              <a:extLst>
                <a:ext uri="{FF2B5EF4-FFF2-40B4-BE49-F238E27FC236}">
                  <a16:creationId xmlns:a16="http://schemas.microsoft.com/office/drawing/2014/main" id="{41EFC38C-782C-A13C-AFCE-7B5BC7B03DAA}"/>
                </a:ext>
              </a:extLst>
            </p:cNvPr>
            <p:cNvSpPr/>
            <p:nvPr/>
          </p:nvSpPr>
          <p:spPr>
            <a:xfrm rot="5400000">
              <a:off x="5051738" y="-1910873"/>
              <a:ext cx="1543844" cy="5576299"/>
            </a:xfrm>
            <a:prstGeom prst="round2SameRect">
              <a:avLst/>
            </a:prstGeom>
            <a:noFill/>
            <a:ln>
              <a:noFill/>
            </a:ln>
          </p:spPr>
          <p:style>
            <a:lnRef idx="1">
              <a:scrgbClr r="0" g="0" b="0"/>
            </a:lnRef>
            <a:fillRef idx="1">
              <a:scrgbClr r="0" g="0" b="0"/>
            </a:fillRef>
            <a:effectRef idx="0">
              <a:schemeClr val="accent4">
                <a:alpha val="90000"/>
                <a:tint val="40000"/>
                <a:hueOff val="0"/>
                <a:satOff val="0"/>
                <a:lumOff val="0"/>
                <a:alphaOff val="0"/>
              </a:schemeClr>
            </a:effectRef>
            <a:fontRef idx="minor">
              <a:schemeClr val="dk1">
                <a:hueOff val="0"/>
                <a:satOff val="0"/>
                <a:lumOff val="0"/>
                <a:alphaOff val="0"/>
              </a:schemeClr>
            </a:fontRef>
          </p:style>
          <p:txBody>
            <a:bodyPr/>
            <a:lstStyle/>
            <a:p>
              <a:endParaRPr lang="pl-PL"/>
            </a:p>
          </p:txBody>
        </p:sp>
        <p:sp>
          <p:nvSpPr>
            <p:cNvPr id="10" name="Prostokąt: zaokrąglone rogi u góry 4">
              <a:extLst>
                <a:ext uri="{FF2B5EF4-FFF2-40B4-BE49-F238E27FC236}">
                  <a16:creationId xmlns:a16="http://schemas.microsoft.com/office/drawing/2014/main" id="{2DC686C4-9761-D832-7619-AA8833290C0F}"/>
                </a:ext>
              </a:extLst>
            </p:cNvPr>
            <p:cNvSpPr txBox="1"/>
            <p:nvPr/>
          </p:nvSpPr>
          <p:spPr>
            <a:xfrm>
              <a:off x="3035511" y="180718"/>
              <a:ext cx="5500935" cy="139311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endParaRPr lang="pl-PL" sz="1600" b="0" i="0" kern="1200" dirty="0">
                <a:solidFill>
                  <a:schemeClr val="tx1"/>
                </a:solidFill>
                <a:latin typeface="Arial" panose="020B0604020202020204" pitchFamily="34" charset="0"/>
                <a:cs typeface="Arial" panose="020B0604020202020204" pitchFamily="34" charset="0"/>
              </a:endParaRPr>
            </a:p>
          </p:txBody>
        </p:sp>
      </p:grpSp>
      <p:sp>
        <p:nvSpPr>
          <p:cNvPr id="16" name="pole tekstowe 15">
            <a:extLst>
              <a:ext uri="{FF2B5EF4-FFF2-40B4-BE49-F238E27FC236}">
                <a16:creationId xmlns:a16="http://schemas.microsoft.com/office/drawing/2014/main" id="{7376BA85-813A-0184-1512-DF61C83092E8}"/>
              </a:ext>
            </a:extLst>
          </p:cNvPr>
          <p:cNvSpPr txBox="1"/>
          <p:nvPr/>
        </p:nvSpPr>
        <p:spPr>
          <a:xfrm>
            <a:off x="3431868" y="1183562"/>
            <a:ext cx="5560806" cy="4893647"/>
          </a:xfrm>
          <a:prstGeom prst="rect">
            <a:avLst/>
          </a:prstGeom>
          <a:noFill/>
        </p:spPr>
        <p:txBody>
          <a:bodyPr wrap="square">
            <a:spAutoFit/>
          </a:bodyPr>
          <a:lstStyle/>
          <a:p>
            <a:pPr algn="just"/>
            <a:endParaRPr lang="pl-PL" sz="1600" kern="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r>
              <a:rPr lang="pl-PL"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24 stycznia oraz </a:t>
            </a:r>
            <a:r>
              <a:rPr lang="pl-PL" sz="1400" dirty="0">
                <a:solidFill>
                  <a:srgbClr val="000000"/>
                </a:solidFill>
                <a:latin typeface="Arial" panose="020B0604020202020204" pitchFamily="34" charset="0"/>
                <a:ea typeface="Calibri" panose="020F0502020204030204" pitchFamily="34" charset="0"/>
                <a:cs typeface="Arial" panose="020B0604020202020204" pitchFamily="34" charset="0"/>
              </a:rPr>
              <a:t>25</a:t>
            </a:r>
            <a:r>
              <a:rPr lang="pl-PL"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czerwca 2024 r. uruchomiono w PUP punkt informacyjny Wojskowego Centrum Rekrutacji promujący służbę wojskową zawodową;</a:t>
            </a:r>
          </a:p>
          <a:p>
            <a:pPr algn="just"/>
            <a:endParaRPr lang="pl-PL" sz="1400" kern="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r>
              <a:rPr lang="pl-PL" sz="1400" kern="0" dirty="0">
                <a:solidFill>
                  <a:srgbClr val="000000"/>
                </a:solidFill>
                <a:latin typeface="Arial" panose="020B0604020202020204" pitchFamily="34" charset="0"/>
                <a:ea typeface="Calibri" panose="020F0502020204030204" pitchFamily="34" charset="0"/>
                <a:cs typeface="Arial" panose="020B0604020202020204" pitchFamily="34" charset="0"/>
              </a:rPr>
              <a:t>12 lutego 2024 r. w PUP w Elblągu odbyło się spotkanie z firmą </a:t>
            </a:r>
            <a:r>
              <a:rPr lang="pl-PL" sz="1400" kern="0" dirty="0" err="1">
                <a:solidFill>
                  <a:srgbClr val="000000"/>
                </a:solidFill>
                <a:latin typeface="Arial" panose="020B0604020202020204" pitchFamily="34" charset="0"/>
                <a:ea typeface="Calibri" panose="020F0502020204030204" pitchFamily="34" charset="0"/>
                <a:cs typeface="Arial" panose="020B0604020202020204" pitchFamily="34" charset="0"/>
              </a:rPr>
              <a:t>Clar</a:t>
            </a:r>
            <a:r>
              <a:rPr lang="pl-PL" sz="1400" kern="0" dirty="0">
                <a:solidFill>
                  <a:srgbClr val="000000"/>
                </a:solidFill>
                <a:latin typeface="Arial" panose="020B0604020202020204" pitchFamily="34" charset="0"/>
                <a:ea typeface="Calibri" panose="020F0502020204030204" pitchFamily="34" charset="0"/>
                <a:cs typeface="Arial" panose="020B0604020202020204" pitchFamily="34" charset="0"/>
              </a:rPr>
              <a:t> System SA. Pracodawca  przedstawił 7 ofert pracy na 1/2 etatu dla osób z niepełnosprawnościami na stanowisku personel sprzątający. Skierowano 3 osoby które uczestniczyły w spotkaniu. Nikt nie został zatrudniony.</a:t>
            </a:r>
          </a:p>
          <a:p>
            <a:pPr marL="285750" indent="-285750" algn="just">
              <a:buFont typeface="Arial" panose="020B0604020202020204" pitchFamily="34" charset="0"/>
              <a:buChar char="•"/>
            </a:pPr>
            <a:endParaRPr lang="pl-PL" sz="1400" kern="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r>
              <a:rPr lang="pl-PL" sz="1400" kern="100" dirty="0">
                <a:effectLst/>
                <a:latin typeface="Arial" panose="020B0604020202020204" pitchFamily="34" charset="0"/>
                <a:ea typeface="Calibri" panose="020F0502020204030204" pitchFamily="34" charset="0"/>
                <a:cs typeface="Arial" panose="020B0604020202020204" pitchFamily="34" charset="0"/>
              </a:rPr>
              <a:t>4 marca 2024 r. Powiatowy Urząd Pracy w Elblągu zorganizował spotkanie w formule on-line,  z pracodawcami z terenu Elbląga i powiatu elbląskiego. Podczas E-spotkania zaprezentowano usługi i instrumenty rynku pracy, z których mogą korzystać pracodawcy, zasady zatrudniania cudzoziemców oraz planowane działania na rok 2024 i zasady ich realizacji. Wśród odbiorców obecni byli przedstawiciele zakładów pracy z branż stolarskiej, metalowej, </a:t>
            </a:r>
            <a:r>
              <a:rPr lang="pl-PL" sz="1400" kern="100" dirty="0">
                <a:latin typeface="Arial" panose="020B0604020202020204" pitchFamily="34" charset="0"/>
                <a:ea typeface="Calibri" panose="020F0502020204030204" pitchFamily="34" charset="0"/>
                <a:cs typeface="Arial" panose="020B0604020202020204" pitchFamily="34" charset="0"/>
              </a:rPr>
              <a:t>spożywczej</a:t>
            </a:r>
            <a:r>
              <a:rPr lang="pl-PL" sz="1400" kern="100" dirty="0">
                <a:effectLst/>
                <a:latin typeface="Arial" panose="020B0604020202020204" pitchFamily="34" charset="0"/>
                <a:ea typeface="Calibri" panose="020F0502020204030204" pitchFamily="34" charset="0"/>
                <a:cs typeface="Arial" panose="020B0604020202020204" pitchFamily="34" charset="0"/>
              </a:rPr>
              <a:t>, przetwórstwa torfu, wodociągów i biura rachunkowego. </a:t>
            </a:r>
            <a:endParaRPr lang="pl-PL" sz="1400" kern="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endParaRPr lang="pl-PL" sz="1400" kern="0" dirty="0">
              <a:solidFill>
                <a:srgbClr val="000000"/>
              </a:solidFill>
              <a:latin typeface="Arial" panose="020B0604020202020204" pitchFamily="34" charset="0"/>
              <a:ea typeface="Calibri" panose="020F0502020204030204" pitchFamily="34" charset="0"/>
              <a:cs typeface="Arial" panose="020B0604020202020204" pitchFamily="34" charset="0"/>
            </a:endParaRPr>
          </a:p>
          <a:p>
            <a:endParaRPr lang="pl-PL" sz="16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49830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299FBB05-1576-3874-74EF-DA64C52E0DA3}"/>
              </a:ext>
            </a:extLst>
          </p:cNvPr>
          <p:cNvSpPr txBox="1"/>
          <p:nvPr/>
        </p:nvSpPr>
        <p:spPr>
          <a:xfrm>
            <a:off x="366512" y="476672"/>
            <a:ext cx="4745040" cy="461665"/>
          </a:xfrm>
          <a:prstGeom prst="rect">
            <a:avLst/>
          </a:prstGeom>
          <a:noFill/>
        </p:spPr>
        <p:txBody>
          <a:bodyPr wrap="square">
            <a:spAutoFit/>
          </a:bodyPr>
          <a:lstStyle/>
          <a:p>
            <a:r>
              <a:rPr lang="pl-PL" sz="2400" dirty="0">
                <a:latin typeface="Arial" panose="020B0604020202020204" pitchFamily="34" charset="0"/>
                <a:cs typeface="Arial" panose="020B0604020202020204" pitchFamily="34" charset="0"/>
              </a:rPr>
              <a:t>POŚREDNICTWO PRACY</a:t>
            </a:r>
            <a:endParaRPr lang="pl-PL" sz="2400" dirty="0"/>
          </a:p>
        </p:txBody>
      </p:sp>
      <p:grpSp>
        <p:nvGrpSpPr>
          <p:cNvPr id="6" name="Grupa 5">
            <a:extLst>
              <a:ext uri="{FF2B5EF4-FFF2-40B4-BE49-F238E27FC236}">
                <a16:creationId xmlns:a16="http://schemas.microsoft.com/office/drawing/2014/main" id="{D3C17ED4-DCDD-AAD6-8992-B923A1A498E3}"/>
              </a:ext>
            </a:extLst>
          </p:cNvPr>
          <p:cNvGrpSpPr/>
          <p:nvPr/>
        </p:nvGrpSpPr>
        <p:grpSpPr>
          <a:xfrm>
            <a:off x="295200" y="1183562"/>
            <a:ext cx="3136668" cy="5053750"/>
            <a:chOff x="70261" y="41597"/>
            <a:chExt cx="3136668" cy="1460826"/>
          </a:xfrm>
        </p:grpSpPr>
        <p:sp>
          <p:nvSpPr>
            <p:cNvPr id="7" name="Prostokąt: zaokrąglone rogi 6">
              <a:extLst>
                <a:ext uri="{FF2B5EF4-FFF2-40B4-BE49-F238E27FC236}">
                  <a16:creationId xmlns:a16="http://schemas.microsoft.com/office/drawing/2014/main" id="{9AF41AF4-604A-21C5-6E51-F25E4B9765C0}"/>
                </a:ext>
              </a:extLst>
            </p:cNvPr>
            <p:cNvSpPr/>
            <p:nvPr/>
          </p:nvSpPr>
          <p:spPr>
            <a:xfrm>
              <a:off x="70261" y="41597"/>
              <a:ext cx="3136668" cy="1460826"/>
            </a:xfrm>
            <a:prstGeom prst="roundRect">
              <a:avLst/>
            </a:prstGeom>
            <a:solidFill>
              <a:schemeClr val="accent6"/>
            </a:solidFill>
            <a:ln>
              <a:solidFill>
                <a:schemeClr val="bg1"/>
              </a:solidFill>
            </a:ln>
          </p:spPr>
          <p:style>
            <a:lnRef idx="0">
              <a:scrgbClr r="0" g="0" b="0"/>
            </a:lnRef>
            <a:fillRef idx="3">
              <a:scrgbClr r="0" g="0" b="0"/>
            </a:fillRef>
            <a:effectRef idx="2">
              <a:schemeClr val="accent4">
                <a:shade val="80000"/>
                <a:hueOff val="0"/>
                <a:satOff val="0"/>
                <a:lumOff val="0"/>
                <a:alphaOff val="0"/>
              </a:schemeClr>
            </a:effectRef>
            <a:fontRef idx="minor">
              <a:schemeClr val="lt1"/>
            </a:fontRef>
          </p:style>
          <p:txBody>
            <a:bodyPr/>
            <a:lstStyle/>
            <a:p>
              <a:endParaRPr lang="pl-PL"/>
            </a:p>
          </p:txBody>
        </p:sp>
        <p:sp>
          <p:nvSpPr>
            <p:cNvPr id="8" name="Prostokąt: zaokrąglone rogi 4">
              <a:extLst>
                <a:ext uri="{FF2B5EF4-FFF2-40B4-BE49-F238E27FC236}">
                  <a16:creationId xmlns:a16="http://schemas.microsoft.com/office/drawing/2014/main" id="{202A70F3-0D5E-C51E-61BB-24710A854F2F}"/>
                </a:ext>
              </a:extLst>
            </p:cNvPr>
            <p:cNvSpPr txBox="1"/>
            <p:nvPr/>
          </p:nvSpPr>
          <p:spPr>
            <a:xfrm>
              <a:off x="141573" y="112908"/>
              <a:ext cx="2994044" cy="13182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pl-PL" sz="2400" kern="1200" dirty="0">
                  <a:solidFill>
                    <a:schemeClr val="tx1"/>
                  </a:solidFill>
                  <a:latin typeface="Arial" pitchFamily="34" charset="0"/>
                  <a:cs typeface="Arial" pitchFamily="34" charset="0"/>
                </a:rPr>
                <a:t>SPOTKANIA Z PRACODAWCAMI</a:t>
              </a:r>
            </a:p>
          </p:txBody>
        </p:sp>
      </p:grpSp>
      <p:sp>
        <p:nvSpPr>
          <p:cNvPr id="10" name="pole tekstowe 9">
            <a:extLst>
              <a:ext uri="{FF2B5EF4-FFF2-40B4-BE49-F238E27FC236}">
                <a16:creationId xmlns:a16="http://schemas.microsoft.com/office/drawing/2014/main" id="{48AD42B0-46D6-7733-42F3-712AD9620CDF}"/>
              </a:ext>
            </a:extLst>
          </p:cNvPr>
          <p:cNvSpPr txBox="1"/>
          <p:nvPr/>
        </p:nvSpPr>
        <p:spPr>
          <a:xfrm>
            <a:off x="3444850" y="878298"/>
            <a:ext cx="5284912" cy="6032421"/>
          </a:xfrm>
          <a:prstGeom prst="rect">
            <a:avLst/>
          </a:prstGeom>
          <a:noFill/>
        </p:spPr>
        <p:txBody>
          <a:bodyPr wrap="square">
            <a:spAutoFit/>
          </a:bodyPr>
          <a:lstStyle/>
          <a:p>
            <a:pPr algn="just"/>
            <a:endParaRPr lang="pl-PL" sz="1400" dirty="0">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endParaRPr lang="pl-PL" sz="1400" dirty="0">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r>
              <a:rPr lang="pl-PL"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15 marca 2024 r. Powiatowy Urząd Pracy w Elblągu zorganizował </a:t>
            </a:r>
            <a:r>
              <a:rPr lang="pl-PL" sz="1400" dirty="0">
                <a:effectLst/>
                <a:latin typeface="Arial" panose="020B0604020202020204" pitchFamily="34" charset="0"/>
                <a:ea typeface="Calibri" panose="020F0502020204030204" pitchFamily="34" charset="0"/>
                <a:cs typeface="Arial" panose="020B0604020202020204" pitchFamily="34" charset="0"/>
              </a:rPr>
              <a:t>spotkanie w siedzibie urzędu, z przedstawicielami Warmińsko-Mazurskiego Zakładu Doskonalenia Zawodowego w Olsztynie, Punktem Doradztwa i Szkoleń w Elblągu. Instytucja ta realizuje obecnie projekt pn. </a:t>
            </a:r>
            <a:r>
              <a:rPr lang="pl-PL" sz="1400" dirty="0">
                <a:effectLst/>
                <a:latin typeface="Arial" panose="020B0604020202020204" pitchFamily="34" charset="0"/>
                <a:ea typeface="Times New Roman" panose="02020603050405020304" pitchFamily="18" charset="0"/>
                <a:cs typeface="Arial" panose="020B0604020202020204" pitchFamily="34" charset="0"/>
              </a:rPr>
              <a:t>"Pracuj nadal!"</a:t>
            </a:r>
            <a:r>
              <a:rPr lang="pl-PL" sz="1400" dirty="0">
                <a:effectLst/>
                <a:latin typeface="Arial" panose="020B0604020202020204" pitchFamily="34" charset="0"/>
                <a:ea typeface="Calibri" panose="020F0502020204030204" pitchFamily="34" charset="0"/>
                <a:cs typeface="Arial" panose="020B0604020202020204" pitchFamily="34" charset="0"/>
              </a:rPr>
              <a:t> kierowany do osób, które zostały zwolnione z pracy, z przyczyn niedotyczących pracownika. Na spotkanie zaproszono 30 osób spełniających formalne warunki udziału w projekcie. Przedstawiciele ZDZ zaprezentowali warunki przystąpienia do projektu i możliwości skorzystania ze szkoleń, staży, a także uzyskania pomocy finansowej w opiece nad dzieckiem oraz uzyskania dodatku relokacyjnego w przypadku podjęcia pracy w miejscu oddalonym co najmniej 50 km od miejsca zamieszkania. </a:t>
            </a:r>
            <a:endParaRPr lang="pl-PL" sz="1400" dirty="0">
              <a:latin typeface="Arial" panose="020B0604020202020204" pitchFamily="34" charset="0"/>
              <a:ea typeface="Calibri" panose="020F0502020204030204" pitchFamily="34" charset="0"/>
              <a:cs typeface="Arial" panose="020B0604020202020204" pitchFamily="34" charset="0"/>
            </a:endParaRPr>
          </a:p>
          <a:p>
            <a:pPr algn="just"/>
            <a:endParaRPr lang="pl-PL" sz="1400" dirty="0">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r>
              <a:rPr lang="pl-PL" sz="1400" dirty="0">
                <a:latin typeface="Arial" panose="020B0604020202020204" pitchFamily="34" charset="0"/>
                <a:ea typeface="Calibri" panose="020F0502020204030204" pitchFamily="34" charset="0"/>
                <a:cs typeface="Arial" panose="020B0604020202020204" pitchFamily="34" charset="0"/>
              </a:rPr>
              <a:t>25</a:t>
            </a:r>
            <a:r>
              <a:rPr lang="pl-PL" sz="1400" dirty="0">
                <a:effectLst/>
                <a:latin typeface="Arial" panose="020B0604020202020204" pitchFamily="34" charset="0"/>
                <a:ea typeface="Calibri" panose="020F0502020204030204" pitchFamily="34" charset="0"/>
                <a:cs typeface="Arial" panose="020B0604020202020204" pitchFamily="34" charset="0"/>
              </a:rPr>
              <a:t> marca 2024 r. </a:t>
            </a:r>
            <a:r>
              <a:rPr lang="pl-PL" sz="1400" dirty="0">
                <a:latin typeface="Arial" panose="020B0604020202020204" pitchFamily="34" charset="0"/>
                <a:ea typeface="Calibri" panose="020F0502020204030204" pitchFamily="34" charset="0"/>
                <a:cs typeface="Arial" panose="020B0604020202020204" pitchFamily="34" charset="0"/>
              </a:rPr>
              <a:t>w</a:t>
            </a:r>
            <a:r>
              <a:rPr lang="pl-PL" sz="1400" dirty="0">
                <a:effectLst/>
                <a:latin typeface="Arial" panose="020B0604020202020204" pitchFamily="34" charset="0"/>
                <a:ea typeface="Calibri" panose="020F0502020204030204" pitchFamily="34" charset="0"/>
                <a:cs typeface="Arial" panose="020B0604020202020204" pitchFamily="34" charset="0"/>
              </a:rPr>
              <a:t> PUP w Elblągu odbyło się spotkanie z firmą IPB Iławskie Przedsiębiorstwo Budowlane Sp. z o.o. Pracodawca przedstawił ofertę</a:t>
            </a:r>
            <a:r>
              <a:rPr lang="pl-PL" sz="1400" dirty="0">
                <a:latin typeface="Arial" panose="020B0604020202020204" pitchFamily="34" charset="0"/>
                <a:ea typeface="Calibri" panose="020F0502020204030204" pitchFamily="34" charset="0"/>
                <a:cs typeface="Arial" panose="020B0604020202020204" pitchFamily="34" charset="0"/>
              </a:rPr>
              <a:t> - </a:t>
            </a:r>
            <a:r>
              <a:rPr lang="pl-PL" sz="1400" dirty="0">
                <a:effectLst/>
                <a:latin typeface="Arial" panose="020B0604020202020204" pitchFamily="34" charset="0"/>
                <a:ea typeface="Calibri" panose="020F0502020204030204" pitchFamily="34" charset="0"/>
                <a:cs typeface="Arial" panose="020B0604020202020204" pitchFamily="34" charset="0"/>
              </a:rPr>
              <a:t>3 miejsca pracy na stanowisko murarz – montażysta na pełen etat. Zaproszono 19 osób bezrobotnych, zgłosiło się 14 osób. </a:t>
            </a:r>
            <a:r>
              <a:rPr lang="pl-PL" sz="1400" dirty="0">
                <a:latin typeface="Arial" panose="020B0604020202020204" pitchFamily="34" charset="0"/>
                <a:ea typeface="Calibri" panose="020F0502020204030204" pitchFamily="34" charset="0"/>
                <a:cs typeface="Arial" panose="020B0604020202020204" pitchFamily="34" charset="0"/>
              </a:rPr>
              <a:t>2 osoby zostały zatrudnione.</a:t>
            </a:r>
            <a:endParaRPr lang="pl-PL" sz="1400" dirty="0">
              <a:effectLst/>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endParaRPr lang="pl-PL" sz="1400" dirty="0">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endParaRPr lang="pl-PL"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endParaRPr lang="pl-PL" sz="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099134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a 2">
            <a:extLst>
              <a:ext uri="{FF2B5EF4-FFF2-40B4-BE49-F238E27FC236}">
                <a16:creationId xmlns:a16="http://schemas.microsoft.com/office/drawing/2014/main" id="{95C858D9-080A-70DC-B6C8-F0EDE230936F}"/>
              </a:ext>
            </a:extLst>
          </p:cNvPr>
          <p:cNvGrpSpPr/>
          <p:nvPr/>
        </p:nvGrpSpPr>
        <p:grpSpPr>
          <a:xfrm>
            <a:off x="295200" y="1183562"/>
            <a:ext cx="3136668" cy="5053750"/>
            <a:chOff x="70261" y="41597"/>
            <a:chExt cx="3136668" cy="1460826"/>
          </a:xfrm>
        </p:grpSpPr>
        <p:sp>
          <p:nvSpPr>
            <p:cNvPr id="4" name="Prostokąt: zaokrąglone rogi 3">
              <a:extLst>
                <a:ext uri="{FF2B5EF4-FFF2-40B4-BE49-F238E27FC236}">
                  <a16:creationId xmlns:a16="http://schemas.microsoft.com/office/drawing/2014/main" id="{FD535EAD-3EAC-6EEC-C5BF-E7217A24978F}"/>
                </a:ext>
              </a:extLst>
            </p:cNvPr>
            <p:cNvSpPr/>
            <p:nvPr/>
          </p:nvSpPr>
          <p:spPr>
            <a:xfrm>
              <a:off x="70261" y="41597"/>
              <a:ext cx="3136668" cy="1460826"/>
            </a:xfrm>
            <a:prstGeom prst="roundRect">
              <a:avLst/>
            </a:prstGeom>
            <a:solidFill>
              <a:schemeClr val="accent6"/>
            </a:solidFill>
            <a:ln>
              <a:solidFill>
                <a:schemeClr val="bg1"/>
              </a:solidFill>
            </a:ln>
          </p:spPr>
          <p:style>
            <a:lnRef idx="0">
              <a:scrgbClr r="0" g="0" b="0"/>
            </a:lnRef>
            <a:fillRef idx="3">
              <a:scrgbClr r="0" g="0" b="0"/>
            </a:fillRef>
            <a:effectRef idx="2">
              <a:schemeClr val="accent4">
                <a:shade val="80000"/>
                <a:hueOff val="0"/>
                <a:satOff val="0"/>
                <a:lumOff val="0"/>
                <a:alphaOff val="0"/>
              </a:schemeClr>
            </a:effectRef>
            <a:fontRef idx="minor">
              <a:schemeClr val="lt1"/>
            </a:fontRef>
          </p:style>
          <p:txBody>
            <a:bodyPr/>
            <a:lstStyle/>
            <a:p>
              <a:endParaRPr lang="pl-PL"/>
            </a:p>
          </p:txBody>
        </p:sp>
        <p:sp>
          <p:nvSpPr>
            <p:cNvPr id="5" name="Prostokąt: zaokrąglone rogi 4">
              <a:extLst>
                <a:ext uri="{FF2B5EF4-FFF2-40B4-BE49-F238E27FC236}">
                  <a16:creationId xmlns:a16="http://schemas.microsoft.com/office/drawing/2014/main" id="{D8C9137B-5693-BAB3-6BBE-2B643B8DD53F}"/>
                </a:ext>
              </a:extLst>
            </p:cNvPr>
            <p:cNvSpPr txBox="1"/>
            <p:nvPr/>
          </p:nvSpPr>
          <p:spPr>
            <a:xfrm>
              <a:off x="141573" y="112908"/>
              <a:ext cx="2994044" cy="13182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pl-PL" sz="2400" kern="1200" dirty="0">
                  <a:solidFill>
                    <a:schemeClr val="tx1"/>
                  </a:solidFill>
                  <a:latin typeface="Arial" pitchFamily="34" charset="0"/>
                  <a:cs typeface="Arial" pitchFamily="34" charset="0"/>
                </a:rPr>
                <a:t>SPOTKANIA Z PRACODAWCAMI</a:t>
              </a:r>
            </a:p>
          </p:txBody>
        </p:sp>
      </p:grpSp>
      <p:sp>
        <p:nvSpPr>
          <p:cNvPr id="6" name="pole tekstowe 5">
            <a:extLst>
              <a:ext uri="{FF2B5EF4-FFF2-40B4-BE49-F238E27FC236}">
                <a16:creationId xmlns:a16="http://schemas.microsoft.com/office/drawing/2014/main" id="{1C55EBAE-BC93-4049-25E5-C74D5A8089C4}"/>
              </a:ext>
            </a:extLst>
          </p:cNvPr>
          <p:cNvSpPr txBox="1"/>
          <p:nvPr/>
        </p:nvSpPr>
        <p:spPr>
          <a:xfrm>
            <a:off x="3431868" y="1052736"/>
            <a:ext cx="5245284" cy="5940088"/>
          </a:xfrm>
          <a:prstGeom prst="rect">
            <a:avLst/>
          </a:prstGeom>
          <a:noFill/>
        </p:spPr>
        <p:txBody>
          <a:bodyPr wrap="square">
            <a:spAutoFit/>
          </a:bodyPr>
          <a:lstStyle/>
          <a:p>
            <a:pPr algn="just"/>
            <a:endParaRPr lang="pl-PL" sz="1400" i="0" u="none" strike="noStrike" dirty="0">
              <a:solidFill>
                <a:srgbClr val="000000"/>
              </a:solidFill>
              <a:effectLst/>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pl-PL" sz="1400" i="0" u="none" strike="noStrike" dirty="0">
                <a:solidFill>
                  <a:srgbClr val="000000"/>
                </a:solidFill>
                <a:effectLst/>
                <a:latin typeface="Arial" panose="020B0604020202020204" pitchFamily="34" charset="0"/>
                <a:cs typeface="Arial" panose="020B0604020202020204" pitchFamily="34" charset="0"/>
              </a:rPr>
              <a:t>26 marca 2024 r. pracownicy PUP w Elblągu uczestniczyli w Młodzieżowych Targach Pracy, których organizatorem byli: Centrum Edukacji i Pracy Młodzieży OHP w Elblągu oraz Zespół Szkół Zawodowych nr 1 w Elblągu. Celem tego wydarzenia była prezentacja ofert pracy stałej, krótkoterminowej oraz dorywczej, ale także zapoznanie uczestników z gamą usług szkoleniowych. Pracownicy Powiatowego Urzędu Pracy w Elblągu przedstawili zainteresowanym oferty pracy będące w dyspozycji urzędu. Udzielano również informacji na temat realizowanych form wsparcia, zwłaszcza staży, szkoleń zawodowych, możliwości otrzymania dotacji na rozpoczęcie działalności gospodarczej oraz informacji na temat sieci EURES</a:t>
            </a:r>
            <a:r>
              <a:rPr lang="pl-PL"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p>
          <a:p>
            <a:pPr algn="just"/>
            <a:endParaRPr lang="pl-PL" sz="1400" i="0" u="none" strike="noStrike" dirty="0">
              <a:solidFill>
                <a:srgbClr val="000000"/>
              </a:solidFill>
              <a:effectLst/>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pl-PL" sz="1400" i="0" u="none" strike="noStrike" dirty="0">
                <a:solidFill>
                  <a:srgbClr val="000000"/>
                </a:solidFill>
                <a:effectLst/>
                <a:latin typeface="Arial" panose="020B0604020202020204" pitchFamily="34" charset="0"/>
                <a:cs typeface="Arial" panose="020B0604020202020204" pitchFamily="34" charset="0"/>
              </a:rPr>
              <a:t>19 kwietnia 2024 r. pracownicy PUP w Elblągu na zaproszenie PUP w Nowym Dworze Gdańskim wzięli udział w VI Nowodworskich Targach Pracy i Edukacji. Odwiedzającym </a:t>
            </a:r>
            <a:r>
              <a:rPr lang="pl-PL" sz="1400" dirty="0">
                <a:solidFill>
                  <a:srgbClr val="000000"/>
                </a:solidFill>
                <a:latin typeface="Arial" panose="020B0604020202020204" pitchFamily="34" charset="0"/>
                <a:cs typeface="Arial" panose="020B0604020202020204" pitchFamily="34" charset="0"/>
              </a:rPr>
              <a:t>targi przedstawiono aktualne oferty pracy pozostające w dyspozycji urzędu oraz promowano formy wsparcia urzędu, zarówno dla osób poszukujących pracy jak i pracodawców;</a:t>
            </a:r>
          </a:p>
          <a:p>
            <a:pPr marL="285750" indent="-285750" algn="just">
              <a:buFont typeface="Arial" panose="020B0604020202020204" pitchFamily="34" charset="0"/>
              <a:buChar char="•"/>
            </a:pPr>
            <a:endParaRPr lang="pl-PL"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endParaRPr lang="pl-PL"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endParaRPr lang="pl-PL"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endParaRPr lang="pl-PL" sz="16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7" name="pole tekstowe 6">
            <a:extLst>
              <a:ext uri="{FF2B5EF4-FFF2-40B4-BE49-F238E27FC236}">
                <a16:creationId xmlns:a16="http://schemas.microsoft.com/office/drawing/2014/main" id="{974AF013-B50E-388F-0CF2-7A3A485D41C7}"/>
              </a:ext>
            </a:extLst>
          </p:cNvPr>
          <p:cNvSpPr txBox="1"/>
          <p:nvPr/>
        </p:nvSpPr>
        <p:spPr>
          <a:xfrm>
            <a:off x="395536" y="476672"/>
            <a:ext cx="4572000" cy="461665"/>
          </a:xfrm>
          <a:prstGeom prst="rect">
            <a:avLst/>
          </a:prstGeom>
          <a:noFill/>
        </p:spPr>
        <p:txBody>
          <a:bodyPr wrap="square">
            <a:spAutoFit/>
          </a:bodyPr>
          <a:lstStyle/>
          <a:p>
            <a:r>
              <a:rPr lang="pl-PL" sz="2400" dirty="0">
                <a:latin typeface="Arial" panose="020B0604020202020204" pitchFamily="34" charset="0"/>
                <a:cs typeface="Arial" panose="020B0604020202020204" pitchFamily="34" charset="0"/>
              </a:rPr>
              <a:t>POŚREDNICTWO PRACY</a:t>
            </a:r>
            <a:endParaRPr lang="pl-PL" sz="2400" dirty="0"/>
          </a:p>
        </p:txBody>
      </p:sp>
    </p:spTree>
    <p:extLst>
      <p:ext uri="{BB962C8B-B14F-4D97-AF65-F5344CB8AC3E}">
        <p14:creationId xmlns:p14="http://schemas.microsoft.com/office/powerpoint/2010/main" val="25520121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p:cNvSpPr>
            <a:spLocks noGrp="1"/>
          </p:cNvSpPr>
          <p:nvPr>
            <p:ph type="title"/>
          </p:nvPr>
        </p:nvSpPr>
        <p:spPr>
          <a:xfrm>
            <a:off x="251520" y="260648"/>
            <a:ext cx="8640960" cy="1008112"/>
          </a:xfrm>
          <a:noFill/>
          <a:ln w="12700">
            <a:noFill/>
          </a:ln>
        </p:spPr>
        <p:txBody>
          <a:bodyPr>
            <a:normAutofit/>
          </a:bodyPr>
          <a:lstStyle/>
          <a:p>
            <a:pPr algn="l"/>
            <a:r>
              <a:rPr lang="pl-PL" sz="2400" dirty="0">
                <a:solidFill>
                  <a:schemeClr val="tx2"/>
                </a:solidFill>
                <a:latin typeface="Arial" panose="020B0604020202020204" pitchFamily="34" charset="0"/>
                <a:cs typeface="Arial" panose="020B0604020202020204" pitchFamily="34" charset="0"/>
              </a:rPr>
              <a:t>Pośrednictwo pracy - cudzoziemcy</a:t>
            </a:r>
          </a:p>
        </p:txBody>
      </p:sp>
      <p:graphicFrame>
        <p:nvGraphicFramePr>
          <p:cNvPr id="10" name="Symbol zastępczy zawartości 9">
            <a:extLst>
              <a:ext uri="{FF2B5EF4-FFF2-40B4-BE49-F238E27FC236}">
                <a16:creationId xmlns:a16="http://schemas.microsoft.com/office/drawing/2014/main" id="{0909B8D4-7F72-2591-0CC0-FAB1DF01B6C8}"/>
              </a:ext>
            </a:extLst>
          </p:cNvPr>
          <p:cNvGraphicFramePr>
            <a:graphicFrameLocks noGrp="1"/>
          </p:cNvGraphicFramePr>
          <p:nvPr>
            <p:ph idx="1"/>
            <p:extLst>
              <p:ext uri="{D42A27DB-BD31-4B8C-83A1-F6EECF244321}">
                <p14:modId xmlns:p14="http://schemas.microsoft.com/office/powerpoint/2010/main" val="1155439728"/>
              </p:ext>
            </p:extLst>
          </p:nvPr>
        </p:nvGraphicFramePr>
        <p:xfrm>
          <a:off x="179512" y="1268760"/>
          <a:ext cx="8856984"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a:extLst>
              <a:ext uri="{FF2B5EF4-FFF2-40B4-BE49-F238E27FC236}">
                <a16:creationId xmlns:a16="http://schemas.microsoft.com/office/drawing/2014/main" id="{3A5C6FF4-CA71-4E0B-AEEC-F2B0469C3D7C}"/>
              </a:ext>
            </a:extLst>
          </p:cNvPr>
          <p:cNvSpPr>
            <a:spLocks noGrp="1"/>
          </p:cNvSpPr>
          <p:nvPr>
            <p:ph type="title"/>
          </p:nvPr>
        </p:nvSpPr>
        <p:spPr>
          <a:xfrm>
            <a:off x="251520" y="260648"/>
            <a:ext cx="8640960" cy="1008112"/>
          </a:xfrm>
          <a:noFill/>
          <a:ln w="12700">
            <a:noFill/>
          </a:ln>
        </p:spPr>
        <p:txBody>
          <a:bodyPr>
            <a:normAutofit/>
          </a:bodyPr>
          <a:lstStyle/>
          <a:p>
            <a:pPr algn="l"/>
            <a:r>
              <a:rPr lang="pl-PL" sz="2400" dirty="0">
                <a:solidFill>
                  <a:schemeClr val="tx2"/>
                </a:solidFill>
                <a:latin typeface="Arial" panose="020B0604020202020204" pitchFamily="34" charset="0"/>
                <a:cs typeface="Arial" panose="020B0604020202020204" pitchFamily="34" charset="0"/>
              </a:rPr>
              <a:t>Pośrednictwo pracy - cudzoziemcy</a:t>
            </a:r>
          </a:p>
        </p:txBody>
      </p:sp>
      <p:grpSp>
        <p:nvGrpSpPr>
          <p:cNvPr id="6" name="Grupa 5">
            <a:extLst>
              <a:ext uri="{FF2B5EF4-FFF2-40B4-BE49-F238E27FC236}">
                <a16:creationId xmlns:a16="http://schemas.microsoft.com/office/drawing/2014/main" id="{95674CBC-DA34-7772-CFCA-7F798511F1D4}"/>
              </a:ext>
            </a:extLst>
          </p:cNvPr>
          <p:cNvGrpSpPr/>
          <p:nvPr/>
        </p:nvGrpSpPr>
        <p:grpSpPr>
          <a:xfrm>
            <a:off x="188559" y="1695882"/>
            <a:ext cx="3024336" cy="4680520"/>
            <a:chOff x="0" y="3856041"/>
            <a:chExt cx="3456384" cy="1171536"/>
          </a:xfrm>
        </p:grpSpPr>
        <p:sp>
          <p:nvSpPr>
            <p:cNvPr id="7" name="Prostokąt: zaokrąglone rogi 6">
              <a:extLst>
                <a:ext uri="{FF2B5EF4-FFF2-40B4-BE49-F238E27FC236}">
                  <a16:creationId xmlns:a16="http://schemas.microsoft.com/office/drawing/2014/main" id="{8A2E0D39-FF59-6D58-FE94-21F596DBA354}"/>
                </a:ext>
              </a:extLst>
            </p:cNvPr>
            <p:cNvSpPr/>
            <p:nvPr/>
          </p:nvSpPr>
          <p:spPr>
            <a:xfrm>
              <a:off x="0" y="3856041"/>
              <a:ext cx="3456384" cy="1171536"/>
            </a:xfrm>
            <a:prstGeom prst="roundRect">
              <a:avLst/>
            </a:prstGeom>
            <a:solidFill>
              <a:schemeClr val="accent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pl-PL" dirty="0"/>
            </a:p>
          </p:txBody>
        </p:sp>
        <p:sp>
          <p:nvSpPr>
            <p:cNvPr id="8" name="Prostokąt: zaokrąglone rogi 4">
              <a:extLst>
                <a:ext uri="{FF2B5EF4-FFF2-40B4-BE49-F238E27FC236}">
                  <a16:creationId xmlns:a16="http://schemas.microsoft.com/office/drawing/2014/main" id="{4B051931-2ACE-151B-CBCF-86745A7B6C0D}"/>
                </a:ext>
              </a:extLst>
            </p:cNvPr>
            <p:cNvSpPr txBox="1"/>
            <p:nvPr/>
          </p:nvSpPr>
          <p:spPr>
            <a:xfrm>
              <a:off x="94442" y="3880378"/>
              <a:ext cx="3342005" cy="10571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pl-PL" sz="2000" kern="1200" dirty="0">
                  <a:solidFill>
                    <a:schemeClr val="bg2"/>
                  </a:solidFill>
                  <a:latin typeface="Arial" panose="020B0604020202020204" pitchFamily="34" charset="0"/>
                  <a:cs typeface="Arial" panose="020B0604020202020204" pitchFamily="34" charset="0"/>
                </a:rPr>
                <a:t>UCHODŹCY </a:t>
              </a:r>
            </a:p>
            <a:p>
              <a:pPr marL="0" lvl="0" indent="0" algn="ctr" defTabSz="889000">
                <a:lnSpc>
                  <a:spcPct val="90000"/>
                </a:lnSpc>
                <a:spcBef>
                  <a:spcPct val="0"/>
                </a:spcBef>
                <a:spcAft>
                  <a:spcPct val="35000"/>
                </a:spcAft>
                <a:buNone/>
              </a:pPr>
              <a:r>
                <a:rPr lang="pl-PL" sz="2000" kern="1200" dirty="0">
                  <a:solidFill>
                    <a:schemeClr val="bg2"/>
                  </a:solidFill>
                  <a:latin typeface="Arial" panose="020B0604020202020204" pitchFamily="34" charset="0"/>
                  <a:cs typeface="Arial" panose="020B0604020202020204" pitchFamily="34" charset="0"/>
                </a:rPr>
                <a:t>Z UKRAINY</a:t>
              </a:r>
            </a:p>
          </p:txBody>
        </p:sp>
      </p:grpSp>
      <p:grpSp>
        <p:nvGrpSpPr>
          <p:cNvPr id="10" name="Grupa 9">
            <a:extLst>
              <a:ext uri="{FF2B5EF4-FFF2-40B4-BE49-F238E27FC236}">
                <a16:creationId xmlns:a16="http://schemas.microsoft.com/office/drawing/2014/main" id="{189A64D7-5E92-C13E-D304-141B8062141C}"/>
              </a:ext>
            </a:extLst>
          </p:cNvPr>
          <p:cNvGrpSpPr/>
          <p:nvPr/>
        </p:nvGrpSpPr>
        <p:grpSpPr>
          <a:xfrm>
            <a:off x="3252529" y="1793113"/>
            <a:ext cx="5756432" cy="4321089"/>
            <a:chOff x="2884528" y="3797806"/>
            <a:chExt cx="5863935" cy="2247165"/>
          </a:xfrm>
        </p:grpSpPr>
        <p:sp>
          <p:nvSpPr>
            <p:cNvPr id="11" name="Strzałka: w prawo 10">
              <a:extLst>
                <a:ext uri="{FF2B5EF4-FFF2-40B4-BE49-F238E27FC236}">
                  <a16:creationId xmlns:a16="http://schemas.microsoft.com/office/drawing/2014/main" id="{9BE6FB8F-24DD-FDDB-79E9-B639DC130CD4}"/>
                </a:ext>
              </a:extLst>
            </p:cNvPr>
            <p:cNvSpPr/>
            <p:nvPr/>
          </p:nvSpPr>
          <p:spPr>
            <a:xfrm>
              <a:off x="3456384" y="3867546"/>
              <a:ext cx="5184576" cy="1171536"/>
            </a:xfrm>
            <a:prstGeom prst="rightArrow">
              <a:avLst>
                <a:gd name="adj1" fmla="val 75000"/>
                <a:gd name="adj2" fmla="val 50000"/>
              </a:avLst>
            </a:prstGeom>
            <a:no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pl-PL"/>
            </a:p>
          </p:txBody>
        </p:sp>
        <p:sp>
          <p:nvSpPr>
            <p:cNvPr id="12" name="Strzałka: w prawo 4">
              <a:extLst>
                <a:ext uri="{FF2B5EF4-FFF2-40B4-BE49-F238E27FC236}">
                  <a16:creationId xmlns:a16="http://schemas.microsoft.com/office/drawing/2014/main" id="{E102754D-0DCF-0EF1-A765-212FC15DD89C}"/>
                </a:ext>
              </a:extLst>
            </p:cNvPr>
            <p:cNvSpPr txBox="1"/>
            <p:nvPr/>
          </p:nvSpPr>
          <p:spPr>
            <a:xfrm>
              <a:off x="2884528" y="3797806"/>
              <a:ext cx="5863935" cy="224716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00" tIns="12700" rIns="12700" bIns="12700" numCol="1" spcCol="1270" anchor="ctr" anchorCtr="0">
              <a:noAutofit/>
            </a:bodyPr>
            <a:lstStyle/>
            <a:p>
              <a:pPr marL="269875" lvl="1" indent="-228600" algn="just" defTabSz="889000">
                <a:lnSpc>
                  <a:spcPct val="90000"/>
                </a:lnSpc>
                <a:spcBef>
                  <a:spcPct val="0"/>
                </a:spcBef>
                <a:spcAft>
                  <a:spcPct val="15000"/>
                </a:spcAft>
                <a:buChar char="•"/>
              </a:pPr>
              <a:r>
                <a:rPr lang="pl-PL" sz="1600" kern="1200" dirty="0">
                  <a:latin typeface="Arial" panose="020B0604020202020204" pitchFamily="34" charset="0"/>
                  <a:cs typeface="Arial" panose="020B0604020202020204" pitchFamily="34" charset="0"/>
                </a:rPr>
                <a:t>W I połowie 2024 r. </a:t>
              </a:r>
              <a:r>
                <a:rPr lang="pl-PL" sz="1600" dirty="0">
                  <a:latin typeface="Arial" panose="020B0604020202020204" pitchFamily="34" charset="0"/>
                  <a:cs typeface="Arial" panose="020B0604020202020204" pitchFamily="34" charset="0"/>
                </a:rPr>
                <a:t>w ramach środków FP zaktywizowano   8 obywateli Ukrainy poprzez: </a:t>
              </a:r>
            </a:p>
            <a:p>
              <a:pPr marL="800100" lvl="2" indent="-342900" algn="just" defTabSz="889000">
                <a:lnSpc>
                  <a:spcPct val="90000"/>
                </a:lnSpc>
                <a:spcBef>
                  <a:spcPct val="0"/>
                </a:spcBef>
                <a:spcAft>
                  <a:spcPct val="15000"/>
                </a:spcAft>
                <a:buFont typeface="Courier New" panose="02070309020205020404" pitchFamily="49" charset="0"/>
                <a:buChar char="o"/>
              </a:pPr>
              <a:r>
                <a:rPr lang="pl-PL" sz="1600" dirty="0">
                  <a:latin typeface="Arial" panose="020B0604020202020204" pitchFamily="34" charset="0"/>
                  <a:cs typeface="Arial" panose="020B0604020202020204" pitchFamily="34" charset="0"/>
                </a:rPr>
                <a:t>staż – 4 osoby,</a:t>
              </a:r>
            </a:p>
            <a:p>
              <a:pPr marL="800100" lvl="2" indent="-342900" algn="just" defTabSz="889000">
                <a:lnSpc>
                  <a:spcPct val="90000"/>
                </a:lnSpc>
                <a:spcBef>
                  <a:spcPct val="0"/>
                </a:spcBef>
                <a:spcAft>
                  <a:spcPct val="15000"/>
                </a:spcAft>
                <a:buFont typeface="Courier New" panose="02070309020205020404" pitchFamily="49" charset="0"/>
                <a:buChar char="o"/>
              </a:pPr>
              <a:r>
                <a:rPr lang="pl-PL" sz="1600" dirty="0">
                  <a:latin typeface="Arial" panose="020B0604020202020204" pitchFamily="34" charset="0"/>
                  <a:cs typeface="Arial" panose="020B0604020202020204" pitchFamily="34" charset="0"/>
                </a:rPr>
                <a:t>refundacje stanowiska pracy – 1 osoba,</a:t>
              </a:r>
            </a:p>
            <a:p>
              <a:pPr marL="800100" lvl="2" indent="-342900" algn="just" defTabSz="889000">
                <a:lnSpc>
                  <a:spcPct val="90000"/>
                </a:lnSpc>
                <a:spcBef>
                  <a:spcPct val="0"/>
                </a:spcBef>
                <a:spcAft>
                  <a:spcPct val="15000"/>
                </a:spcAft>
                <a:buFont typeface="Courier New" panose="02070309020205020404" pitchFamily="49" charset="0"/>
                <a:buChar char="o"/>
              </a:pPr>
              <a:r>
                <a:rPr lang="pl-PL" sz="1600" dirty="0">
                  <a:latin typeface="Arial" panose="020B0604020202020204" pitchFamily="34" charset="0"/>
                  <a:cs typeface="Arial" panose="020B0604020202020204" pitchFamily="34" charset="0"/>
                </a:rPr>
                <a:t>prace interwencyjne – 2 osoby,</a:t>
              </a:r>
            </a:p>
            <a:p>
              <a:pPr marL="800100" lvl="2" indent="-342900" algn="just" defTabSz="889000">
                <a:lnSpc>
                  <a:spcPct val="90000"/>
                </a:lnSpc>
                <a:spcBef>
                  <a:spcPct val="0"/>
                </a:spcBef>
                <a:spcAft>
                  <a:spcPct val="15000"/>
                </a:spcAft>
                <a:buFont typeface="Courier New" panose="02070309020205020404" pitchFamily="49" charset="0"/>
                <a:buChar char="o"/>
              </a:pPr>
              <a:r>
                <a:rPr lang="pl-PL" sz="1600" dirty="0">
                  <a:latin typeface="Arial" panose="020B0604020202020204" pitchFamily="34" charset="0"/>
                  <a:cs typeface="Arial" panose="020B0604020202020204" pitchFamily="34" charset="0"/>
                </a:rPr>
                <a:t>prace społecznie użyteczne – 1 osoba.</a:t>
              </a:r>
            </a:p>
            <a:p>
              <a:pPr marL="0" lvl="1" algn="just" defTabSz="889000">
                <a:lnSpc>
                  <a:spcPct val="90000"/>
                </a:lnSpc>
                <a:spcBef>
                  <a:spcPct val="0"/>
                </a:spcBef>
                <a:spcAft>
                  <a:spcPct val="15000"/>
                </a:spcAft>
              </a:pPr>
              <a:r>
                <a:rPr lang="pl-PL" sz="1600" dirty="0">
                  <a:latin typeface="Arial" panose="020B0604020202020204" pitchFamily="34" charset="0"/>
                  <a:cs typeface="Arial" panose="020B0604020202020204" pitchFamily="34" charset="0"/>
                </a:rPr>
                <a:t>     W I połowie 2023 r. – zaktywizowano 17 obywateli Ukrainy;</a:t>
              </a:r>
            </a:p>
            <a:p>
              <a:pPr marL="0" lvl="1" algn="just" defTabSz="889000">
                <a:lnSpc>
                  <a:spcPct val="90000"/>
                </a:lnSpc>
                <a:spcBef>
                  <a:spcPct val="0"/>
                </a:spcBef>
                <a:spcAft>
                  <a:spcPct val="15000"/>
                </a:spcAft>
              </a:pPr>
              <a:endParaRPr lang="pl-PL" sz="1600" dirty="0">
                <a:latin typeface="Arial" panose="020B0604020202020204" pitchFamily="34" charset="0"/>
                <a:cs typeface="Arial" panose="020B0604020202020204" pitchFamily="34" charset="0"/>
              </a:endParaRPr>
            </a:p>
            <a:p>
              <a:pPr marL="342900" lvl="1" indent="-342900" algn="just" defTabSz="889000">
                <a:lnSpc>
                  <a:spcPct val="90000"/>
                </a:lnSpc>
                <a:spcBef>
                  <a:spcPct val="0"/>
                </a:spcBef>
                <a:spcAft>
                  <a:spcPct val="15000"/>
                </a:spcAft>
                <a:buFont typeface="Arial" panose="020B0604020202020204" pitchFamily="34" charset="0"/>
                <a:buChar char="•"/>
              </a:pPr>
              <a:r>
                <a:rPr lang="pl-PL" sz="1600" kern="1200" dirty="0">
                  <a:latin typeface="Arial" panose="020B0604020202020204" pitchFamily="34" charset="0"/>
                  <a:cs typeface="Arial" panose="020B0604020202020204" pitchFamily="34" charset="0"/>
                </a:rPr>
                <a:t>W I połowie 2024 r. zarejestrowało się w PUP</a:t>
              </a:r>
              <a:r>
                <a:rPr lang="pl-PL" sz="1600" dirty="0">
                  <a:latin typeface="Arial" panose="020B0604020202020204" pitchFamily="34" charset="0"/>
                  <a:cs typeface="Arial" panose="020B0604020202020204" pitchFamily="34" charset="0"/>
                </a:rPr>
                <a:t> w Elblągu    26 obywateli Ukrainy;</a:t>
              </a:r>
            </a:p>
            <a:p>
              <a:pPr marL="0" lvl="1" algn="just" defTabSz="889000">
                <a:lnSpc>
                  <a:spcPct val="90000"/>
                </a:lnSpc>
                <a:spcBef>
                  <a:spcPct val="0"/>
                </a:spcBef>
                <a:spcAft>
                  <a:spcPct val="15000"/>
                </a:spcAft>
              </a:pPr>
              <a:r>
                <a:rPr lang="pl-PL" sz="1600" dirty="0">
                  <a:latin typeface="Arial" panose="020B0604020202020204" pitchFamily="34" charset="0"/>
                  <a:cs typeface="Arial" panose="020B0604020202020204" pitchFamily="34" charset="0"/>
                </a:rPr>
                <a:t>      W I połowie 2023 r. zarejestrowało się 47 obywateli  </a:t>
              </a:r>
            </a:p>
            <a:p>
              <a:pPr marL="0" lvl="1" algn="just" defTabSz="889000">
                <a:lnSpc>
                  <a:spcPct val="90000"/>
                </a:lnSpc>
                <a:spcBef>
                  <a:spcPct val="0"/>
                </a:spcBef>
                <a:spcAft>
                  <a:spcPct val="15000"/>
                </a:spcAft>
              </a:pPr>
              <a:r>
                <a:rPr lang="pl-PL" sz="1600" dirty="0">
                  <a:latin typeface="Arial" panose="020B0604020202020204" pitchFamily="34" charset="0"/>
                  <a:cs typeface="Arial" panose="020B0604020202020204" pitchFamily="34" charset="0"/>
                </a:rPr>
                <a:t>      Ukrainy;</a:t>
              </a:r>
            </a:p>
            <a:p>
              <a:pPr marL="0" lvl="1" algn="just" defTabSz="889000">
                <a:lnSpc>
                  <a:spcPct val="90000"/>
                </a:lnSpc>
                <a:spcBef>
                  <a:spcPct val="0"/>
                </a:spcBef>
                <a:spcAft>
                  <a:spcPct val="15000"/>
                </a:spcAft>
              </a:pPr>
              <a:endParaRPr lang="pl-PL" sz="1600" dirty="0">
                <a:latin typeface="Arial" panose="020B0604020202020204" pitchFamily="34" charset="0"/>
                <a:cs typeface="Arial" panose="020B0604020202020204" pitchFamily="34" charset="0"/>
              </a:endParaRPr>
            </a:p>
            <a:p>
              <a:pPr marL="342900" lvl="1" indent="-342900" algn="just" defTabSz="889000">
                <a:lnSpc>
                  <a:spcPct val="90000"/>
                </a:lnSpc>
                <a:spcBef>
                  <a:spcPct val="0"/>
                </a:spcBef>
                <a:spcAft>
                  <a:spcPct val="15000"/>
                </a:spcAft>
                <a:buFont typeface="Arial" panose="020B0604020202020204" pitchFamily="34" charset="0"/>
                <a:buChar char="•"/>
              </a:pPr>
              <a:r>
                <a:rPr lang="pl-PL" sz="1600" dirty="0">
                  <a:latin typeface="Arial" panose="020B0604020202020204" pitchFamily="34" charset="0"/>
                  <a:cs typeface="Arial" panose="020B0604020202020204" pitchFamily="34" charset="0"/>
                </a:rPr>
                <a:t>Do końca czerwca br. zgłoszono 16 ofert pracy skierowanych do obywateli Ukrainy.</a:t>
              </a:r>
            </a:p>
            <a:p>
              <a:pPr marL="0" lvl="1" algn="just" defTabSz="889000">
                <a:lnSpc>
                  <a:spcPct val="90000"/>
                </a:lnSpc>
                <a:spcBef>
                  <a:spcPct val="0"/>
                </a:spcBef>
                <a:spcAft>
                  <a:spcPct val="15000"/>
                </a:spcAft>
              </a:pPr>
              <a:r>
                <a:rPr lang="pl-PL" sz="1600" dirty="0">
                  <a:latin typeface="Arial" panose="020B0604020202020204" pitchFamily="34" charset="0"/>
                  <a:cs typeface="Arial" panose="020B0604020202020204" pitchFamily="34" charset="0"/>
                </a:rPr>
                <a:t>      W I połowie 2023 r. zgłoszono 25 ofert pracy.</a:t>
              </a:r>
            </a:p>
            <a:p>
              <a:pPr marL="0" lvl="1" algn="l" defTabSz="889000">
                <a:lnSpc>
                  <a:spcPct val="90000"/>
                </a:lnSpc>
                <a:spcBef>
                  <a:spcPct val="0"/>
                </a:spcBef>
                <a:spcAft>
                  <a:spcPct val="15000"/>
                </a:spcAft>
              </a:pPr>
              <a:endParaRPr lang="pl-PL" kern="1200" dirty="0">
                <a:latin typeface="Arial" panose="020B0604020202020204" pitchFamily="34" charset="0"/>
                <a:cs typeface="Arial" panose="020B0604020202020204" pitchFamily="34" charset="0"/>
              </a:endParaRPr>
            </a:p>
          </p:txBody>
        </p:sp>
      </p:grpSp>
      <p:grpSp>
        <p:nvGrpSpPr>
          <p:cNvPr id="13" name="Grupa 12">
            <a:extLst>
              <a:ext uri="{FF2B5EF4-FFF2-40B4-BE49-F238E27FC236}">
                <a16:creationId xmlns:a16="http://schemas.microsoft.com/office/drawing/2014/main" id="{C3D14E50-DF4D-283D-6187-C5A78C1F2218}"/>
              </a:ext>
            </a:extLst>
          </p:cNvPr>
          <p:cNvGrpSpPr/>
          <p:nvPr/>
        </p:nvGrpSpPr>
        <p:grpSpPr>
          <a:xfrm>
            <a:off x="412664" y="1043374"/>
            <a:ext cx="8542777" cy="2177745"/>
            <a:chOff x="1872207" y="-301811"/>
            <a:chExt cx="8542777" cy="2763513"/>
          </a:xfrm>
        </p:grpSpPr>
        <p:sp>
          <p:nvSpPr>
            <p:cNvPr id="14" name="Strzałka: w prawo 13">
              <a:extLst>
                <a:ext uri="{FF2B5EF4-FFF2-40B4-BE49-F238E27FC236}">
                  <a16:creationId xmlns:a16="http://schemas.microsoft.com/office/drawing/2014/main" id="{3C46FE4F-5376-CAA7-761A-DD7D50D9E6D5}"/>
                </a:ext>
              </a:extLst>
            </p:cNvPr>
            <p:cNvSpPr/>
            <p:nvPr/>
          </p:nvSpPr>
          <p:spPr>
            <a:xfrm>
              <a:off x="3456384" y="1290166"/>
              <a:ext cx="5184576" cy="1171536"/>
            </a:xfrm>
            <a:prstGeom prst="rightArrow">
              <a:avLst>
                <a:gd name="adj1" fmla="val 75000"/>
                <a:gd name="adj2" fmla="val 50000"/>
              </a:avLst>
            </a:prstGeom>
            <a:no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pl-PL"/>
            </a:p>
          </p:txBody>
        </p:sp>
        <p:sp>
          <p:nvSpPr>
            <p:cNvPr id="15" name="Strzałka: w prawo 4">
              <a:extLst>
                <a:ext uri="{FF2B5EF4-FFF2-40B4-BE49-F238E27FC236}">
                  <a16:creationId xmlns:a16="http://schemas.microsoft.com/office/drawing/2014/main" id="{1AEA71D5-F5C5-481D-9F88-21A86B630D99}"/>
                </a:ext>
              </a:extLst>
            </p:cNvPr>
            <p:cNvSpPr txBox="1"/>
            <p:nvPr/>
          </p:nvSpPr>
          <p:spPr>
            <a:xfrm>
              <a:off x="1872207" y="-301811"/>
              <a:ext cx="8542777" cy="8280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00" tIns="12700" rIns="12700" bIns="12700" numCol="1" spcCol="1270" anchor="ctr" anchorCtr="0">
              <a:noAutofit/>
            </a:bodyPr>
            <a:lstStyle/>
            <a:p>
              <a:pPr marL="0" lvl="1" algn="l" defTabSz="889000">
                <a:lnSpc>
                  <a:spcPct val="90000"/>
                </a:lnSpc>
                <a:spcBef>
                  <a:spcPct val="0"/>
                </a:spcBef>
                <a:spcAft>
                  <a:spcPct val="15000"/>
                </a:spcAft>
              </a:pPr>
              <a:r>
                <a:rPr lang="pl-PL" kern="1200" dirty="0">
                  <a:latin typeface="Arial" panose="020B0604020202020204" pitchFamily="34" charset="0"/>
                  <a:cs typeface="Arial" panose="020B0604020202020204" pitchFamily="34" charset="0"/>
                </a:rPr>
                <a:t>Na 30 czerwca 2024 r. zarejestrowanych było</a:t>
              </a:r>
              <a:r>
                <a:rPr lang="pl-PL" kern="1200" dirty="0">
                  <a:solidFill>
                    <a:schemeClr val="tx2"/>
                  </a:solidFill>
                  <a:latin typeface="Arial" panose="020B0604020202020204" pitchFamily="34" charset="0"/>
                  <a:cs typeface="Arial" panose="020B0604020202020204" pitchFamily="34" charset="0"/>
                </a:rPr>
                <a:t> </a:t>
              </a:r>
              <a:r>
                <a:rPr lang="pl-PL" kern="1200" dirty="0">
                  <a:solidFill>
                    <a:schemeClr val="tx1"/>
                  </a:solidFill>
                  <a:latin typeface="Arial" panose="020B0604020202020204" pitchFamily="34" charset="0"/>
                  <a:cs typeface="Arial" panose="020B0604020202020204" pitchFamily="34" charset="0"/>
                </a:rPr>
                <a:t>27</a:t>
              </a:r>
              <a:r>
                <a:rPr lang="pl-PL" kern="1200" dirty="0">
                  <a:solidFill>
                    <a:schemeClr val="tx2"/>
                  </a:solidFill>
                  <a:latin typeface="Arial" panose="020B0604020202020204" pitchFamily="34" charset="0"/>
                  <a:cs typeface="Arial" panose="020B0604020202020204" pitchFamily="34" charset="0"/>
                </a:rPr>
                <a:t> </a:t>
              </a:r>
              <a:r>
                <a:rPr lang="pl-PL" dirty="0">
                  <a:latin typeface="Arial" panose="020B0604020202020204" pitchFamily="34" charset="0"/>
                  <a:cs typeface="Arial" panose="020B0604020202020204" pitchFamily="34" charset="0"/>
                </a:rPr>
                <a:t>o</a:t>
              </a:r>
              <a:r>
                <a:rPr lang="pl-PL" kern="1200" dirty="0">
                  <a:latin typeface="Arial" panose="020B0604020202020204" pitchFamily="34" charset="0"/>
                  <a:cs typeface="Arial" panose="020B0604020202020204" pitchFamily="34" charset="0"/>
                </a:rPr>
                <a:t>bywateli Ukrainy</a:t>
              </a:r>
              <a:r>
                <a:rPr lang="pl-PL" sz="2000" kern="1200" dirty="0">
                  <a:latin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25494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B28203-26EE-560F-35A2-D75B6C343E61}"/>
              </a:ext>
            </a:extLst>
          </p:cNvPr>
          <p:cNvSpPr txBox="1">
            <a:spLocks/>
          </p:cNvSpPr>
          <p:nvPr/>
        </p:nvSpPr>
        <p:spPr>
          <a:xfrm>
            <a:off x="0" y="289793"/>
            <a:ext cx="9144000" cy="690935"/>
          </a:xfrm>
          <a:prstGeom prst="rect">
            <a:avLst/>
          </a:prstGeom>
          <a:noFill/>
          <a:ln w="19050">
            <a:noFill/>
          </a:ln>
        </p:spPr>
        <p:txBody>
          <a:bodyPr>
            <a:noAutofit/>
          </a:bodyPr>
          <a:lst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a:lstStyle>
          <a:p>
            <a:pPr marL="269875" algn="l">
              <a:tabLst>
                <a:tab pos="269875" algn="l"/>
              </a:tabLst>
            </a:pPr>
            <a:r>
              <a:rPr lang="pl-PL" sz="2400" dirty="0">
                <a:solidFill>
                  <a:schemeClr val="tx1"/>
                </a:solidFill>
                <a:latin typeface="Arial" panose="020B0604020202020204" pitchFamily="34" charset="0"/>
                <a:cs typeface="Arial" panose="020B0604020202020204" pitchFamily="34" charset="0"/>
              </a:rPr>
              <a:t>Pracujący w powiecie elbląskim stan na 31.12.2023 roku</a:t>
            </a:r>
          </a:p>
        </p:txBody>
      </p:sp>
      <p:graphicFrame>
        <p:nvGraphicFramePr>
          <p:cNvPr id="10" name="Wykres 9">
            <a:extLst>
              <a:ext uri="{FF2B5EF4-FFF2-40B4-BE49-F238E27FC236}">
                <a16:creationId xmlns:a16="http://schemas.microsoft.com/office/drawing/2014/main" id="{95E1FCC8-EEC6-F0D4-252C-7981C642D41B}"/>
              </a:ext>
            </a:extLst>
          </p:cNvPr>
          <p:cNvGraphicFramePr/>
          <p:nvPr>
            <p:extLst>
              <p:ext uri="{D42A27DB-BD31-4B8C-83A1-F6EECF244321}">
                <p14:modId xmlns:p14="http://schemas.microsoft.com/office/powerpoint/2010/main" val="605173726"/>
              </p:ext>
            </p:extLst>
          </p:nvPr>
        </p:nvGraphicFramePr>
        <p:xfrm>
          <a:off x="-36512" y="1844824"/>
          <a:ext cx="9001001" cy="4824536"/>
        </p:xfrm>
        <a:graphic>
          <a:graphicData uri="http://schemas.openxmlformats.org/drawingml/2006/chart">
            <c:chart xmlns:c="http://schemas.openxmlformats.org/drawingml/2006/chart" xmlns:r="http://schemas.openxmlformats.org/officeDocument/2006/relationships" r:id="rId2"/>
          </a:graphicData>
        </a:graphic>
      </p:graphicFrame>
      <p:grpSp>
        <p:nvGrpSpPr>
          <p:cNvPr id="11" name="Grupa 10">
            <a:extLst>
              <a:ext uri="{FF2B5EF4-FFF2-40B4-BE49-F238E27FC236}">
                <a16:creationId xmlns:a16="http://schemas.microsoft.com/office/drawing/2014/main" id="{AB5A92A9-C112-C4BF-671E-5DFE6A4AD434}"/>
              </a:ext>
            </a:extLst>
          </p:cNvPr>
          <p:cNvGrpSpPr/>
          <p:nvPr/>
        </p:nvGrpSpPr>
        <p:grpSpPr>
          <a:xfrm>
            <a:off x="309654" y="1169565"/>
            <a:ext cx="8294794" cy="864230"/>
            <a:chOff x="0" y="0"/>
            <a:chExt cx="2268237" cy="1918535"/>
          </a:xfrm>
          <a:noFill/>
        </p:grpSpPr>
        <p:sp>
          <p:nvSpPr>
            <p:cNvPr id="12" name="Prostokąt: zaokrąglone rogi 11">
              <a:extLst>
                <a:ext uri="{FF2B5EF4-FFF2-40B4-BE49-F238E27FC236}">
                  <a16:creationId xmlns:a16="http://schemas.microsoft.com/office/drawing/2014/main" id="{81457A19-2B6F-01FA-237A-0472EDCE6FBE}"/>
                </a:ext>
              </a:extLst>
            </p:cNvPr>
            <p:cNvSpPr/>
            <p:nvPr/>
          </p:nvSpPr>
          <p:spPr>
            <a:xfrm>
              <a:off x="0" y="0"/>
              <a:ext cx="2268237" cy="1499331"/>
            </a:xfrm>
            <a:prstGeom prst="roundRect">
              <a:avLst>
                <a:gd name="adj" fmla="val 10000"/>
              </a:avLst>
            </a:prstGeom>
            <a:grpFill/>
            <a:ln>
              <a:noFill/>
            </a:ln>
          </p:spPr>
          <p:style>
            <a:lnRef idx="2">
              <a:schemeClr val="accent2"/>
            </a:lnRef>
            <a:fillRef idx="1">
              <a:schemeClr val="lt1"/>
            </a:fillRef>
            <a:effectRef idx="0">
              <a:schemeClr val="accent2"/>
            </a:effectRef>
            <a:fontRef idx="minor">
              <a:schemeClr val="dk1"/>
            </a:fontRef>
          </p:style>
          <p:txBody>
            <a:bodyPr/>
            <a:lstStyle/>
            <a:p>
              <a:endParaRPr lang="pl-PL" dirty="0"/>
            </a:p>
          </p:txBody>
        </p:sp>
        <p:sp>
          <p:nvSpPr>
            <p:cNvPr id="13" name="Prostokąt: zaokrąglone rogi 4">
              <a:extLst>
                <a:ext uri="{FF2B5EF4-FFF2-40B4-BE49-F238E27FC236}">
                  <a16:creationId xmlns:a16="http://schemas.microsoft.com/office/drawing/2014/main" id="{184AF5F1-001D-A4A1-9F4F-A276AE430B6A}"/>
                </a:ext>
              </a:extLst>
            </p:cNvPr>
            <p:cNvSpPr txBox="1"/>
            <p:nvPr/>
          </p:nvSpPr>
          <p:spPr>
            <a:xfrm>
              <a:off x="0" y="75396"/>
              <a:ext cx="2268237" cy="1843139"/>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28575" tIns="28575" rIns="28575" bIns="28575" numCol="1" spcCol="1270" anchor="ctr" anchorCtr="0">
              <a:noAutofit/>
            </a:bodyPr>
            <a:lstStyle/>
            <a:p>
              <a:pPr marL="93663" lvl="0" algn="just" defTabSz="666750">
                <a:spcBef>
                  <a:spcPct val="0"/>
                </a:spcBef>
                <a:spcAft>
                  <a:spcPct val="35000"/>
                </a:spcAft>
                <a:buNone/>
              </a:pPr>
              <a:r>
                <a:rPr lang="pl-PL" sz="2000" kern="1200" dirty="0">
                  <a:latin typeface="Arial" panose="020B0604020202020204" pitchFamily="34" charset="0"/>
                  <a:cs typeface="Arial" panose="020B0604020202020204" pitchFamily="34" charset="0"/>
                </a:rPr>
                <a:t>Zgodnie z danymi GUS liczba mieszkańców powiatu elbląskiego wyniosła 54.142 osoby </a:t>
              </a:r>
            </a:p>
          </p:txBody>
        </p:sp>
      </p:grpSp>
    </p:spTree>
    <p:extLst>
      <p:ext uri="{BB962C8B-B14F-4D97-AF65-F5344CB8AC3E}">
        <p14:creationId xmlns:p14="http://schemas.microsoft.com/office/powerpoint/2010/main" val="38015166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2A69F6A-A5D8-E920-5666-7E2277335DDF}"/>
              </a:ext>
            </a:extLst>
          </p:cNvPr>
          <p:cNvSpPr>
            <a:spLocks noGrp="1"/>
          </p:cNvSpPr>
          <p:nvPr>
            <p:ph type="title"/>
          </p:nvPr>
        </p:nvSpPr>
        <p:spPr>
          <a:xfrm>
            <a:off x="251520" y="188640"/>
            <a:ext cx="8568951" cy="792088"/>
          </a:xfrm>
          <a:noFill/>
          <a:ln w="12700">
            <a:noFill/>
          </a:ln>
        </p:spPr>
        <p:txBody>
          <a:bodyPr>
            <a:noAutofit/>
          </a:bodyPr>
          <a:lstStyle/>
          <a:p>
            <a:pPr marL="177800" algn="l"/>
            <a:r>
              <a:rPr lang="pl-PL" sz="2400" dirty="0">
                <a:latin typeface="Arial" panose="020B0604020202020204" pitchFamily="34" charset="0"/>
                <a:cs typeface="Arial" panose="020B0604020202020204" pitchFamily="34" charset="0"/>
              </a:rPr>
              <a:t>PORADNICTWO ZAWODOWE – stan na 30.06.2024 r.</a:t>
            </a:r>
          </a:p>
        </p:txBody>
      </p:sp>
      <p:graphicFrame>
        <p:nvGraphicFramePr>
          <p:cNvPr id="3" name="Tabela 2">
            <a:extLst>
              <a:ext uri="{FF2B5EF4-FFF2-40B4-BE49-F238E27FC236}">
                <a16:creationId xmlns:a16="http://schemas.microsoft.com/office/drawing/2014/main" id="{2E3E1719-119C-0CC6-80E7-C61D81746932}"/>
              </a:ext>
            </a:extLst>
          </p:cNvPr>
          <p:cNvGraphicFramePr>
            <a:graphicFrameLocks noGrp="1"/>
          </p:cNvGraphicFramePr>
          <p:nvPr>
            <p:extLst>
              <p:ext uri="{D42A27DB-BD31-4B8C-83A1-F6EECF244321}">
                <p14:modId xmlns:p14="http://schemas.microsoft.com/office/powerpoint/2010/main" val="3731734997"/>
              </p:ext>
            </p:extLst>
          </p:nvPr>
        </p:nvGraphicFramePr>
        <p:xfrm>
          <a:off x="539552" y="1340768"/>
          <a:ext cx="8064897" cy="4110877"/>
        </p:xfrm>
        <a:graphic>
          <a:graphicData uri="http://schemas.openxmlformats.org/drawingml/2006/table">
            <a:tbl>
              <a:tblPr firstRow="1" bandRow="1">
                <a:tableStyleId>{46F890A9-2807-4EBB-B81D-B2AA78EC7F39}</a:tableStyleId>
              </a:tblPr>
              <a:tblGrid>
                <a:gridCol w="4688311">
                  <a:extLst>
                    <a:ext uri="{9D8B030D-6E8A-4147-A177-3AD203B41FA5}">
                      <a16:colId xmlns:a16="http://schemas.microsoft.com/office/drawing/2014/main" val="725145612"/>
                    </a:ext>
                  </a:extLst>
                </a:gridCol>
                <a:gridCol w="1152864">
                  <a:extLst>
                    <a:ext uri="{9D8B030D-6E8A-4147-A177-3AD203B41FA5}">
                      <a16:colId xmlns:a16="http://schemas.microsoft.com/office/drawing/2014/main" val="2699567443"/>
                    </a:ext>
                  </a:extLst>
                </a:gridCol>
                <a:gridCol w="1076007">
                  <a:extLst>
                    <a:ext uri="{9D8B030D-6E8A-4147-A177-3AD203B41FA5}">
                      <a16:colId xmlns:a16="http://schemas.microsoft.com/office/drawing/2014/main" val="2451643664"/>
                    </a:ext>
                  </a:extLst>
                </a:gridCol>
                <a:gridCol w="1147715">
                  <a:extLst>
                    <a:ext uri="{9D8B030D-6E8A-4147-A177-3AD203B41FA5}">
                      <a16:colId xmlns:a16="http://schemas.microsoft.com/office/drawing/2014/main" val="706473973"/>
                    </a:ext>
                  </a:extLst>
                </a:gridCol>
              </a:tblGrid>
              <a:tr h="937819">
                <a:tc>
                  <a:txBody>
                    <a:bodyPr/>
                    <a:lstStyle/>
                    <a:p>
                      <a:pPr algn="l"/>
                      <a:r>
                        <a:rPr lang="pl-PL" sz="1600" b="0" dirty="0">
                          <a:solidFill>
                            <a:schemeClr val="tx1"/>
                          </a:solidFill>
                          <a:effectLst/>
                          <a:latin typeface="Arial" panose="020B0604020202020204" pitchFamily="34" charset="0"/>
                          <a:cs typeface="Arial" panose="020B0604020202020204" pitchFamily="34" charset="0"/>
                        </a:rPr>
                        <a:t>Wyszczególnienie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1600" b="0" dirty="0">
                          <a:solidFill>
                            <a:schemeClr val="tx1"/>
                          </a:solidFill>
                          <a:effectLst/>
                          <a:latin typeface="Arial" panose="020B0604020202020204" pitchFamily="34" charset="0"/>
                          <a:cs typeface="Arial" panose="020B0604020202020204" pitchFamily="34" charset="0"/>
                        </a:rPr>
                        <a:t>PUP </a:t>
                      </a:r>
                    </a:p>
                    <a:p>
                      <a:pPr algn="ctr"/>
                      <a:r>
                        <a:rPr lang="pl-PL" sz="1600" b="0" dirty="0">
                          <a:solidFill>
                            <a:schemeClr val="tx1"/>
                          </a:solidFill>
                          <a:effectLst/>
                          <a:latin typeface="Arial" panose="020B0604020202020204" pitchFamily="34" charset="0"/>
                          <a:cs typeface="Arial" panose="020B0604020202020204" pitchFamily="34" charset="0"/>
                        </a:rPr>
                        <a:t>ogółem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1600" b="0" dirty="0">
                          <a:solidFill>
                            <a:schemeClr val="tx1"/>
                          </a:solidFill>
                          <a:effectLst/>
                          <a:latin typeface="Arial" panose="020B0604020202020204" pitchFamily="34" charset="0"/>
                          <a:cs typeface="Arial" panose="020B0604020202020204" pitchFamily="34" charset="0"/>
                        </a:rPr>
                        <a:t>Elbląg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1600" b="0" dirty="0">
                          <a:solidFill>
                            <a:schemeClr val="tx1"/>
                          </a:solidFill>
                          <a:effectLst/>
                          <a:latin typeface="Arial" panose="020B0604020202020204" pitchFamily="34" charset="0"/>
                          <a:cs typeface="Arial" panose="020B0604020202020204" pitchFamily="34" charset="0"/>
                        </a:rPr>
                        <a:t>Powiat elbląski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1991191"/>
                  </a:ext>
                </a:extLst>
              </a:tr>
              <a:tr h="934389">
                <a:tc>
                  <a:txBody>
                    <a:bodyPr/>
                    <a:lstStyle/>
                    <a:p>
                      <a:pPr algn="l"/>
                      <a:r>
                        <a:rPr lang="pl-PL" sz="1600" b="0" dirty="0">
                          <a:effectLst/>
                          <a:latin typeface="Arial" panose="020B0604020202020204" pitchFamily="34" charset="0"/>
                          <a:ea typeface="Arial" panose="020B0604020202020204" pitchFamily="34" charset="0"/>
                          <a:cs typeface="Arial" panose="020B0604020202020204" pitchFamily="34" charset="0"/>
                        </a:rPr>
                        <a:t>Udzielanie porad indywidualnych i przeprowadzanie rozmów doradczych z bezrobotnymi</a:t>
                      </a:r>
                      <a:endParaRPr lang="pl-PL" sz="1600" b="0" dirty="0">
                        <a:effectLst/>
                        <a:latin typeface="Arial" panose="020B0604020202020204" pitchFamily="34" charset="0"/>
                        <a:ea typeface="Times New Roman" panose="02020603050405020304" pitchFamily="18"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1600" b="0" dirty="0">
                          <a:solidFill>
                            <a:schemeClr val="tx1"/>
                          </a:solidFill>
                          <a:latin typeface="Arial" panose="020B0604020202020204" pitchFamily="34" charset="0"/>
                          <a:cs typeface="Arial" panose="020B0604020202020204" pitchFamily="34" charset="0"/>
                        </a:rPr>
                        <a:t>1320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1600" b="0" dirty="0">
                          <a:solidFill>
                            <a:schemeClr val="tx1"/>
                          </a:solidFill>
                          <a:latin typeface="Arial" panose="020B0604020202020204" pitchFamily="34" charset="0"/>
                          <a:cs typeface="Arial" panose="020B0604020202020204" pitchFamily="34" charset="0"/>
                        </a:rPr>
                        <a:t>623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1600" b="0" dirty="0">
                          <a:solidFill>
                            <a:schemeClr val="tx1"/>
                          </a:solidFill>
                          <a:latin typeface="Arial" panose="020B0604020202020204" pitchFamily="34" charset="0"/>
                          <a:cs typeface="Arial" panose="020B0604020202020204" pitchFamily="34" charset="0"/>
                        </a:rPr>
                        <a:t>697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8730524"/>
                  </a:ext>
                </a:extLst>
              </a:tr>
              <a:tr h="6480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600" b="0" dirty="0">
                          <a:effectLst/>
                          <a:latin typeface="Arial" panose="020B0604020202020204" pitchFamily="34" charset="0"/>
                          <a:cs typeface="Arial" panose="020B0604020202020204" pitchFamily="34" charset="0"/>
                        </a:rPr>
                        <a:t>Liczba osób, które skorzystały z indywidualnej informacji zawodowej</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1600" b="0" dirty="0">
                          <a:solidFill>
                            <a:schemeClr val="tx1"/>
                          </a:solidFill>
                          <a:latin typeface="Arial" panose="020B0604020202020204" pitchFamily="34" charset="0"/>
                          <a:cs typeface="Arial" panose="020B0604020202020204" pitchFamily="34" charset="0"/>
                        </a:rPr>
                        <a:t>1229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1600" b="0" dirty="0">
                          <a:solidFill>
                            <a:schemeClr val="tx1"/>
                          </a:solidFill>
                          <a:latin typeface="Arial" panose="020B0604020202020204" pitchFamily="34" charset="0"/>
                          <a:cs typeface="Arial" panose="020B0604020202020204" pitchFamily="34" charset="0"/>
                        </a:rPr>
                        <a:t>562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1600" b="0" dirty="0">
                          <a:solidFill>
                            <a:schemeClr val="tx1"/>
                          </a:solidFill>
                          <a:latin typeface="Arial" panose="020B0604020202020204" pitchFamily="34" charset="0"/>
                          <a:cs typeface="Arial" panose="020B0604020202020204" pitchFamily="34" charset="0"/>
                        </a:rPr>
                        <a:t>667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7501982"/>
                  </a:ext>
                </a:extLst>
              </a:tr>
              <a:tr h="542767">
                <a:tc>
                  <a:txBody>
                    <a:bodyPr/>
                    <a:lstStyle/>
                    <a:p>
                      <a:pPr algn="l"/>
                      <a:r>
                        <a:rPr lang="pl-PL" sz="1600" b="0" dirty="0">
                          <a:effectLst/>
                          <a:latin typeface="Arial" panose="020B0604020202020204" pitchFamily="34" charset="0"/>
                          <a:cs typeface="Arial" panose="020B0604020202020204" pitchFamily="34" charset="0"/>
                        </a:rPr>
                        <a:t>Liczba osób uczestniczących w poradach grupowych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1600" b="0" dirty="0">
                          <a:solidFill>
                            <a:schemeClr val="tx1"/>
                          </a:solidFill>
                          <a:latin typeface="Arial" panose="020B0604020202020204" pitchFamily="34" charset="0"/>
                          <a:cs typeface="Arial" panose="020B0604020202020204" pitchFamily="34" charset="0"/>
                        </a:rPr>
                        <a:t>336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1600" b="0" dirty="0">
                          <a:solidFill>
                            <a:schemeClr val="tx1"/>
                          </a:solidFill>
                          <a:latin typeface="Arial" panose="020B0604020202020204" pitchFamily="34" charset="0"/>
                          <a:cs typeface="Arial" panose="020B0604020202020204" pitchFamily="34" charset="0"/>
                        </a:rPr>
                        <a:t>220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1600" b="0" dirty="0">
                          <a:solidFill>
                            <a:schemeClr val="tx1"/>
                          </a:solidFill>
                          <a:latin typeface="Arial" panose="020B0604020202020204" pitchFamily="34" charset="0"/>
                          <a:cs typeface="Arial" panose="020B0604020202020204" pitchFamily="34" charset="0"/>
                        </a:rPr>
                        <a:t>116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03090148"/>
                  </a:ext>
                </a:extLst>
              </a:tr>
              <a:tr h="542767">
                <a:tc>
                  <a:txBody>
                    <a:bodyPr/>
                    <a:lstStyle/>
                    <a:p>
                      <a:pPr algn="l"/>
                      <a:r>
                        <a:rPr lang="pl-PL" sz="1600" b="0" dirty="0">
                          <a:effectLst/>
                          <a:latin typeface="Arial" panose="020B0604020202020204" pitchFamily="34" charset="0"/>
                          <a:cs typeface="Arial" panose="020B0604020202020204" pitchFamily="34" charset="0"/>
                        </a:rPr>
                        <a:t>Liczba osób uczestniczących w grupowych spotkaniach informacyjnych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1600" b="0" dirty="0">
                          <a:solidFill>
                            <a:schemeClr val="tx1"/>
                          </a:solidFill>
                          <a:latin typeface="Arial" panose="020B0604020202020204" pitchFamily="34" charset="0"/>
                          <a:cs typeface="Arial" panose="020B0604020202020204" pitchFamily="34" charset="0"/>
                        </a:rPr>
                        <a:t>985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1600" b="0" dirty="0">
                          <a:solidFill>
                            <a:schemeClr val="tx1"/>
                          </a:solidFill>
                          <a:latin typeface="Arial" panose="020B0604020202020204" pitchFamily="34" charset="0"/>
                          <a:cs typeface="Arial" panose="020B0604020202020204" pitchFamily="34" charset="0"/>
                        </a:rPr>
                        <a:t>660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1600" b="0" dirty="0">
                          <a:solidFill>
                            <a:schemeClr val="tx1"/>
                          </a:solidFill>
                          <a:latin typeface="Arial" panose="020B0604020202020204" pitchFamily="34" charset="0"/>
                          <a:cs typeface="Arial" panose="020B0604020202020204" pitchFamily="34" charset="0"/>
                        </a:rPr>
                        <a:t>325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4353473"/>
                  </a:ext>
                </a:extLst>
              </a:tr>
              <a:tr h="432357">
                <a:tc>
                  <a:txBody>
                    <a:bodyPr/>
                    <a:lstStyle/>
                    <a:p>
                      <a:pPr algn="r"/>
                      <a:r>
                        <a:rPr lang="pl-PL" sz="1600" b="0" dirty="0">
                          <a:effectLst/>
                          <a:latin typeface="Arial" panose="020B0604020202020204" pitchFamily="34" charset="0"/>
                          <a:cs typeface="Arial" panose="020B0604020202020204" pitchFamily="34" charset="0"/>
                        </a:rPr>
                        <a:t>Razem: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1600" b="0" dirty="0">
                          <a:solidFill>
                            <a:schemeClr val="tx1"/>
                          </a:solidFill>
                          <a:latin typeface="Arial" panose="020B0604020202020204" pitchFamily="34" charset="0"/>
                          <a:cs typeface="Arial" panose="020B0604020202020204" pitchFamily="34" charset="0"/>
                        </a:rPr>
                        <a:t>3870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1600" b="0" dirty="0">
                          <a:solidFill>
                            <a:schemeClr val="tx1"/>
                          </a:solidFill>
                          <a:latin typeface="Arial" panose="020B0604020202020204" pitchFamily="34" charset="0"/>
                          <a:cs typeface="Arial" panose="020B0604020202020204" pitchFamily="34" charset="0"/>
                        </a:rPr>
                        <a:t>2065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1600" b="0" dirty="0">
                          <a:solidFill>
                            <a:schemeClr val="tx1"/>
                          </a:solidFill>
                          <a:latin typeface="Arial" panose="020B0604020202020204" pitchFamily="34" charset="0"/>
                          <a:cs typeface="Arial" panose="020B0604020202020204" pitchFamily="34" charset="0"/>
                        </a:rPr>
                        <a:t>1805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7683028"/>
                  </a:ext>
                </a:extLst>
              </a:tr>
            </a:tbl>
          </a:graphicData>
        </a:graphic>
      </p:graphicFrame>
    </p:spTree>
    <p:extLst>
      <p:ext uri="{BB962C8B-B14F-4D97-AF65-F5344CB8AC3E}">
        <p14:creationId xmlns:p14="http://schemas.microsoft.com/office/powerpoint/2010/main" val="36654689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1">
            <a:extLst>
              <a:ext uri="{FF2B5EF4-FFF2-40B4-BE49-F238E27FC236}">
                <a16:creationId xmlns:a16="http://schemas.microsoft.com/office/drawing/2014/main" id="{935FE5E6-B8A7-43FA-C871-CA5B82E1CF09}"/>
              </a:ext>
            </a:extLst>
          </p:cNvPr>
          <p:cNvSpPr>
            <a:spLocks noGrp="1"/>
          </p:cNvSpPr>
          <p:nvPr>
            <p:ph type="title"/>
          </p:nvPr>
        </p:nvSpPr>
        <p:spPr>
          <a:xfrm>
            <a:off x="251520" y="188640"/>
            <a:ext cx="8568951" cy="792088"/>
          </a:xfrm>
          <a:noFill/>
          <a:ln w="12700">
            <a:noFill/>
          </a:ln>
        </p:spPr>
        <p:txBody>
          <a:bodyPr>
            <a:noAutofit/>
          </a:bodyPr>
          <a:lstStyle/>
          <a:p>
            <a:pPr marL="177800" algn="l"/>
            <a:r>
              <a:rPr lang="pl-PL" sz="2400" dirty="0">
                <a:latin typeface="Arial" panose="020B0604020202020204" pitchFamily="34" charset="0"/>
                <a:cs typeface="Arial" panose="020B0604020202020204" pitchFamily="34" charset="0"/>
              </a:rPr>
              <a:t>PORADNICTWO ZAWODOWE</a:t>
            </a:r>
          </a:p>
        </p:txBody>
      </p:sp>
      <p:sp>
        <p:nvSpPr>
          <p:cNvPr id="4" name="pole tekstowe 3">
            <a:extLst>
              <a:ext uri="{FF2B5EF4-FFF2-40B4-BE49-F238E27FC236}">
                <a16:creationId xmlns:a16="http://schemas.microsoft.com/office/drawing/2014/main" id="{5A9A4C17-6919-37BF-00C8-243DFF194AEB}"/>
              </a:ext>
            </a:extLst>
          </p:cNvPr>
          <p:cNvSpPr txBox="1"/>
          <p:nvPr/>
        </p:nvSpPr>
        <p:spPr>
          <a:xfrm>
            <a:off x="323529" y="1196752"/>
            <a:ext cx="8496942" cy="5262979"/>
          </a:xfrm>
          <a:prstGeom prst="rect">
            <a:avLst/>
          </a:prstGeom>
          <a:noFill/>
        </p:spPr>
        <p:txBody>
          <a:bodyPr wrap="square">
            <a:spAutoFit/>
          </a:bodyPr>
          <a:lstStyle/>
          <a:p>
            <a:pPr marL="285750" indent="-285750" algn="just">
              <a:buFont typeface="Arial" panose="020B0604020202020204" pitchFamily="34" charset="0"/>
              <a:buChar char="•"/>
            </a:pPr>
            <a:r>
              <a:rPr lang="pl-PL"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17 stycznia 2024 r. doradcy zawodowi z PUP w Elblągu przeprowadzili warsztaty na elbląskim rynku pracy w Sportowej Szkole Podstawowej nr 3 im. Polskich Olimpijczyków. W spotkaniu udział brała VII klasa. Zapoznano uczniów ze strukturą urzędu w kontekście działań realizowanych przez PUP. Omówiono zawody deficytowe i nadwyżkowe w odniesieniu do zapotrzebowania pracodawców i kierunków kształcenia. Zaprezentowano również zawody przyszłości.</a:t>
            </a:r>
          </a:p>
          <a:p>
            <a:pPr marL="285750" indent="-285750" algn="just">
              <a:buFont typeface="Arial" panose="020B0604020202020204" pitchFamily="34" charset="0"/>
              <a:buChar char="•"/>
            </a:pPr>
            <a:endParaRPr lang="pl-PL" sz="16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endParaRPr lang="pl-PL" sz="16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r>
              <a:rPr lang="pl-PL"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1 marca 2024 r. w siedzibie PUP w Elblągu, odbyło się spotkanie z udziałem 10 uczestników Warsztatu Terapii Zajęciowej przy Stowarzyszeniu TACY SAMI. </a:t>
            </a:r>
            <a:r>
              <a:rPr lang="pl-PL" sz="1600" dirty="0">
                <a:solidFill>
                  <a:srgbClr val="000000"/>
                </a:solidFill>
                <a:latin typeface="Arial" panose="020B0604020202020204" pitchFamily="34" charset="0"/>
                <a:ea typeface="Calibri" panose="020F0502020204030204" pitchFamily="34" charset="0"/>
                <a:cs typeface="Arial" panose="020B0604020202020204" pitchFamily="34" charset="0"/>
              </a:rPr>
              <a:t>D</a:t>
            </a:r>
            <a:r>
              <a:rPr lang="pl-PL"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oradcy zawodowi przedstawili bezrobotnym uczestnikom strukturę urzędu, prezentując m.in. punkt informacyjny, rejestrację, pośrednictwo pracy, monitory z ofertami pracy oraz </a:t>
            </a:r>
            <a:r>
              <a:rPr lang="pl-PL"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kolejkomat</a:t>
            </a:r>
            <a:r>
              <a:rPr lang="pl-PL"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Następnie odbyły się warsztaty w trakcie których uczestnicy wykonywali ćwiczenia, na podstawie których został omówiony rynek pracy oraz  zwrócono uwagę na najważniejsze cechy potencjalnego kandydata dla pracodawcy zainteresowanego zatrudnieniem pracownika. </a:t>
            </a:r>
          </a:p>
          <a:p>
            <a:endParaRPr lang="pl-PL" sz="1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endParaRPr lang="pl-PL" sz="1600" kern="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endParaRPr lang="pl-PL" sz="1600" kern="50" dirty="0">
              <a:effectLst/>
              <a:latin typeface="Arial" panose="020B0604020202020204" pitchFamily="34" charset="0"/>
              <a:ea typeface="Times New Roman" panose="02020603050405020304" pitchFamily="18" charset="0"/>
              <a:cs typeface="Arial" panose="020B0604020202020204" pitchFamily="34" charset="0"/>
            </a:endParaRPr>
          </a:p>
          <a:p>
            <a:endParaRPr lang="pl-PL" sz="1600" dirty="0">
              <a:latin typeface="Arial" panose="020B0604020202020204" pitchFamily="34" charset="0"/>
              <a:cs typeface="Arial" panose="020B0604020202020204" pitchFamily="34" charset="0"/>
            </a:endParaRPr>
          </a:p>
          <a:p>
            <a:endParaRPr lang="pl-PL" sz="1600" dirty="0"/>
          </a:p>
        </p:txBody>
      </p:sp>
    </p:spTree>
    <p:extLst>
      <p:ext uri="{BB962C8B-B14F-4D97-AF65-F5344CB8AC3E}">
        <p14:creationId xmlns:p14="http://schemas.microsoft.com/office/powerpoint/2010/main" val="33644737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9D80071D-BD20-2A5D-00EB-07112652BF12}"/>
              </a:ext>
            </a:extLst>
          </p:cNvPr>
          <p:cNvSpPr txBox="1"/>
          <p:nvPr/>
        </p:nvSpPr>
        <p:spPr>
          <a:xfrm>
            <a:off x="-180528" y="764704"/>
            <a:ext cx="9073008" cy="5638980"/>
          </a:xfrm>
          <a:prstGeom prst="rect">
            <a:avLst/>
          </a:prstGeom>
          <a:noFill/>
        </p:spPr>
        <p:txBody>
          <a:bodyPr wrap="square">
            <a:spAutoFit/>
          </a:bodyPr>
          <a:lstStyle/>
          <a:p>
            <a:pPr marL="485775" algn="just">
              <a:lnSpc>
                <a:spcPct val="105000"/>
              </a:lnSpc>
              <a:spcAft>
                <a:spcPts val="800"/>
              </a:spcAft>
            </a:pPr>
            <a:endParaRPr lang="pl-PL" sz="1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771525" indent="-285750" algn="just">
              <a:spcAft>
                <a:spcPts val="800"/>
              </a:spcAft>
              <a:buFont typeface="Arial" panose="020B0604020202020204" pitchFamily="34" charset="0"/>
              <a:buChar char="•"/>
            </a:pPr>
            <a:r>
              <a:rPr lang="pl-PL" sz="1600" b="0" i="0" u="none" strike="noStrike" dirty="0">
                <a:solidFill>
                  <a:srgbClr val="000000"/>
                </a:solidFill>
                <a:effectLst/>
                <a:latin typeface="Arial" panose="020B0604020202020204" pitchFamily="34" charset="0"/>
                <a:cs typeface="Arial" panose="020B0604020202020204" pitchFamily="34" charset="0"/>
              </a:rPr>
              <a:t>Na zaproszenie Centrum Edukacji i Pracy Młodzieży OHP pracownicy Powiatowego Urzędu Pracy w Elblągu w dniach 12 i 13 marca 2024 r. wzięli udział w spotkaniu na temat ,,ABC prowadzenia działalności gospodarczej”. </a:t>
            </a:r>
            <a:r>
              <a:rPr lang="pl-PL" sz="1600" dirty="0">
                <a:effectLst/>
                <a:latin typeface="Arial" panose="020B0604020202020204" pitchFamily="34" charset="0"/>
                <a:ea typeface="Calibri" panose="020F0502020204030204" pitchFamily="34" charset="0"/>
                <a:cs typeface="Arial" panose="020B0604020202020204" pitchFamily="34" charset="0"/>
              </a:rPr>
              <a:t>Przedsięwzięcie skierowane było do młodzieży realizującej kształcenie na poziomie III klasy szkoły branżowej I stopnia uczącej się w Zespole Szkół Zawodowych nr 1 w Elblągu. Uczestnicy spotkania mogli zapoznać się z zagadnieniami dotyczącymi otwarcia i prowadzenia działalności gospodarczej oraz możliwości i warunków otrzymania wsparcia finansowego z Urzędu Pracy na założenie własnej działalności gospodarczej. W spotkaniu uczestniczyły 4 klasy III szkoły branżowej.</a:t>
            </a:r>
            <a:endParaRPr lang="pl-PL" sz="1600" dirty="0">
              <a:latin typeface="Arial" panose="020B0604020202020204" pitchFamily="34" charset="0"/>
              <a:ea typeface="Calibri" panose="020F0502020204030204" pitchFamily="34" charset="0"/>
              <a:cs typeface="Arial" panose="020B0604020202020204" pitchFamily="34" charset="0"/>
            </a:endParaRPr>
          </a:p>
          <a:p>
            <a:pPr marL="485775" algn="just">
              <a:spcAft>
                <a:spcPts val="800"/>
              </a:spcAft>
            </a:pPr>
            <a:endParaRPr lang="pl-PL" sz="1600" dirty="0">
              <a:latin typeface="Arial" panose="020B0604020202020204" pitchFamily="34" charset="0"/>
              <a:ea typeface="Calibri" panose="020F0502020204030204" pitchFamily="34" charset="0"/>
              <a:cs typeface="Arial" panose="020B0604020202020204" pitchFamily="34" charset="0"/>
            </a:endParaRPr>
          </a:p>
          <a:p>
            <a:pPr marL="771525" indent="-285750" algn="just">
              <a:spcAft>
                <a:spcPts val="800"/>
              </a:spcAft>
              <a:buFont typeface="Arial" panose="020B0604020202020204" pitchFamily="34" charset="0"/>
              <a:buChar char="•"/>
            </a:pPr>
            <a:r>
              <a:rPr lang="pl-PL" sz="1600" dirty="0">
                <a:effectLst/>
                <a:latin typeface="Arial" panose="020B0604020202020204" pitchFamily="34" charset="0"/>
                <a:ea typeface="Calibri" panose="020F0502020204030204" pitchFamily="34" charset="0"/>
                <a:cs typeface="Arial" panose="020B0604020202020204" pitchFamily="34" charset="0"/>
              </a:rPr>
              <a:t>25 marca 2024 r. w siedzibie Centrum Informacji i Planowania Kariery Zawodowej WUP w Elblągu odbyło się spotkanie pn. „Młodzi idą do pracy – jak się przygotować”. W spotkaniu udział wzięło 19 uczniów szkoły branżowej pierwszego stopnia. Podczas spotkania przedstawiono usługi i instrumenty dostępne w urzędzie pracy, skierowane do  młodych osób poszukających zatrudnienia. Omówiono kluczowe aspekty przygotowania się do rozmowy kwalifikacyjnej, cechy i umiejętności najczęściej poszukiwane przez pracodawców. </a:t>
            </a:r>
          </a:p>
          <a:p>
            <a:pPr marL="771525" indent="-285750" algn="just">
              <a:spcAft>
                <a:spcPts val="800"/>
              </a:spcAft>
              <a:buFont typeface="Arial" panose="020B0604020202020204" pitchFamily="34" charset="0"/>
              <a:buChar char="•"/>
            </a:pPr>
            <a:endParaRPr lang="pl-PL" sz="1600" dirty="0">
              <a:effectLst/>
              <a:latin typeface="Arial" panose="020B0604020202020204" pitchFamily="34" charset="0"/>
              <a:ea typeface="Calibri" panose="020F0502020204030204" pitchFamily="34" charset="0"/>
              <a:cs typeface="Arial" panose="020B0604020202020204" pitchFamily="34" charset="0"/>
            </a:endParaRPr>
          </a:p>
          <a:p>
            <a:pPr marL="771525" indent="-285750" algn="just">
              <a:spcAft>
                <a:spcPts val="800"/>
              </a:spcAft>
              <a:buFont typeface="Arial" panose="020B0604020202020204" pitchFamily="34" charset="0"/>
              <a:buChar char="•"/>
            </a:pPr>
            <a:endParaRPr lang="pl-PL" sz="16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485775" algn="just">
              <a:lnSpc>
                <a:spcPct val="105000"/>
              </a:lnSpc>
              <a:spcAft>
                <a:spcPts val="800"/>
              </a:spcAft>
            </a:pPr>
            <a:endParaRPr lang="pl-PL" sz="16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pole tekstowe 3">
            <a:extLst>
              <a:ext uri="{FF2B5EF4-FFF2-40B4-BE49-F238E27FC236}">
                <a16:creationId xmlns:a16="http://schemas.microsoft.com/office/drawing/2014/main" id="{210B2FA4-279B-46D3-6D14-2D36B87DD598}"/>
              </a:ext>
            </a:extLst>
          </p:cNvPr>
          <p:cNvSpPr txBox="1"/>
          <p:nvPr/>
        </p:nvSpPr>
        <p:spPr>
          <a:xfrm>
            <a:off x="467544" y="411065"/>
            <a:ext cx="6516216" cy="461665"/>
          </a:xfrm>
          <a:prstGeom prst="rect">
            <a:avLst/>
          </a:prstGeom>
          <a:noFill/>
        </p:spPr>
        <p:txBody>
          <a:bodyPr wrap="square">
            <a:spAutoFit/>
          </a:bodyPr>
          <a:lstStyle/>
          <a:p>
            <a:r>
              <a:rPr lang="pl-PL" sz="2400" dirty="0">
                <a:latin typeface="Arial" panose="020B0604020202020204" pitchFamily="34" charset="0"/>
                <a:cs typeface="Arial" panose="020B0604020202020204" pitchFamily="34" charset="0"/>
              </a:rPr>
              <a:t>PORADNICTWO ZAWODOWE</a:t>
            </a:r>
            <a:endParaRPr lang="pl-PL" sz="2400" dirty="0"/>
          </a:p>
        </p:txBody>
      </p:sp>
    </p:spTree>
    <p:extLst>
      <p:ext uri="{BB962C8B-B14F-4D97-AF65-F5344CB8AC3E}">
        <p14:creationId xmlns:p14="http://schemas.microsoft.com/office/powerpoint/2010/main" val="20493685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01B35EAD-CBE8-FCB0-0ED3-916877DE99ED}"/>
              </a:ext>
            </a:extLst>
          </p:cNvPr>
          <p:cNvSpPr txBox="1"/>
          <p:nvPr/>
        </p:nvSpPr>
        <p:spPr>
          <a:xfrm>
            <a:off x="467544" y="411065"/>
            <a:ext cx="6516216" cy="461665"/>
          </a:xfrm>
          <a:prstGeom prst="rect">
            <a:avLst/>
          </a:prstGeom>
          <a:noFill/>
        </p:spPr>
        <p:txBody>
          <a:bodyPr wrap="square">
            <a:spAutoFit/>
          </a:bodyPr>
          <a:lstStyle/>
          <a:p>
            <a:r>
              <a:rPr lang="pl-PL" sz="2400" dirty="0">
                <a:latin typeface="Arial" panose="020B0604020202020204" pitchFamily="34" charset="0"/>
                <a:cs typeface="Arial" panose="020B0604020202020204" pitchFamily="34" charset="0"/>
              </a:rPr>
              <a:t>PORADNICTWO ZAWODOWE</a:t>
            </a:r>
            <a:endParaRPr lang="pl-PL" sz="2400" dirty="0"/>
          </a:p>
        </p:txBody>
      </p:sp>
      <p:sp>
        <p:nvSpPr>
          <p:cNvPr id="5" name="pole tekstowe 4">
            <a:extLst>
              <a:ext uri="{FF2B5EF4-FFF2-40B4-BE49-F238E27FC236}">
                <a16:creationId xmlns:a16="http://schemas.microsoft.com/office/drawing/2014/main" id="{EA108A12-7E76-0BE0-041A-7287E9708B2D}"/>
              </a:ext>
            </a:extLst>
          </p:cNvPr>
          <p:cNvSpPr txBox="1"/>
          <p:nvPr/>
        </p:nvSpPr>
        <p:spPr>
          <a:xfrm>
            <a:off x="179512" y="855802"/>
            <a:ext cx="8640960" cy="6247864"/>
          </a:xfrm>
          <a:prstGeom prst="rect">
            <a:avLst/>
          </a:prstGeom>
          <a:noFill/>
        </p:spPr>
        <p:txBody>
          <a:bodyPr wrap="square">
            <a:spAutoFit/>
          </a:bodyPr>
          <a:lstStyle/>
          <a:p>
            <a:pPr marL="269875" indent="-92075" algn="just">
              <a:tabLst>
                <a:tab pos="269875" algn="l"/>
                <a:tab pos="354013" algn="l"/>
              </a:tabLst>
            </a:pPr>
            <a:endParaRPr lang="pl-PL"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tabLst>
                <a:tab pos="269875" algn="l"/>
                <a:tab pos="354013" algn="l"/>
              </a:tabLst>
            </a:pPr>
            <a:r>
              <a:rPr lang="pl-PL" sz="1600" dirty="0">
                <a:latin typeface="Arial" panose="020B0604020202020204" pitchFamily="34" charset="0"/>
                <a:cs typeface="Arial" panose="020B0604020202020204" pitchFamily="34" charset="0"/>
              </a:rPr>
              <a:t>13 maja 2024 r. w siedzibie Powiatowego Urzędu Pracy, odbyło się spotkanie z udziałem 5 uczestników Warsztatów Terapii Zajęciowej Fundacji Pomocy Dzieciom Niepełnosprawnym im. Matki Teresy z Kalkuty. Podczas spotkania doradcy zawodowi zapoznali uczestników ze strukturą urzędu, prezentując m.in. punkt informacyjny, rejestrację bezrobotnych, pośrednictwo pracy, monitory z ofertami pracy i </a:t>
            </a:r>
            <a:r>
              <a:rPr lang="pl-PL" sz="1600" dirty="0" err="1">
                <a:latin typeface="Arial" panose="020B0604020202020204" pitchFamily="34" charset="0"/>
                <a:cs typeface="Arial" panose="020B0604020202020204" pitchFamily="34" charset="0"/>
              </a:rPr>
              <a:t>kolejkomat</a:t>
            </a:r>
            <a:r>
              <a:rPr lang="pl-PL" sz="1600" dirty="0">
                <a:latin typeface="Arial" panose="020B0604020202020204" pitchFamily="34" charset="0"/>
                <a:cs typeface="Arial" panose="020B0604020202020204" pitchFamily="34" charset="0"/>
              </a:rPr>
              <a:t>. Następnie odbyły się warsztaty w trakcie których uczestnicy wykonywali ćwiczenia, na podstawie których został omówiony lokalny rynek pracy. Przekazano również cenne informacje i uwagi na temat tego, na jakie cechy, kompetencje i umiejętności zwracają uwagę pracodawcy przy wyborze kandydatów do pracy.</a:t>
            </a:r>
          </a:p>
          <a:p>
            <a:pPr algn="just">
              <a:tabLst>
                <a:tab pos="269875" algn="l"/>
                <a:tab pos="354013" algn="l"/>
              </a:tabLst>
            </a:pPr>
            <a:endParaRPr lang="pl-PL"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tabLst>
                <a:tab pos="269875" algn="l"/>
                <a:tab pos="354013" algn="l"/>
              </a:tabLst>
            </a:pPr>
            <a:r>
              <a:rPr lang="pl-PL" sz="1600" dirty="0">
                <a:solidFill>
                  <a:srgbClr val="000000"/>
                </a:solidFill>
                <a:latin typeface="Arial" panose="020B0604020202020204" pitchFamily="34" charset="0"/>
                <a:ea typeface="Calibri" panose="020F0502020204030204" pitchFamily="34" charset="0"/>
                <a:cs typeface="Arial" panose="020B0604020202020204" pitchFamily="34" charset="0"/>
              </a:rPr>
              <a:t>11 czerwca 2024 r. Powiatowy Urząd Pracy w Elblągu zorganizował spotkanie w ramach porady grupowej </a:t>
            </a:r>
            <a:r>
              <a:rPr lang="pl-PL" sz="1600" dirty="0" err="1">
                <a:solidFill>
                  <a:srgbClr val="000000"/>
                </a:solidFill>
                <a:latin typeface="Arial" panose="020B0604020202020204" pitchFamily="34" charset="0"/>
                <a:ea typeface="Calibri" panose="020F0502020204030204" pitchFamily="34" charset="0"/>
                <a:cs typeface="Arial" panose="020B0604020202020204" pitchFamily="34" charset="0"/>
              </a:rPr>
              <a:t>pn</a:t>
            </a:r>
            <a:r>
              <a:rPr lang="pl-PL" sz="1600" dirty="0">
                <a:solidFill>
                  <a:srgbClr val="000000"/>
                </a:solidFill>
                <a:latin typeface="Arial" panose="020B0604020202020204" pitchFamily="34" charset="0"/>
                <a:ea typeface="Calibri" panose="020F0502020204030204" pitchFamily="34" charset="0"/>
                <a:cs typeface="Arial" panose="020B0604020202020204" pitchFamily="34" charset="0"/>
              </a:rPr>
              <a:t>.:„Bądź przedsiębiorczy – postaw na siebie – podejmij samozatrudnienie” dla zarejestrowanych osób bezrobotnych zainteresowanych podjęciem działalności gospodarczej. Na spotkanie zostali zaproszeni przedstawiciele: Zakładu Ubezpieczeń Społecznych w Elblągu, Urzędu Skarbowego w Elblągu i Lokalnego Punktu Informacyjnego Funduszy Europejskich w Elblągu przy Urzędzie Marszałkowskim Województwa Warmińsko-Mazurskiego. Uczestnikom spotkania przekazano informację na temat rejestracji działalności gospodarczej oraz wyboru i formy opodatkowania, a także sposobu rozliczania podatku dochodowego. Omawiano rodzaje druków, jakie należy wypełnić po założeniu działalności oraz wszelkie rodzaje i kwoty stawek ubezpieczeń, a także możliwości pozyskania środków Funduszu Pracy oraz środków unijnych na rozpoczęcie oraz rozwój działalności gospodarczej. </a:t>
            </a:r>
            <a:endParaRPr lang="pl-PL" sz="1600" dirty="0">
              <a:latin typeface="Arial" panose="020B0604020202020204" pitchFamily="34" charset="0"/>
              <a:cs typeface="Arial" panose="020B0604020202020204" pitchFamily="34" charset="0"/>
            </a:endParaRPr>
          </a:p>
          <a:p>
            <a:pPr algn="just">
              <a:tabLst>
                <a:tab pos="269875" algn="l"/>
                <a:tab pos="354013" algn="l"/>
              </a:tabLst>
            </a:pPr>
            <a:endParaRPr lang="pl-PL" sz="1600" dirty="0">
              <a:latin typeface="Arial" panose="020B0604020202020204" pitchFamily="34" charset="0"/>
              <a:cs typeface="Arial" panose="020B0604020202020204" pitchFamily="34" charset="0"/>
            </a:endParaRPr>
          </a:p>
          <a:p>
            <a:pPr marL="269875" indent="-92075">
              <a:tabLst>
                <a:tab pos="269875" algn="l"/>
                <a:tab pos="354013" algn="l"/>
              </a:tabLst>
            </a:pPr>
            <a:endParaRPr lang="pl-PL"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1040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2B02572-6699-10F8-15C5-80218FA9B903}"/>
              </a:ext>
            </a:extLst>
          </p:cNvPr>
          <p:cNvSpPr txBox="1"/>
          <p:nvPr/>
        </p:nvSpPr>
        <p:spPr>
          <a:xfrm>
            <a:off x="404663" y="404053"/>
            <a:ext cx="6516216" cy="461665"/>
          </a:xfrm>
          <a:prstGeom prst="rect">
            <a:avLst/>
          </a:prstGeom>
          <a:noFill/>
        </p:spPr>
        <p:txBody>
          <a:bodyPr wrap="square">
            <a:spAutoFit/>
          </a:bodyPr>
          <a:lstStyle/>
          <a:p>
            <a:r>
              <a:rPr lang="pl-PL" sz="2400" dirty="0">
                <a:latin typeface="Arial" panose="020B0604020202020204" pitchFamily="34" charset="0"/>
                <a:cs typeface="Arial" panose="020B0604020202020204" pitchFamily="34" charset="0"/>
              </a:rPr>
              <a:t>PORADNICTWO ZAWODOWE</a:t>
            </a:r>
            <a:endParaRPr lang="pl-PL" sz="2400" dirty="0"/>
          </a:p>
        </p:txBody>
      </p:sp>
      <p:sp>
        <p:nvSpPr>
          <p:cNvPr id="5" name="pole tekstowe 4">
            <a:extLst>
              <a:ext uri="{FF2B5EF4-FFF2-40B4-BE49-F238E27FC236}">
                <a16:creationId xmlns:a16="http://schemas.microsoft.com/office/drawing/2014/main" id="{B0F2C249-784C-6DF8-4146-C169D5C2AF12}"/>
              </a:ext>
            </a:extLst>
          </p:cNvPr>
          <p:cNvSpPr txBox="1"/>
          <p:nvPr/>
        </p:nvSpPr>
        <p:spPr>
          <a:xfrm>
            <a:off x="-324544" y="865718"/>
            <a:ext cx="9289032" cy="4206793"/>
          </a:xfrm>
          <a:prstGeom prst="rect">
            <a:avLst/>
          </a:prstGeom>
          <a:noFill/>
        </p:spPr>
        <p:txBody>
          <a:bodyPr wrap="square">
            <a:spAutoFit/>
          </a:bodyPr>
          <a:lstStyle/>
          <a:p>
            <a:pPr marL="485775" algn="just">
              <a:lnSpc>
                <a:spcPct val="105000"/>
              </a:lnSpc>
              <a:spcAft>
                <a:spcPts val="800"/>
              </a:spcAft>
            </a:pPr>
            <a:endParaRPr lang="pl-PL" sz="1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771525" indent="-285750" algn="just">
              <a:lnSpc>
                <a:spcPct val="105000"/>
              </a:lnSpc>
              <a:spcAft>
                <a:spcPts val="800"/>
              </a:spcAft>
              <a:buFont typeface="Arial" panose="020B0604020202020204" pitchFamily="34" charset="0"/>
              <a:buChar char="•"/>
            </a:pPr>
            <a:r>
              <a:rPr lang="pl-PL" sz="1600" dirty="0">
                <a:solidFill>
                  <a:srgbClr val="000000"/>
                </a:solidFill>
                <a:latin typeface="Arial" panose="020B0604020202020204" pitchFamily="34" charset="0"/>
                <a:ea typeface="Calibri" panose="020F0502020204030204" pitchFamily="34" charset="0"/>
                <a:cs typeface="Arial" panose="020B0604020202020204" pitchFamily="34" charset="0"/>
              </a:rPr>
              <a:t>18 czerwca 2024 r. w Centrum Aktywizacji Zawodowej odbyło się drugie spotkanie doradców zawodowych z uczestnikami Warsztatów Terapii Zajęciowej Fundacji Pomocy Dzieciom Niepełnosprawnym im. Matki Teresy z Kalkuty. Podczas spotkania omówiono zagadnienia dotyczące tworzenia dokumentów aplikacyjnych. Doradcy zawodowi podkreślili, jak ważne jest poprawne napisanie CV oraz przekazali dodatkowe wskazówki pomocne przy sporządzaniu dokumentów aplikacyjnych. Zwrócono uwagę na najczęściej popełniane błędy  przy tworzeniu tych dokumentów. Uczestnicy aktywnie brali udział w dyskusji, zadawali pytania oraz dzielili się swoimi doświadczeniami związanymi z rynkiem pracy. W spotkaniu wzięło udział 6 osób.</a:t>
            </a:r>
          </a:p>
          <a:p>
            <a:pPr marL="771525" indent="-285750" algn="just">
              <a:lnSpc>
                <a:spcPct val="105000"/>
              </a:lnSpc>
              <a:spcAft>
                <a:spcPts val="800"/>
              </a:spcAft>
              <a:buFont typeface="Arial" panose="020B0604020202020204" pitchFamily="34" charset="0"/>
              <a:buChar char="•"/>
            </a:pPr>
            <a:endParaRPr lang="pl-PL" sz="16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771525" indent="-285750" algn="just">
              <a:lnSpc>
                <a:spcPct val="105000"/>
              </a:lnSpc>
              <a:spcAft>
                <a:spcPts val="800"/>
              </a:spcAft>
              <a:buFont typeface="Arial" panose="020B0604020202020204" pitchFamily="34" charset="0"/>
              <a:buChar char="•"/>
            </a:pPr>
            <a:endParaRPr lang="pl-PL" sz="16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771525" indent="-285750" algn="just">
              <a:lnSpc>
                <a:spcPct val="105000"/>
              </a:lnSpc>
              <a:spcAft>
                <a:spcPts val="800"/>
              </a:spcAft>
              <a:buFont typeface="Arial" panose="020B0604020202020204" pitchFamily="34" charset="0"/>
              <a:buChar char="•"/>
            </a:pPr>
            <a:endParaRPr lang="pl-PL" sz="16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485775" algn="just">
              <a:lnSpc>
                <a:spcPct val="105000"/>
              </a:lnSpc>
              <a:spcAft>
                <a:spcPts val="800"/>
              </a:spcAft>
            </a:pPr>
            <a:endParaRPr lang="pl-PL" sz="1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026733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260648"/>
            <a:ext cx="8496944" cy="792088"/>
          </a:xfrm>
          <a:noFill/>
          <a:ln w="9525">
            <a:noFill/>
          </a:ln>
        </p:spPr>
        <p:txBody>
          <a:bodyPr rtlCol="0">
            <a:normAutofit/>
          </a:bodyPr>
          <a:lstStyle/>
          <a:p>
            <a:pPr algn="l" fontAlgn="auto">
              <a:spcAft>
                <a:spcPts val="0"/>
              </a:spcAft>
              <a:defRPr/>
            </a:pPr>
            <a:r>
              <a:rPr lang="pl-PL" sz="2400" dirty="0">
                <a:solidFill>
                  <a:schemeClr val="tx1"/>
                </a:solidFill>
                <a:latin typeface="Arial" panose="020B0604020202020204" pitchFamily="34" charset="0"/>
                <a:cs typeface="Arial" panose="020B0604020202020204" pitchFamily="34" charset="0"/>
              </a:rPr>
              <a:t>Zwolnienia grupowe</a:t>
            </a:r>
          </a:p>
        </p:txBody>
      </p:sp>
      <p:sp>
        <p:nvSpPr>
          <p:cNvPr id="8" name="Prostokąt zaokrąglony 7"/>
          <p:cNvSpPr/>
          <p:nvPr/>
        </p:nvSpPr>
        <p:spPr>
          <a:xfrm>
            <a:off x="143508" y="908720"/>
            <a:ext cx="8856984" cy="4032448"/>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anchor="ctr"/>
          <a:lstStyle/>
          <a:p>
            <a:pPr eaLnBrk="1" fontAlgn="auto" hangingPunct="1">
              <a:spcBef>
                <a:spcPts val="0"/>
              </a:spcBef>
              <a:spcAft>
                <a:spcPts val="0"/>
              </a:spcAft>
              <a:defRPr/>
            </a:pPr>
            <a:endParaRPr lang="pl-PL" sz="2000" dirty="0">
              <a:latin typeface="Arial" panose="020B0604020202020204" pitchFamily="34" charset="0"/>
              <a:cs typeface="Arial" panose="020B0604020202020204" pitchFamily="34" charset="0"/>
            </a:endParaRPr>
          </a:p>
          <a:p>
            <a:pPr eaLnBrk="1" fontAlgn="auto" hangingPunct="1">
              <a:spcBef>
                <a:spcPts val="0"/>
              </a:spcBef>
              <a:spcAft>
                <a:spcPts val="0"/>
              </a:spcAft>
              <a:defRPr/>
            </a:pPr>
            <a:endParaRPr lang="pl-PL" sz="2000" dirty="0">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pl-PL" sz="2000" dirty="0">
                <a:latin typeface="Arial" panose="020B0604020202020204" pitchFamily="34" charset="0"/>
                <a:cs typeface="Arial" panose="020B0604020202020204" pitchFamily="34" charset="0"/>
              </a:rPr>
              <a:t>Powiatowy Urząd  Pracy w Elblągu w I półroczu 2024 r. otrzymał                 2 zawiadomienia o zwolnieniach grupowych; </a:t>
            </a:r>
          </a:p>
          <a:p>
            <a:pPr eaLnBrk="1" fontAlgn="auto" hangingPunct="1">
              <a:spcBef>
                <a:spcPts val="0"/>
              </a:spcBef>
              <a:spcAft>
                <a:spcPts val="0"/>
              </a:spcAft>
              <a:defRPr/>
            </a:pPr>
            <a:endParaRPr lang="pl-PL" sz="2000" dirty="0">
              <a:latin typeface="Arial" panose="020B0604020202020204" pitchFamily="34" charset="0"/>
              <a:cs typeface="Arial" panose="020B0604020202020204" pitchFamily="34" charset="0"/>
            </a:endParaRPr>
          </a:p>
          <a:p>
            <a:pPr eaLnBrk="1" fontAlgn="auto" hangingPunct="1">
              <a:spcBef>
                <a:spcPts val="0"/>
              </a:spcBef>
              <a:spcAft>
                <a:spcPts val="0"/>
              </a:spcAft>
              <a:defRPr/>
            </a:pPr>
            <a:endParaRPr lang="pl-PL" sz="2000" dirty="0">
              <a:latin typeface="Arial" panose="020B0604020202020204" pitchFamily="34" charset="0"/>
              <a:cs typeface="Arial" panose="020B0604020202020204" pitchFamily="34" charset="0"/>
            </a:endParaRPr>
          </a:p>
          <a:p>
            <a:pPr marL="342900" indent="-342900" eaLnBrk="1" fontAlgn="auto" hangingPunct="1">
              <a:spcBef>
                <a:spcPts val="0"/>
              </a:spcBef>
              <a:spcAft>
                <a:spcPts val="0"/>
              </a:spcAft>
              <a:buFont typeface="Wingdings" panose="05000000000000000000" pitchFamily="2" charset="2"/>
              <a:buChar char="ü"/>
              <a:defRPr/>
            </a:pPr>
            <a:r>
              <a:rPr lang="pl-PL" sz="2000" dirty="0">
                <a:latin typeface="Arial" panose="020B0604020202020204" pitchFamily="34" charset="0"/>
                <a:cs typeface="Arial" panose="020B0604020202020204" pitchFamily="34" charset="0"/>
              </a:rPr>
              <a:t>w dniu 16 stycznia 2024 r. firma Sery ICC Pasłęk zgłosiła zwolnienia 70 osób, które zostaną zrealizowane do 31 sierpnia 2024 r. </a:t>
            </a:r>
          </a:p>
          <a:p>
            <a:pPr marL="354013" indent="-354013" eaLnBrk="1" fontAlgn="auto" hangingPunct="1">
              <a:spcBef>
                <a:spcPts val="0"/>
              </a:spcBef>
              <a:spcAft>
                <a:spcPts val="0"/>
              </a:spcAft>
              <a:defRPr/>
            </a:pPr>
            <a:r>
              <a:rPr lang="pl-PL" sz="2000" dirty="0">
                <a:latin typeface="Arial" panose="020B0604020202020204" pitchFamily="34" charset="0"/>
                <a:cs typeface="Arial" panose="020B0604020202020204" pitchFamily="34" charset="0"/>
              </a:rPr>
              <a:t>     W I półroczu 2024 r. zarejestrowało się 19 osób zwolnionych z przyczyn  niedotyczących pracowników. Na dzień 30.06.2024 r.          w rejestrach Urzędu Pracy pozostaje </a:t>
            </a:r>
            <a:r>
              <a:rPr lang="pl-PL" sz="2000">
                <a:latin typeface="Arial" panose="020B0604020202020204" pitchFamily="34" charset="0"/>
                <a:cs typeface="Arial" panose="020B0604020202020204" pitchFamily="34" charset="0"/>
              </a:rPr>
              <a:t>12 osób.</a:t>
            </a:r>
            <a:endParaRPr lang="pl-PL" sz="2000" dirty="0">
              <a:latin typeface="Arial" panose="020B0604020202020204" pitchFamily="34" charset="0"/>
              <a:cs typeface="Arial" panose="020B0604020202020204" pitchFamily="34" charset="0"/>
            </a:endParaRPr>
          </a:p>
          <a:p>
            <a:pPr eaLnBrk="1" fontAlgn="auto" hangingPunct="1">
              <a:spcBef>
                <a:spcPts val="0"/>
              </a:spcBef>
              <a:spcAft>
                <a:spcPts val="0"/>
              </a:spcAft>
              <a:defRPr/>
            </a:pPr>
            <a:endParaRPr lang="pl-PL" sz="2000" dirty="0">
              <a:latin typeface="Arial" panose="020B0604020202020204" pitchFamily="34" charset="0"/>
              <a:cs typeface="Arial" panose="020B0604020202020204" pitchFamily="34" charset="0"/>
            </a:endParaRPr>
          </a:p>
          <a:p>
            <a:pPr marL="342900" indent="-342900" eaLnBrk="1" fontAlgn="auto" hangingPunct="1">
              <a:spcBef>
                <a:spcPts val="0"/>
              </a:spcBef>
              <a:spcAft>
                <a:spcPts val="0"/>
              </a:spcAft>
              <a:buFont typeface="Wingdings" panose="05000000000000000000" pitchFamily="2" charset="2"/>
              <a:buChar char="ü"/>
              <a:defRPr/>
            </a:pPr>
            <a:r>
              <a:rPr lang="pl-PL" sz="2000" dirty="0">
                <a:latin typeface="Arial" panose="020B0604020202020204" pitchFamily="34" charset="0"/>
                <a:cs typeface="Arial" panose="020B0604020202020204" pitchFamily="34" charset="0"/>
              </a:rPr>
              <a:t>w dniu 10 kwietnia 2024 r. odlewnia staliwa GE Power zgłosiła zwolnienia 166 osób, które zostaną zrealizowane do 31 marca 2025 r.</a:t>
            </a:r>
          </a:p>
          <a:p>
            <a:pPr eaLnBrk="1" fontAlgn="auto" hangingPunct="1">
              <a:spcBef>
                <a:spcPts val="0"/>
              </a:spcBef>
              <a:spcAft>
                <a:spcPts val="0"/>
              </a:spcAft>
              <a:defRPr/>
            </a:pPr>
            <a:endParaRPr lang="pl-PL" sz="2000" dirty="0">
              <a:latin typeface="Arial" panose="020B0604020202020204" pitchFamily="34" charset="0"/>
              <a:cs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7EF88AB-89A3-8463-1D8E-51010698D687}"/>
              </a:ext>
            </a:extLst>
          </p:cNvPr>
          <p:cNvSpPr>
            <a:spLocks noGrp="1"/>
          </p:cNvSpPr>
          <p:nvPr>
            <p:ph type="title"/>
          </p:nvPr>
        </p:nvSpPr>
        <p:spPr>
          <a:xfrm>
            <a:off x="29005" y="188640"/>
            <a:ext cx="8577942" cy="864096"/>
          </a:xfrm>
          <a:noFill/>
          <a:ln w="12700">
            <a:noFill/>
          </a:ln>
        </p:spPr>
        <p:txBody>
          <a:bodyPr>
            <a:normAutofit/>
          </a:bodyPr>
          <a:lstStyle/>
          <a:p>
            <a:pPr marL="177800" algn="l"/>
            <a:r>
              <a:rPr lang="pl-PL" sz="2400" dirty="0">
                <a:solidFill>
                  <a:schemeClr val="tx1"/>
                </a:solidFill>
                <a:latin typeface="Arial" panose="020B0604020202020204" pitchFamily="34" charset="0"/>
                <a:cs typeface="Arial" panose="020B0604020202020204" pitchFamily="34" charset="0"/>
              </a:rPr>
              <a:t>Źródła finansowania</a:t>
            </a:r>
          </a:p>
        </p:txBody>
      </p:sp>
      <p:sp>
        <p:nvSpPr>
          <p:cNvPr id="9" name="pole tekstowe 8">
            <a:extLst>
              <a:ext uri="{FF2B5EF4-FFF2-40B4-BE49-F238E27FC236}">
                <a16:creationId xmlns:a16="http://schemas.microsoft.com/office/drawing/2014/main" id="{B6532DC7-C7D4-0D8F-36DC-3266CA2BEAA4}"/>
              </a:ext>
            </a:extLst>
          </p:cNvPr>
          <p:cNvSpPr txBox="1"/>
          <p:nvPr/>
        </p:nvSpPr>
        <p:spPr>
          <a:xfrm>
            <a:off x="314538" y="1196752"/>
            <a:ext cx="7992888" cy="707886"/>
          </a:xfrm>
          <a:prstGeom prst="rect">
            <a:avLst/>
          </a:prstGeom>
          <a:noFill/>
        </p:spPr>
        <p:txBody>
          <a:bodyPr wrap="square">
            <a:spAutoFit/>
          </a:bodyPr>
          <a:lstStyle/>
          <a:p>
            <a:pPr algn="just"/>
            <a:r>
              <a:rPr lang="pl-PL" sz="2000" dirty="0">
                <a:solidFill>
                  <a:schemeClr val="tx2"/>
                </a:solidFill>
                <a:latin typeface="Arial" pitchFamily="34" charset="0"/>
                <a:cs typeface="Arial" pitchFamily="34" charset="0"/>
              </a:rPr>
              <a:t>Środki finansowe na aktywizację rynku pracy w 2024 roku stanowią kwotę 21.993.471,47 zł.  (Limit w 2023 r. wynosił 21.331.759,96 zł).</a:t>
            </a:r>
            <a:endParaRPr lang="pl-PL" sz="2000" dirty="0">
              <a:solidFill>
                <a:schemeClr val="tx2"/>
              </a:solidFill>
            </a:endParaRPr>
          </a:p>
        </p:txBody>
      </p:sp>
      <p:sp>
        <p:nvSpPr>
          <p:cNvPr id="12" name="Symbol zastępczy zawartości 3">
            <a:extLst>
              <a:ext uri="{FF2B5EF4-FFF2-40B4-BE49-F238E27FC236}">
                <a16:creationId xmlns:a16="http://schemas.microsoft.com/office/drawing/2014/main" id="{DC645580-F6EA-3951-C9BA-39410E9F7226}"/>
              </a:ext>
            </a:extLst>
          </p:cNvPr>
          <p:cNvSpPr txBox="1">
            <a:spLocks/>
          </p:cNvSpPr>
          <p:nvPr/>
        </p:nvSpPr>
        <p:spPr>
          <a:xfrm>
            <a:off x="157269" y="2564904"/>
            <a:ext cx="8829462" cy="1945958"/>
          </a:xfrm>
          <a:prstGeom prst="rect">
            <a:avLst/>
          </a:prstGeom>
        </p:spPr>
        <p:txBody>
          <a:bodyPr>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lvl="2">
              <a:buClrTx/>
              <a:buFont typeface="Wingdings" panose="05000000000000000000" pitchFamily="2" charset="2"/>
              <a:buChar char="q"/>
            </a:pPr>
            <a:r>
              <a:rPr lang="pl-PL" sz="1800" dirty="0">
                <a:latin typeface="Arial" panose="020B0604020202020204" pitchFamily="34" charset="0"/>
                <a:cs typeface="Arial" pitchFamily="34" charset="0"/>
              </a:rPr>
              <a:t>Fundusz Pracy </a:t>
            </a:r>
            <a:r>
              <a:rPr lang="pl-PL" sz="1800" i="1" dirty="0">
                <a:latin typeface="Arial" panose="020B0604020202020204" pitchFamily="34" charset="0"/>
                <a:cs typeface="Arial" pitchFamily="34" charset="0"/>
              </a:rPr>
              <a:t>algorytm </a:t>
            </a:r>
            <a:r>
              <a:rPr lang="pl-PL" sz="1800" dirty="0">
                <a:solidFill>
                  <a:schemeClr val="tx1"/>
                </a:solidFill>
                <a:latin typeface="Arial" panose="020B0604020202020204" pitchFamily="34" charset="0"/>
                <a:cs typeface="Arial" pitchFamily="34" charset="0"/>
              </a:rPr>
              <a:t>–</a:t>
            </a:r>
            <a:r>
              <a:rPr lang="pl-PL" sz="1800" dirty="0">
                <a:latin typeface="Arial" panose="020B0604020202020204" pitchFamily="34" charset="0"/>
                <a:cs typeface="Arial" pitchFamily="34" charset="0"/>
              </a:rPr>
              <a:t> </a:t>
            </a:r>
            <a:r>
              <a:rPr lang="pl-PL" sz="1800" dirty="0">
                <a:solidFill>
                  <a:schemeClr val="tx1"/>
                </a:solidFill>
                <a:latin typeface="Arial" pitchFamily="34" charset="0"/>
                <a:cs typeface="Arial" pitchFamily="34" charset="0"/>
              </a:rPr>
              <a:t>6.200.350,24 zł</a:t>
            </a:r>
          </a:p>
          <a:p>
            <a:pPr lvl="2">
              <a:buClrTx/>
              <a:buFont typeface="Wingdings" panose="05000000000000000000" pitchFamily="2" charset="2"/>
              <a:buChar char="q"/>
            </a:pPr>
            <a:r>
              <a:rPr lang="pl-PL" sz="1800" dirty="0">
                <a:solidFill>
                  <a:schemeClr val="tx1"/>
                </a:solidFill>
                <a:latin typeface="Arial" pitchFamily="34" charset="0"/>
                <a:cs typeface="Arial" pitchFamily="34" charset="0"/>
              </a:rPr>
              <a:t>Fundusz Pracy </a:t>
            </a:r>
            <a:r>
              <a:rPr lang="pl-PL" sz="1800" i="1" dirty="0">
                <a:solidFill>
                  <a:schemeClr val="tx1"/>
                </a:solidFill>
                <a:latin typeface="Arial" panose="020B0604020202020204" pitchFamily="34" charset="0"/>
                <a:cs typeface="Arial" pitchFamily="34" charset="0"/>
              </a:rPr>
              <a:t>rezerwa</a:t>
            </a:r>
            <a:r>
              <a:rPr lang="pl-PL" sz="1800" dirty="0">
                <a:solidFill>
                  <a:schemeClr val="tx1"/>
                </a:solidFill>
                <a:latin typeface="Arial" pitchFamily="34" charset="0"/>
                <a:cs typeface="Arial" pitchFamily="34" charset="0"/>
              </a:rPr>
              <a:t> – 855.800,00 zł</a:t>
            </a:r>
          </a:p>
          <a:p>
            <a:pPr lvl="2">
              <a:buClrTx/>
              <a:buFont typeface="Wingdings" panose="05000000000000000000" pitchFamily="2" charset="2"/>
              <a:buChar char="q"/>
            </a:pPr>
            <a:r>
              <a:rPr lang="pl-PL" sz="1800" dirty="0">
                <a:solidFill>
                  <a:schemeClr val="tx1"/>
                </a:solidFill>
                <a:latin typeface="Arial" pitchFamily="34" charset="0"/>
                <a:cs typeface="Arial" pitchFamily="34" charset="0"/>
              </a:rPr>
              <a:t>Europejski Fundusz Społeczny Plus (EFS+) – 11.038.268,33 zł</a:t>
            </a:r>
          </a:p>
          <a:p>
            <a:pPr lvl="2">
              <a:buClrTx/>
              <a:buFont typeface="Wingdings" panose="05000000000000000000" pitchFamily="2" charset="2"/>
              <a:buChar char="q"/>
            </a:pPr>
            <a:r>
              <a:rPr lang="pl-PL" sz="1800" dirty="0">
                <a:solidFill>
                  <a:schemeClr val="tx1"/>
                </a:solidFill>
                <a:latin typeface="Arial" pitchFamily="34" charset="0"/>
                <a:cs typeface="Arial" pitchFamily="34" charset="0"/>
              </a:rPr>
              <a:t>Krajowy Fundusz Szkoleniowy – </a:t>
            </a:r>
            <a:r>
              <a:rPr lang="pl-PL" sz="1800" dirty="0">
                <a:latin typeface="Arial" panose="020B0604020202020204" pitchFamily="34" charset="0"/>
                <a:cs typeface="Arial" pitchFamily="34" charset="0"/>
              </a:rPr>
              <a:t>1.499.052,90</a:t>
            </a:r>
            <a:r>
              <a:rPr lang="pl-PL" sz="1800" dirty="0">
                <a:solidFill>
                  <a:schemeClr val="tx1"/>
                </a:solidFill>
                <a:latin typeface="Arial" panose="020B0604020202020204" pitchFamily="34" charset="0"/>
                <a:cs typeface="Arial" pitchFamily="34" charset="0"/>
              </a:rPr>
              <a:t> zł</a:t>
            </a:r>
          </a:p>
          <a:p>
            <a:pPr lvl="2">
              <a:buClrTx/>
              <a:buFont typeface="Wingdings" panose="05000000000000000000" pitchFamily="2" charset="2"/>
              <a:buChar char="q"/>
            </a:pPr>
            <a:r>
              <a:rPr lang="pl-PL" sz="1800" dirty="0">
                <a:latin typeface="Arial" panose="020B0604020202020204" pitchFamily="34" charset="0"/>
                <a:cs typeface="Arial" pitchFamily="34" charset="0"/>
              </a:rPr>
              <a:t>PFRON – 2.400.000,00 zł:</a:t>
            </a:r>
          </a:p>
          <a:p>
            <a:pPr marL="457200" lvl="2" indent="0">
              <a:buClrTx/>
              <a:buNone/>
            </a:pPr>
            <a:r>
              <a:rPr lang="pl-PL" sz="1800" dirty="0">
                <a:solidFill>
                  <a:schemeClr val="tx1"/>
                </a:solidFill>
                <a:latin typeface="Arial" panose="020B0604020202020204" pitchFamily="34" charset="0"/>
                <a:cs typeface="Arial" pitchFamily="34" charset="0"/>
              </a:rPr>
              <a:t> - miasto Elbląg – 1.200.000,00 zł</a:t>
            </a:r>
          </a:p>
          <a:p>
            <a:pPr marL="457200" lvl="2" indent="0">
              <a:buClrTx/>
              <a:buNone/>
            </a:pPr>
            <a:r>
              <a:rPr lang="pl-PL" sz="1800" dirty="0">
                <a:solidFill>
                  <a:schemeClr val="tx1"/>
                </a:solidFill>
                <a:latin typeface="Arial" panose="020B0604020202020204" pitchFamily="34" charset="0"/>
                <a:cs typeface="Arial" pitchFamily="34" charset="0"/>
              </a:rPr>
              <a:t> - powiat elbląski – 1.200.000,00 zł</a:t>
            </a:r>
          </a:p>
        </p:txBody>
      </p:sp>
    </p:spTree>
    <p:extLst>
      <p:ext uri="{BB962C8B-B14F-4D97-AF65-F5344CB8AC3E}">
        <p14:creationId xmlns:p14="http://schemas.microsoft.com/office/powerpoint/2010/main" val="39740483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1228" y="84683"/>
            <a:ext cx="8822214" cy="780454"/>
          </a:xfrm>
          <a:solidFill>
            <a:schemeClr val="accent3">
              <a:lumMod val="20000"/>
              <a:lumOff val="80000"/>
            </a:schemeClr>
          </a:solidFill>
          <a:ln w="12700">
            <a:noFill/>
          </a:ln>
        </p:spPr>
        <p:txBody>
          <a:bodyPr>
            <a:noAutofit/>
          </a:bodyPr>
          <a:lstStyle/>
          <a:p>
            <a:pPr algn="l"/>
            <a:r>
              <a:rPr lang="pl-PL" sz="2400" dirty="0">
                <a:solidFill>
                  <a:schemeClr val="tx1"/>
                </a:solidFill>
                <a:latin typeface="Arial" panose="020B0604020202020204" pitchFamily="34" charset="0"/>
                <a:cs typeface="Arial" panose="020B0604020202020204" pitchFamily="34" charset="0"/>
              </a:rPr>
              <a:t>Fundusz Pracy- algorytm</a:t>
            </a:r>
          </a:p>
        </p:txBody>
      </p:sp>
      <p:graphicFrame>
        <p:nvGraphicFramePr>
          <p:cNvPr id="6" name="Diagram 5"/>
          <p:cNvGraphicFramePr/>
          <p:nvPr>
            <p:extLst>
              <p:ext uri="{D42A27DB-BD31-4B8C-83A1-F6EECF244321}">
                <p14:modId xmlns:p14="http://schemas.microsoft.com/office/powerpoint/2010/main" val="212801025"/>
              </p:ext>
            </p:extLst>
          </p:nvPr>
        </p:nvGraphicFramePr>
        <p:xfrm>
          <a:off x="145576" y="1037484"/>
          <a:ext cx="4376759" cy="4870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val="1821292608"/>
              </p:ext>
            </p:extLst>
          </p:nvPr>
        </p:nvGraphicFramePr>
        <p:xfrm>
          <a:off x="4621059" y="1096027"/>
          <a:ext cx="4286280" cy="514463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Prostokąt 4"/>
          <p:cNvSpPr/>
          <p:nvPr/>
        </p:nvSpPr>
        <p:spPr>
          <a:xfrm>
            <a:off x="111228" y="711249"/>
            <a:ext cx="8709244" cy="307777"/>
          </a:xfrm>
          <a:prstGeom prst="rect">
            <a:avLst/>
          </a:prstGeom>
        </p:spPr>
        <p:txBody>
          <a:bodyPr wrap="square">
            <a:spAutoFit/>
          </a:bodyPr>
          <a:lstStyle/>
          <a:p>
            <a:pPr marL="0" indent="0">
              <a:buNone/>
            </a:pPr>
            <a:r>
              <a:rPr lang="pl-PL" sz="1400" dirty="0">
                <a:latin typeface="Arial" panose="020B0604020202020204" pitchFamily="34" charset="0"/>
                <a:cs typeface="Arial" panose="020B0604020202020204" pitchFamily="34" charset="0"/>
              </a:rPr>
              <a:t> Na realizację zadań ustawowych w I połowie 2024 r. PUP w Elblągu zaangażował kwotę 5.485.983,37 zł.</a:t>
            </a:r>
          </a:p>
        </p:txBody>
      </p:sp>
      <p:sp>
        <p:nvSpPr>
          <p:cNvPr id="4" name="Prostokąt: zaokrąglone rogi 3">
            <a:extLst>
              <a:ext uri="{FF2B5EF4-FFF2-40B4-BE49-F238E27FC236}">
                <a16:creationId xmlns:a16="http://schemas.microsoft.com/office/drawing/2014/main" id="{7B2A4E52-7663-E178-23CE-D6F701B4D41F}"/>
              </a:ext>
            </a:extLst>
          </p:cNvPr>
          <p:cNvSpPr/>
          <p:nvPr/>
        </p:nvSpPr>
        <p:spPr>
          <a:xfrm>
            <a:off x="6127355" y="3668344"/>
            <a:ext cx="2766597" cy="643995"/>
          </a:xfrm>
          <a:prstGeom prst="roundRect">
            <a:avLst/>
          </a:prstGeom>
          <a:solidFill>
            <a:schemeClr val="accent5">
              <a:alpha val="2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lvl="0" indent="-107950">
              <a:buFont typeface="Arial" panose="020B0604020202020204" pitchFamily="34" charset="0"/>
              <a:buChar char="•"/>
            </a:pPr>
            <a:r>
              <a:rPr lang="pl-PL" sz="1400" dirty="0">
                <a:solidFill>
                  <a:schemeClr val="tx1"/>
                </a:solidFill>
                <a:latin typeface="Arial" pitchFamily="34" charset="0"/>
                <a:cs typeface="Arial" pitchFamily="34" charset="0"/>
              </a:rPr>
              <a:t>7</a:t>
            </a:r>
            <a:r>
              <a:rPr lang="pl-PL" sz="1400" b="0" dirty="0">
                <a:solidFill>
                  <a:schemeClr val="tx1"/>
                </a:solidFill>
                <a:latin typeface="Arial" pitchFamily="34" charset="0"/>
                <a:cs typeface="Arial" pitchFamily="34" charset="0"/>
              </a:rPr>
              <a:t> osób</a:t>
            </a:r>
          </a:p>
          <a:p>
            <a:pPr marL="285750" lvl="0" indent="-107950">
              <a:buFont typeface="Arial" panose="020B0604020202020204" pitchFamily="34" charset="0"/>
              <a:buChar char="•"/>
            </a:pPr>
            <a:r>
              <a:rPr lang="pl-PL" sz="1400" b="0" dirty="0">
                <a:solidFill>
                  <a:schemeClr val="tx1"/>
                </a:solidFill>
                <a:latin typeface="Arial" pitchFamily="34" charset="0"/>
                <a:cs typeface="Arial" pitchFamily="34" charset="0"/>
              </a:rPr>
              <a:t>63.</a:t>
            </a:r>
            <a:r>
              <a:rPr lang="pl-PL" sz="1400" dirty="0">
                <a:solidFill>
                  <a:schemeClr val="tx1"/>
                </a:solidFill>
                <a:latin typeface="Arial" pitchFamily="34" charset="0"/>
                <a:cs typeface="Arial" pitchFamily="34" charset="0"/>
              </a:rPr>
              <a:t>000</a:t>
            </a:r>
            <a:r>
              <a:rPr lang="pl-PL" sz="1400" b="0" dirty="0">
                <a:solidFill>
                  <a:schemeClr val="tx1"/>
                </a:solidFill>
                <a:latin typeface="Arial" pitchFamily="34" charset="0"/>
                <a:cs typeface="Arial" pitchFamily="34" charset="0"/>
              </a:rPr>
              <a:t>,00 </a:t>
            </a:r>
            <a:r>
              <a:rPr lang="pl-PL" sz="1400" dirty="0">
                <a:solidFill>
                  <a:schemeClr val="tx1"/>
                </a:solidFill>
                <a:latin typeface="Arial" pitchFamily="34" charset="0"/>
                <a:cs typeface="Arial" pitchFamily="34" charset="0"/>
              </a:rPr>
              <a:t>zł</a:t>
            </a:r>
          </a:p>
        </p:txBody>
      </p:sp>
      <p:sp>
        <p:nvSpPr>
          <p:cNvPr id="3" name="Prostokąt: zaokrąglone rogi 2">
            <a:extLst>
              <a:ext uri="{FF2B5EF4-FFF2-40B4-BE49-F238E27FC236}">
                <a16:creationId xmlns:a16="http://schemas.microsoft.com/office/drawing/2014/main" id="{6200091E-B401-C429-F9E9-4CDE432662D3}"/>
              </a:ext>
            </a:extLst>
          </p:cNvPr>
          <p:cNvSpPr/>
          <p:nvPr/>
        </p:nvSpPr>
        <p:spPr>
          <a:xfrm>
            <a:off x="6100581" y="4439542"/>
            <a:ext cx="2766596" cy="732736"/>
          </a:xfrm>
          <a:prstGeom prst="roundRect">
            <a:avLst/>
          </a:prstGeom>
          <a:solidFill>
            <a:schemeClr val="accent5">
              <a:alpha val="2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lvl="0" indent="-107950">
              <a:buFont typeface="Arial" panose="020B0604020202020204" pitchFamily="34" charset="0"/>
              <a:buChar char="•"/>
            </a:pPr>
            <a:r>
              <a:rPr lang="pl-PL" sz="1400" dirty="0">
                <a:solidFill>
                  <a:schemeClr val="tx1"/>
                </a:solidFill>
                <a:latin typeface="Arial" pitchFamily="34" charset="0"/>
                <a:cs typeface="Arial" pitchFamily="34" charset="0"/>
              </a:rPr>
              <a:t>37</a:t>
            </a:r>
            <a:r>
              <a:rPr lang="pl-PL" sz="1400" b="0" dirty="0">
                <a:solidFill>
                  <a:schemeClr val="tx1"/>
                </a:solidFill>
                <a:latin typeface="Arial" pitchFamily="34" charset="0"/>
                <a:cs typeface="Arial" pitchFamily="34" charset="0"/>
              </a:rPr>
              <a:t> osób</a:t>
            </a:r>
          </a:p>
          <a:p>
            <a:pPr marL="285750" lvl="0" indent="-107950">
              <a:buFont typeface="Arial" panose="020B0604020202020204" pitchFamily="34" charset="0"/>
              <a:buChar char="•"/>
            </a:pPr>
            <a:r>
              <a:rPr lang="pl-PL" sz="1400" dirty="0">
                <a:solidFill>
                  <a:schemeClr val="tx1"/>
                </a:solidFill>
                <a:latin typeface="Arial" pitchFamily="34" charset="0"/>
                <a:cs typeface="Arial" pitchFamily="34" charset="0"/>
              </a:rPr>
              <a:t>13</a:t>
            </a:r>
            <a:r>
              <a:rPr lang="pl-PL" sz="1400" b="0" dirty="0">
                <a:solidFill>
                  <a:schemeClr val="tx1"/>
                </a:solidFill>
                <a:latin typeface="Arial" pitchFamily="34" charset="0"/>
                <a:cs typeface="Arial" pitchFamily="34" charset="0"/>
              </a:rPr>
              <a:t>.495,00 </a:t>
            </a:r>
            <a:r>
              <a:rPr lang="pl-PL" sz="1400" dirty="0">
                <a:solidFill>
                  <a:schemeClr val="tx1"/>
                </a:solidFill>
                <a:latin typeface="Arial" pitchFamily="34" charset="0"/>
                <a:cs typeface="Arial" pitchFamily="34" charset="0"/>
              </a:rPr>
              <a:t>zł</a:t>
            </a:r>
          </a:p>
        </p:txBody>
      </p:sp>
      <p:sp>
        <p:nvSpPr>
          <p:cNvPr id="7" name="Prostokąt 6">
            <a:extLst>
              <a:ext uri="{FF2B5EF4-FFF2-40B4-BE49-F238E27FC236}">
                <a16:creationId xmlns:a16="http://schemas.microsoft.com/office/drawing/2014/main" id="{F8470276-205D-7B85-1465-8A22A4340752}"/>
              </a:ext>
            </a:extLst>
          </p:cNvPr>
          <p:cNvSpPr/>
          <p:nvPr/>
        </p:nvSpPr>
        <p:spPr>
          <a:xfrm>
            <a:off x="111228" y="6240662"/>
            <a:ext cx="8709244" cy="307777"/>
          </a:xfrm>
          <a:prstGeom prst="rect">
            <a:avLst/>
          </a:prstGeom>
        </p:spPr>
        <p:txBody>
          <a:bodyPr wrap="square">
            <a:spAutoFit/>
          </a:bodyPr>
          <a:lstStyle/>
          <a:p>
            <a:pPr marL="0" indent="0">
              <a:buNone/>
            </a:pPr>
            <a:r>
              <a:rPr lang="pl-PL" sz="1400" dirty="0">
                <a:latin typeface="Arial" panose="020B0604020202020204" pitchFamily="34" charset="0"/>
                <a:cs typeface="Arial" panose="020B0604020202020204" pitchFamily="34" charset="0"/>
              </a:rPr>
              <a:t> </a:t>
            </a:r>
          </a:p>
        </p:txBody>
      </p:sp>
      <p:sp>
        <p:nvSpPr>
          <p:cNvPr id="9" name="pole tekstowe 8">
            <a:extLst>
              <a:ext uri="{FF2B5EF4-FFF2-40B4-BE49-F238E27FC236}">
                <a16:creationId xmlns:a16="http://schemas.microsoft.com/office/drawing/2014/main" id="{FCE61301-FC29-DAAE-9B5D-913BBD381A95}"/>
              </a:ext>
            </a:extLst>
          </p:cNvPr>
          <p:cNvSpPr txBox="1"/>
          <p:nvPr/>
        </p:nvSpPr>
        <p:spPr>
          <a:xfrm>
            <a:off x="174629" y="6132941"/>
            <a:ext cx="8582442" cy="523220"/>
          </a:xfrm>
          <a:prstGeom prst="rect">
            <a:avLst/>
          </a:prstGeom>
          <a:noFill/>
        </p:spPr>
        <p:txBody>
          <a:bodyPr wrap="square">
            <a:spAutoFit/>
          </a:bodyPr>
          <a:lstStyle/>
          <a:p>
            <a:r>
              <a:rPr lang="pl-PL" sz="1400" dirty="0">
                <a:latin typeface="Arial" panose="020B0604020202020204" pitchFamily="34" charset="0"/>
                <a:cs typeface="Arial" panose="020B0604020202020204" pitchFamily="34" charset="0"/>
              </a:rPr>
              <a:t>Na koniec czerwca 2024 r. zaktywizowano łącznie 223 osoby bezrobotne (w tym 115 osób z Elbląga oraz 108 osób z powiatu elbląskiego. Wydatki w projekcie na 30.06.2024 r. wyniosły 1.822.181,20 zł.</a:t>
            </a:r>
            <a:endParaRPr lang="pl-PL" sz="1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DD40E2A8-58A1-ADA9-D506-4613D529ABB2}"/>
              </a:ext>
            </a:extLst>
          </p:cNvPr>
          <p:cNvSpPr>
            <a:spLocks noGrp="1"/>
          </p:cNvSpPr>
          <p:nvPr>
            <p:ph type="title"/>
          </p:nvPr>
        </p:nvSpPr>
        <p:spPr>
          <a:xfrm>
            <a:off x="111228" y="167324"/>
            <a:ext cx="8822214" cy="780454"/>
          </a:xfrm>
          <a:solidFill>
            <a:schemeClr val="accent3">
              <a:lumMod val="20000"/>
              <a:lumOff val="80000"/>
            </a:schemeClr>
          </a:solidFill>
          <a:ln w="12700">
            <a:noFill/>
          </a:ln>
        </p:spPr>
        <p:txBody>
          <a:bodyPr>
            <a:noAutofit/>
          </a:bodyPr>
          <a:lstStyle/>
          <a:p>
            <a:pPr algn="l"/>
            <a:r>
              <a:rPr lang="pl-PL" sz="2800" dirty="0">
                <a:latin typeface="Arial" panose="020B0604020202020204" pitchFamily="34" charset="0"/>
                <a:cs typeface="Arial" panose="020B0604020202020204" pitchFamily="34" charset="0"/>
              </a:rPr>
              <a:t> </a:t>
            </a:r>
            <a:r>
              <a:rPr lang="pl-PL" sz="2400" dirty="0">
                <a:latin typeface="Arial" panose="020B0604020202020204" pitchFamily="34" charset="0"/>
                <a:cs typeface="Arial" panose="020B0604020202020204" pitchFamily="34" charset="0"/>
              </a:rPr>
              <a:t>Fundusz Pracy- REZERWA</a:t>
            </a:r>
          </a:p>
        </p:txBody>
      </p:sp>
      <p:graphicFrame>
        <p:nvGraphicFramePr>
          <p:cNvPr id="6" name="Diagram 5">
            <a:extLst>
              <a:ext uri="{FF2B5EF4-FFF2-40B4-BE49-F238E27FC236}">
                <a16:creationId xmlns:a16="http://schemas.microsoft.com/office/drawing/2014/main" id="{E7D99478-C905-85BF-64D3-983752653703}"/>
              </a:ext>
            </a:extLst>
          </p:cNvPr>
          <p:cNvGraphicFramePr/>
          <p:nvPr>
            <p:extLst>
              <p:ext uri="{D42A27DB-BD31-4B8C-83A1-F6EECF244321}">
                <p14:modId xmlns:p14="http://schemas.microsoft.com/office/powerpoint/2010/main" val="852250590"/>
              </p:ext>
            </p:extLst>
          </p:nvPr>
        </p:nvGraphicFramePr>
        <p:xfrm>
          <a:off x="597899" y="2348880"/>
          <a:ext cx="7848872"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pole tekstowe 7">
            <a:extLst>
              <a:ext uri="{FF2B5EF4-FFF2-40B4-BE49-F238E27FC236}">
                <a16:creationId xmlns:a16="http://schemas.microsoft.com/office/drawing/2014/main" id="{6B531176-0809-EF6E-9216-499B618C88E8}"/>
              </a:ext>
            </a:extLst>
          </p:cNvPr>
          <p:cNvSpPr txBox="1"/>
          <p:nvPr/>
        </p:nvSpPr>
        <p:spPr>
          <a:xfrm>
            <a:off x="323528" y="932508"/>
            <a:ext cx="8609914" cy="1169551"/>
          </a:xfrm>
          <a:prstGeom prst="rect">
            <a:avLst/>
          </a:prstGeom>
          <a:noFill/>
        </p:spPr>
        <p:txBody>
          <a:bodyPr wrap="square">
            <a:spAutoFit/>
          </a:bodyPr>
          <a:lstStyle/>
          <a:p>
            <a:pPr marL="0" indent="0" algn="just">
              <a:buNone/>
            </a:pPr>
            <a:r>
              <a:rPr lang="pl-PL" sz="1400" dirty="0">
                <a:latin typeface="Arial" panose="020B0604020202020204" pitchFamily="34" charset="0"/>
                <a:cs typeface="Arial" panose="020B0604020202020204" pitchFamily="34" charset="0"/>
              </a:rPr>
              <a:t>Dnia 12 czerwca  2024 r. PUP w Elblągu pozyskał środki Funduszu Pracy z rezerwy ministra właściwego ds. pracy na rzecz promocji zatrudnienia, łagodzenia skutków bezrobocia i aktywizacji zawodowej w ramach programu aktywizacji zawodowej bezrobotnych zamieszkujących na wsi w kwocie 855.800.00 zł. </a:t>
            </a:r>
          </a:p>
          <a:p>
            <a:pPr marL="0" indent="0" algn="just">
              <a:buNone/>
            </a:pPr>
            <a:r>
              <a:rPr lang="pl-PL" sz="1400" dirty="0">
                <a:latin typeface="Arial" panose="020B0604020202020204" pitchFamily="34" charset="0"/>
                <a:cs typeface="Arial" panose="020B0604020202020204" pitchFamily="34" charset="0"/>
              </a:rPr>
              <a:t>W I połowie 2024 r. zaangażowano kwotę 824.835,39 zł na aktywizację 34 osób bezrobotnych z powiatu elbląskiego w ramach niżej wymienionych form wsparcia:</a:t>
            </a:r>
          </a:p>
        </p:txBody>
      </p:sp>
    </p:spTree>
    <p:extLst>
      <p:ext uri="{BB962C8B-B14F-4D97-AF65-F5344CB8AC3E}">
        <p14:creationId xmlns:p14="http://schemas.microsoft.com/office/powerpoint/2010/main" val="32589685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448951EE-23E7-63E6-AD11-9692D63CEC0E}"/>
              </a:ext>
            </a:extLst>
          </p:cNvPr>
          <p:cNvSpPr txBox="1">
            <a:spLocks/>
          </p:cNvSpPr>
          <p:nvPr/>
        </p:nvSpPr>
        <p:spPr bwMode="black">
          <a:xfrm>
            <a:off x="111228" y="260648"/>
            <a:ext cx="9032772" cy="780454"/>
          </a:xfrm>
          <a:prstGeom prst="rect">
            <a:avLst/>
          </a:prstGeom>
          <a:solidFill>
            <a:schemeClr val="accent3">
              <a:lumMod val="20000"/>
              <a:lumOff val="80000"/>
            </a:schemeClr>
          </a:solidFill>
          <a:ln w="12700" cap="sq">
            <a:no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a:lstStyle>
          <a:p>
            <a:pPr algn="l"/>
            <a:r>
              <a:rPr lang="pl-PL" sz="2800" dirty="0">
                <a:latin typeface="Arial" panose="020B0604020202020204" pitchFamily="34" charset="0"/>
                <a:cs typeface="Arial" panose="020B0604020202020204" pitchFamily="34" charset="0"/>
              </a:rPr>
              <a:t> </a:t>
            </a:r>
            <a:r>
              <a:rPr lang="pl-PL" sz="2400" dirty="0">
                <a:latin typeface="Arial" panose="020B0604020202020204" pitchFamily="34" charset="0"/>
                <a:cs typeface="Arial" panose="020B0604020202020204" pitchFamily="34" charset="0"/>
              </a:rPr>
              <a:t>EUROPEJSKI FUNDUSZ SPOŁECZNY PLUS (</a:t>
            </a:r>
            <a:r>
              <a:rPr lang="pl-PL" sz="2400" dirty="0" err="1">
                <a:latin typeface="Arial" panose="020B0604020202020204" pitchFamily="34" charset="0"/>
                <a:cs typeface="Arial" panose="020B0604020202020204" pitchFamily="34" charset="0"/>
              </a:rPr>
              <a:t>efs</a:t>
            </a:r>
            <a:r>
              <a:rPr lang="pl-PL" sz="2400" dirty="0">
                <a:latin typeface="Arial" panose="020B0604020202020204" pitchFamily="34" charset="0"/>
                <a:cs typeface="Arial" panose="020B0604020202020204" pitchFamily="34" charset="0"/>
              </a:rPr>
              <a:t>+)</a:t>
            </a:r>
          </a:p>
        </p:txBody>
      </p:sp>
      <p:sp>
        <p:nvSpPr>
          <p:cNvPr id="3" name="Symbol zastępczy zawartości 2"/>
          <p:cNvSpPr>
            <a:spLocks noGrp="1"/>
          </p:cNvSpPr>
          <p:nvPr>
            <p:ph idx="1"/>
          </p:nvPr>
        </p:nvSpPr>
        <p:spPr>
          <a:xfrm>
            <a:off x="323528" y="1196752"/>
            <a:ext cx="8568952" cy="4896544"/>
          </a:xfrm>
        </p:spPr>
        <p:txBody>
          <a:bodyPr>
            <a:noAutofit/>
          </a:bodyPr>
          <a:lstStyle/>
          <a:p>
            <a:pPr marL="0" indent="0" algn="just">
              <a:spcBef>
                <a:spcPts val="0"/>
              </a:spcBef>
              <a:buNone/>
            </a:pPr>
            <a:r>
              <a:rPr lang="pl-PL" sz="1600" dirty="0">
                <a:latin typeface="Arial" panose="020B0604020202020204" pitchFamily="34" charset="0"/>
                <a:cs typeface="Arial" panose="020B0604020202020204" pitchFamily="34" charset="0"/>
              </a:rPr>
              <a:t>Powiatowy Urząd Pracy w Elblągu realizuje projekt pn. </a:t>
            </a:r>
            <a:r>
              <a:rPr lang="pl-PL" sz="1600" i="1" dirty="0">
                <a:latin typeface="Arial" panose="020B0604020202020204" pitchFamily="34" charset="0"/>
                <a:cs typeface="Arial" panose="020B0604020202020204" pitchFamily="34" charset="0"/>
              </a:rPr>
              <a:t>„Aktywizacja zawodowa osób bezrobotnych w mieście Elblągu i powiecie elbląskim (II)” </a:t>
            </a:r>
            <a:r>
              <a:rPr lang="pl-PL" sz="1600" dirty="0">
                <a:latin typeface="Arial" panose="020B0604020202020204" pitchFamily="34" charset="0"/>
                <a:cs typeface="Arial" panose="020B0604020202020204" pitchFamily="34" charset="0"/>
              </a:rPr>
              <a:t>w ramach programu regionalnego Fundusze Europejskie dla Warmii i Mazur 2021-2027, Priorytet 7 Rynek pracy, Działanie 7.1 Aktywizacja zawodowa osób bezrobotnych – PUP, współfinansowany ze środków Europejskiego Funduszu Społecznego Plus (EFS+)</a:t>
            </a:r>
          </a:p>
          <a:p>
            <a:pPr marL="0" indent="0" algn="just">
              <a:spcBef>
                <a:spcPts val="0"/>
              </a:spcBef>
              <a:buNone/>
            </a:pPr>
            <a:r>
              <a:rPr lang="pl-PL" sz="1600" dirty="0">
                <a:latin typeface="Arial" panose="020B0604020202020204" pitchFamily="34" charset="0"/>
                <a:cs typeface="Arial" panose="020B0604020202020204" pitchFamily="34" charset="0"/>
              </a:rPr>
              <a:t> </a:t>
            </a:r>
          </a:p>
          <a:p>
            <a:pPr marL="0" indent="0" algn="just">
              <a:spcBef>
                <a:spcPts val="0"/>
              </a:spcBef>
              <a:buNone/>
            </a:pPr>
            <a:r>
              <a:rPr lang="pl-PL" sz="1600" dirty="0">
                <a:latin typeface="Arial" panose="020B0604020202020204" pitchFamily="34" charset="0"/>
                <a:cs typeface="Arial" panose="020B0604020202020204" pitchFamily="34" charset="0"/>
              </a:rPr>
              <a:t>Okres realizacji projektu: 01.01.2024 r. – 31.12.2024 r. </a:t>
            </a:r>
          </a:p>
          <a:p>
            <a:pPr marL="0" indent="0" algn="just">
              <a:spcBef>
                <a:spcPts val="0"/>
              </a:spcBef>
              <a:buNone/>
            </a:pPr>
            <a:r>
              <a:rPr lang="pl-PL" sz="1600" dirty="0">
                <a:latin typeface="Arial" panose="020B0604020202020204" pitchFamily="34" charset="0"/>
                <a:cs typeface="Arial" panose="020B0604020202020204" pitchFamily="34" charset="0"/>
              </a:rPr>
              <a:t> </a:t>
            </a:r>
          </a:p>
          <a:p>
            <a:pPr marL="0" indent="0" algn="just">
              <a:spcBef>
                <a:spcPts val="0"/>
              </a:spcBef>
              <a:buNone/>
            </a:pPr>
            <a:r>
              <a:rPr lang="pl-PL" sz="1600" dirty="0">
                <a:latin typeface="Arial" panose="020B0604020202020204" pitchFamily="34" charset="0"/>
                <a:cs typeface="Arial" panose="020B0604020202020204" pitchFamily="34" charset="0"/>
              </a:rPr>
              <a:t>Cel projektu: zwiększenie możliwości zatrudnienia 488 osób bezrobotnych z miasta Elbląga i powiatu elbląskiego.</a:t>
            </a:r>
          </a:p>
          <a:p>
            <a:pPr marL="0" indent="0" algn="just">
              <a:spcBef>
                <a:spcPts val="0"/>
              </a:spcBef>
              <a:buNone/>
            </a:pPr>
            <a:endParaRPr lang="pl-PL" sz="1600" dirty="0">
              <a:latin typeface="Arial" panose="020B0604020202020204" pitchFamily="34" charset="0"/>
              <a:cs typeface="Arial" panose="020B0604020202020204" pitchFamily="34" charset="0"/>
            </a:endParaRPr>
          </a:p>
          <a:p>
            <a:pPr marL="0" indent="0" algn="just">
              <a:spcBef>
                <a:spcPts val="0"/>
              </a:spcBef>
              <a:buNone/>
            </a:pPr>
            <a:r>
              <a:rPr lang="pl-PL" sz="1600" dirty="0">
                <a:latin typeface="Arial" panose="020B0604020202020204" pitchFamily="34" charset="0"/>
                <a:cs typeface="Arial" panose="020B0604020202020204" pitchFamily="34" charset="0"/>
              </a:rPr>
              <a:t>Liczba osób objętych wsparciem – 488 osób (264K, 224M)</a:t>
            </a:r>
          </a:p>
          <a:p>
            <a:pPr algn="just">
              <a:spcBef>
                <a:spcPts val="0"/>
              </a:spcBef>
            </a:pPr>
            <a:endParaRPr lang="pl-PL" sz="1600" dirty="0">
              <a:latin typeface="Arial" panose="020B0604020202020204" pitchFamily="34" charset="0"/>
              <a:cs typeface="Arial" panose="020B0604020202020204" pitchFamily="34" charset="0"/>
            </a:endParaRPr>
          </a:p>
          <a:p>
            <a:pPr marL="0" indent="0" algn="just">
              <a:spcBef>
                <a:spcPts val="0"/>
              </a:spcBef>
              <a:buNone/>
            </a:pPr>
            <a:r>
              <a:rPr lang="pl-PL" sz="1600" dirty="0">
                <a:latin typeface="Arial" panose="020B0604020202020204" pitchFamily="34" charset="0"/>
                <a:cs typeface="Arial" panose="020B0604020202020204" pitchFamily="34" charset="0"/>
              </a:rPr>
              <a:t>Wartość projektu: 10.543.591,09 zł</a:t>
            </a:r>
          </a:p>
          <a:p>
            <a:pPr marL="0" indent="0" algn="just">
              <a:spcBef>
                <a:spcPts val="0"/>
              </a:spcBef>
              <a:buNone/>
            </a:pPr>
            <a:endParaRPr lang="pl-PL" sz="1600" dirty="0">
              <a:latin typeface="Arial" panose="020B0604020202020204" pitchFamily="34" charset="0"/>
              <a:cs typeface="Arial" panose="020B0604020202020204" pitchFamily="34" charset="0"/>
            </a:endParaRPr>
          </a:p>
          <a:p>
            <a:pPr marL="0" indent="0" algn="just">
              <a:spcBef>
                <a:spcPts val="0"/>
              </a:spcBef>
              <a:buNone/>
            </a:pPr>
            <a:r>
              <a:rPr lang="pl-PL" sz="1600" dirty="0">
                <a:latin typeface="Arial" panose="020B0604020202020204" pitchFamily="34" charset="0"/>
                <a:cs typeface="Arial" panose="020B0604020202020204" pitchFamily="34" charset="0"/>
              </a:rPr>
              <a:t>Dofinansowanie projektu: </a:t>
            </a:r>
          </a:p>
          <a:p>
            <a:pPr marL="0" indent="0" algn="just">
              <a:spcBef>
                <a:spcPts val="0"/>
              </a:spcBef>
              <a:buNone/>
            </a:pPr>
            <a:r>
              <a:rPr lang="pl-PL" sz="1600" dirty="0">
                <a:latin typeface="Arial" panose="020B0604020202020204" pitchFamily="34" charset="0"/>
                <a:cs typeface="Arial" panose="020B0604020202020204" pitchFamily="34" charset="0"/>
              </a:rPr>
              <a:t>  • ze środków UE – 8.962.052,38 zł,</a:t>
            </a:r>
          </a:p>
          <a:p>
            <a:pPr marL="0" indent="0" algn="just">
              <a:spcBef>
                <a:spcPts val="0"/>
              </a:spcBef>
              <a:buNone/>
            </a:pPr>
            <a:r>
              <a:rPr lang="pl-PL" sz="1600" dirty="0">
                <a:latin typeface="Arial" panose="020B0604020202020204" pitchFamily="34" charset="0"/>
                <a:cs typeface="Arial" panose="020B0604020202020204" pitchFamily="34" charset="0"/>
              </a:rPr>
              <a:t>  • z  wkładu krajowego – 1.581.538,71 zł.</a:t>
            </a:r>
          </a:p>
          <a:p>
            <a:pPr marL="0" indent="0" algn="just">
              <a:spcBef>
                <a:spcPts val="0"/>
              </a:spcBef>
              <a:buNone/>
            </a:pPr>
            <a:r>
              <a:rPr lang="pl-PL" sz="1600" dirty="0">
                <a:latin typeface="Arial" panose="020B0604020202020204" pitchFamily="34" charset="0"/>
                <a:cs typeface="Arial" panose="020B0604020202020204" pitchFamily="34" charset="0"/>
              </a:rPr>
              <a:t>  </a:t>
            </a:r>
            <a:endParaRPr lang="pl-PL" sz="1400" dirty="0">
              <a:latin typeface="Arial" panose="020B0604020202020204" pitchFamily="34" charset="0"/>
              <a:cs typeface="Arial" panose="020B0604020202020204" pitchFamily="34" charset="0"/>
            </a:endParaRPr>
          </a:p>
          <a:p>
            <a:endParaRPr lang="pl-PL"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0864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B28203-26EE-560F-35A2-D75B6C343E61}"/>
              </a:ext>
            </a:extLst>
          </p:cNvPr>
          <p:cNvSpPr txBox="1">
            <a:spLocks/>
          </p:cNvSpPr>
          <p:nvPr/>
        </p:nvSpPr>
        <p:spPr>
          <a:xfrm>
            <a:off x="107504" y="289793"/>
            <a:ext cx="9001000" cy="1050975"/>
          </a:xfrm>
          <a:prstGeom prst="rect">
            <a:avLst/>
          </a:prstGeom>
          <a:noFill/>
          <a:ln w="19050">
            <a:noFill/>
          </a:ln>
        </p:spPr>
        <p:txBody>
          <a:bodyPr>
            <a:noAutofit/>
          </a:bodyPr>
          <a:lst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a:lstStyle>
          <a:p>
            <a:pPr marL="177800" algn="l"/>
            <a:r>
              <a:rPr lang="pl-PL" sz="2400" dirty="0">
                <a:solidFill>
                  <a:schemeClr val="tx1"/>
                </a:solidFill>
                <a:latin typeface="Arial" panose="020B0604020202020204" pitchFamily="34" charset="0"/>
                <a:cs typeface="Arial" panose="020B0604020202020204" pitchFamily="34" charset="0"/>
              </a:rPr>
              <a:t>PODMIOTY GOSPODARKI NARODOWEJ ZAREJESTROWANE W ELBLĄGU </a:t>
            </a:r>
          </a:p>
          <a:p>
            <a:pPr marL="177800" algn="l"/>
            <a:r>
              <a:rPr lang="pl-PL" sz="2400" dirty="0">
                <a:solidFill>
                  <a:schemeClr val="tx1"/>
                </a:solidFill>
                <a:latin typeface="Arial" panose="020B0604020202020204" pitchFamily="34" charset="0"/>
                <a:cs typeface="Arial" panose="020B0604020202020204" pitchFamily="34" charset="0"/>
              </a:rPr>
              <a:t>stan na 30.06.2024 i 30.06.2023 r.</a:t>
            </a:r>
          </a:p>
        </p:txBody>
      </p:sp>
      <p:graphicFrame>
        <p:nvGraphicFramePr>
          <p:cNvPr id="6" name="Wykres 5">
            <a:extLst>
              <a:ext uri="{FF2B5EF4-FFF2-40B4-BE49-F238E27FC236}">
                <a16:creationId xmlns:a16="http://schemas.microsoft.com/office/drawing/2014/main" id="{17EA8B99-04D3-498A-1DB6-A987C2078E6D}"/>
              </a:ext>
            </a:extLst>
          </p:cNvPr>
          <p:cNvGraphicFramePr/>
          <p:nvPr>
            <p:extLst>
              <p:ext uri="{D42A27DB-BD31-4B8C-83A1-F6EECF244321}">
                <p14:modId xmlns:p14="http://schemas.microsoft.com/office/powerpoint/2010/main" val="56493679"/>
              </p:ext>
            </p:extLst>
          </p:nvPr>
        </p:nvGraphicFramePr>
        <p:xfrm>
          <a:off x="179512" y="1916832"/>
          <a:ext cx="8784976" cy="44792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993110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11560" y="1124744"/>
            <a:ext cx="8208912" cy="5328592"/>
          </a:xfrm>
        </p:spPr>
        <p:txBody>
          <a:bodyPr>
            <a:noAutofit/>
          </a:bodyPr>
          <a:lstStyle/>
          <a:p>
            <a:pPr marL="0" indent="0">
              <a:spcBef>
                <a:spcPts val="0"/>
              </a:spcBef>
              <a:buNone/>
            </a:pPr>
            <a:r>
              <a:rPr lang="pl-PL" sz="1600" dirty="0">
                <a:latin typeface="Arial" panose="020B0604020202020204" pitchFamily="34" charset="0"/>
                <a:cs typeface="Arial" panose="020B0604020202020204" pitchFamily="34" charset="0"/>
              </a:rPr>
              <a:t>Grupa docelowa: </a:t>
            </a:r>
          </a:p>
          <a:p>
            <a:pPr marL="0" indent="0" algn="just">
              <a:spcBef>
                <a:spcPts val="0"/>
              </a:spcBef>
              <a:buNone/>
            </a:pPr>
            <a:r>
              <a:rPr lang="pl-PL" sz="1600" dirty="0">
                <a:latin typeface="Arial" panose="020B0604020202020204" pitchFamily="34" charset="0"/>
                <a:cs typeface="Arial" panose="020B0604020202020204" pitchFamily="34" charset="0"/>
              </a:rPr>
              <a:t>Osoby bezrobotne i poszukujące pracy zarejestrowane w PUP, zwłaszcza te znajdujące się w szczególnie trudnej sytuacji na rynku pracy, w tym: </a:t>
            </a:r>
          </a:p>
          <a:p>
            <a:pPr marL="0" indent="0" algn="just">
              <a:spcBef>
                <a:spcPts val="0"/>
              </a:spcBef>
              <a:buNone/>
            </a:pPr>
            <a:r>
              <a:rPr lang="pl-PL" sz="1600" dirty="0">
                <a:latin typeface="Arial" panose="020B0604020202020204" pitchFamily="34" charset="0"/>
                <a:cs typeface="Arial" panose="020B0604020202020204" pitchFamily="34" charset="0"/>
              </a:rPr>
              <a:t>a) osoby młode w wieku 18-29 lat, w tym w szczególności te, które nie uczestniczą w kształceniu i szkoleniu – tzw. osoby z kategorii NEET, </a:t>
            </a:r>
          </a:p>
          <a:p>
            <a:pPr marL="0" indent="0" algn="just">
              <a:spcBef>
                <a:spcPts val="0"/>
              </a:spcBef>
              <a:buNone/>
            </a:pPr>
            <a:r>
              <a:rPr lang="pl-PL" sz="1600" dirty="0">
                <a:latin typeface="Arial" panose="020B0604020202020204" pitchFamily="34" charset="0"/>
                <a:cs typeface="Arial" panose="020B0604020202020204" pitchFamily="34" charset="0"/>
              </a:rPr>
              <a:t>b) osoby w wieku 30 lat i więcej, należące do jednej z następujących grup: </a:t>
            </a:r>
          </a:p>
          <a:p>
            <a:pPr marL="0" indent="0" algn="just">
              <a:spcBef>
                <a:spcPts val="0"/>
              </a:spcBef>
              <a:buNone/>
            </a:pPr>
            <a:r>
              <a:rPr lang="pl-PL" sz="1600" dirty="0">
                <a:latin typeface="Arial" panose="020B0604020202020204" pitchFamily="34" charset="0"/>
                <a:cs typeface="Arial" panose="020B0604020202020204" pitchFamily="34" charset="0"/>
              </a:rPr>
              <a:t>   • osoby w wieku 50 lat i więcej, </a:t>
            </a:r>
          </a:p>
          <a:p>
            <a:pPr marL="0" indent="0">
              <a:spcBef>
                <a:spcPts val="0"/>
              </a:spcBef>
              <a:buNone/>
            </a:pPr>
            <a:r>
              <a:rPr lang="pl-PL" sz="1600" dirty="0">
                <a:latin typeface="Arial" panose="020B0604020202020204" pitchFamily="34" charset="0"/>
                <a:cs typeface="Arial" panose="020B0604020202020204" pitchFamily="34" charset="0"/>
              </a:rPr>
              <a:t>   • kobiety, </a:t>
            </a:r>
          </a:p>
          <a:p>
            <a:pPr marL="0" indent="0">
              <a:spcBef>
                <a:spcPts val="0"/>
              </a:spcBef>
              <a:buNone/>
            </a:pPr>
            <a:r>
              <a:rPr lang="pl-PL" sz="1600" dirty="0">
                <a:latin typeface="Arial" panose="020B0604020202020204" pitchFamily="34" charset="0"/>
                <a:cs typeface="Arial" panose="020B0604020202020204" pitchFamily="34" charset="0"/>
              </a:rPr>
              <a:t>   • osoby z niepełnosprawnościami, </a:t>
            </a:r>
          </a:p>
          <a:p>
            <a:pPr marL="0" indent="0">
              <a:spcBef>
                <a:spcPts val="0"/>
              </a:spcBef>
              <a:buNone/>
            </a:pPr>
            <a:r>
              <a:rPr lang="pl-PL" sz="1600" dirty="0">
                <a:latin typeface="Arial" panose="020B0604020202020204" pitchFamily="34" charset="0"/>
                <a:cs typeface="Arial" panose="020B0604020202020204" pitchFamily="34" charset="0"/>
              </a:rPr>
              <a:t>   • osoby długotrwale bezrobotne,</a:t>
            </a:r>
          </a:p>
          <a:p>
            <a:pPr marL="0" indent="0">
              <a:spcBef>
                <a:spcPts val="0"/>
              </a:spcBef>
              <a:buNone/>
            </a:pPr>
            <a:r>
              <a:rPr lang="pl-PL" sz="1600" dirty="0">
                <a:latin typeface="Arial" panose="020B0604020202020204" pitchFamily="34" charset="0"/>
                <a:cs typeface="Arial" panose="020B0604020202020204" pitchFamily="34" charset="0"/>
              </a:rPr>
              <a:t>   • osoby o niskich kwalifikacjach.</a:t>
            </a:r>
          </a:p>
          <a:p>
            <a:pPr>
              <a:spcBef>
                <a:spcPts val="0"/>
              </a:spcBef>
            </a:pPr>
            <a:endParaRPr lang="pl-PL" sz="1600" dirty="0">
              <a:latin typeface="Arial" panose="020B0604020202020204" pitchFamily="34" charset="0"/>
              <a:cs typeface="Arial" panose="020B0604020202020204" pitchFamily="34" charset="0"/>
            </a:endParaRPr>
          </a:p>
          <a:p>
            <a:pPr marL="0" indent="0">
              <a:spcBef>
                <a:spcPts val="0"/>
              </a:spcBef>
              <a:buNone/>
            </a:pPr>
            <a:r>
              <a:rPr lang="pl-PL" sz="1600" dirty="0">
                <a:latin typeface="Arial" panose="020B0604020202020204" pitchFamily="34" charset="0"/>
                <a:cs typeface="Arial" panose="020B0604020202020204" pitchFamily="34" charset="0"/>
              </a:rPr>
              <a:t>Formy wsparcia:</a:t>
            </a:r>
          </a:p>
          <a:p>
            <a:pPr marL="0" indent="0">
              <a:spcBef>
                <a:spcPts val="0"/>
              </a:spcBef>
              <a:buNone/>
            </a:pPr>
            <a:r>
              <a:rPr lang="pl-PL" sz="1600" dirty="0">
                <a:latin typeface="Arial" panose="020B0604020202020204" pitchFamily="34" charset="0"/>
                <a:cs typeface="Arial" panose="020B0604020202020204" pitchFamily="34" charset="0"/>
              </a:rPr>
              <a:t>   • pośrednictwo pracy/poradnictwo zawodowe</a:t>
            </a:r>
          </a:p>
          <a:p>
            <a:pPr marL="0" indent="0">
              <a:spcBef>
                <a:spcPts val="0"/>
              </a:spcBef>
              <a:buNone/>
            </a:pPr>
            <a:r>
              <a:rPr lang="pl-PL" sz="1600" dirty="0">
                <a:latin typeface="Arial" panose="020B0604020202020204" pitchFamily="34" charset="0"/>
                <a:cs typeface="Arial" panose="020B0604020202020204" pitchFamily="34" charset="0"/>
              </a:rPr>
              <a:t>   • staże – 218 osób,</a:t>
            </a:r>
          </a:p>
          <a:p>
            <a:pPr marL="0" indent="0">
              <a:spcBef>
                <a:spcPts val="0"/>
              </a:spcBef>
              <a:buNone/>
            </a:pPr>
            <a:r>
              <a:rPr lang="pl-PL" sz="1600" dirty="0">
                <a:latin typeface="Arial" panose="020B0604020202020204" pitchFamily="34" charset="0"/>
                <a:cs typeface="Arial" panose="020B0604020202020204" pitchFamily="34" charset="0"/>
              </a:rPr>
              <a:t>   • szkolenia – 40 osób,</a:t>
            </a:r>
          </a:p>
          <a:p>
            <a:pPr marL="0" indent="0">
              <a:spcBef>
                <a:spcPts val="0"/>
              </a:spcBef>
              <a:buNone/>
            </a:pPr>
            <a:r>
              <a:rPr lang="pl-PL" sz="1600" dirty="0">
                <a:latin typeface="Arial" panose="020B0604020202020204" pitchFamily="34" charset="0"/>
                <a:cs typeface="Arial" panose="020B0604020202020204" pitchFamily="34" charset="0"/>
              </a:rPr>
              <a:t>   • bon na zasiedlenie – 20 osób, </a:t>
            </a:r>
          </a:p>
          <a:p>
            <a:pPr marL="0" indent="0">
              <a:spcBef>
                <a:spcPts val="0"/>
              </a:spcBef>
              <a:buNone/>
            </a:pPr>
            <a:r>
              <a:rPr lang="pl-PL" sz="1600" dirty="0">
                <a:latin typeface="Arial" panose="020B0604020202020204" pitchFamily="34" charset="0"/>
                <a:cs typeface="Arial" panose="020B0604020202020204" pitchFamily="34" charset="0"/>
              </a:rPr>
              <a:t>   • jednorazowe środki na podjęcie działalności gospodarczej – 100 osób,</a:t>
            </a:r>
          </a:p>
          <a:p>
            <a:pPr marL="0" indent="0" algn="just">
              <a:spcBef>
                <a:spcPts val="0"/>
              </a:spcBef>
              <a:buNone/>
            </a:pPr>
            <a:r>
              <a:rPr lang="pl-PL" sz="1600" dirty="0">
                <a:latin typeface="Arial" panose="020B0604020202020204" pitchFamily="34" charset="0"/>
                <a:cs typeface="Arial" panose="020B0604020202020204" pitchFamily="34" charset="0"/>
              </a:rPr>
              <a:t>   • refundacja kosztów wyposażenia lub doposażenia stanowisk pracy – 80 osób, </a:t>
            </a:r>
          </a:p>
          <a:p>
            <a:pPr marL="0" indent="0">
              <a:spcBef>
                <a:spcPts val="0"/>
              </a:spcBef>
              <a:buNone/>
            </a:pPr>
            <a:r>
              <a:rPr lang="pl-PL" sz="1600" dirty="0">
                <a:latin typeface="Arial" panose="020B0604020202020204" pitchFamily="34" charset="0"/>
                <a:cs typeface="Arial" panose="020B0604020202020204" pitchFamily="34" charset="0"/>
              </a:rPr>
              <a:t>   • prace interwencyjne – 30 osób.</a:t>
            </a:r>
          </a:p>
          <a:p>
            <a:pPr>
              <a:spcBef>
                <a:spcPts val="0"/>
              </a:spcBef>
            </a:pPr>
            <a:endParaRPr lang="pl-PL" dirty="0">
              <a:latin typeface="Arial" panose="020B0604020202020204" pitchFamily="34" charset="0"/>
              <a:cs typeface="Arial" panose="020B0604020202020204" pitchFamily="34" charset="0"/>
            </a:endParaRPr>
          </a:p>
        </p:txBody>
      </p:sp>
      <p:sp>
        <p:nvSpPr>
          <p:cNvPr id="4" name="Tytuł 1">
            <a:extLst>
              <a:ext uri="{FF2B5EF4-FFF2-40B4-BE49-F238E27FC236}">
                <a16:creationId xmlns:a16="http://schemas.microsoft.com/office/drawing/2014/main" id="{448951EE-23E7-63E6-AD11-9692D63CEC0E}"/>
              </a:ext>
            </a:extLst>
          </p:cNvPr>
          <p:cNvSpPr txBox="1">
            <a:spLocks/>
          </p:cNvSpPr>
          <p:nvPr/>
        </p:nvSpPr>
        <p:spPr bwMode="black">
          <a:xfrm>
            <a:off x="102346" y="277453"/>
            <a:ext cx="9032772" cy="780454"/>
          </a:xfrm>
          <a:prstGeom prst="rect">
            <a:avLst/>
          </a:prstGeom>
          <a:solidFill>
            <a:schemeClr val="accent3">
              <a:lumMod val="20000"/>
              <a:lumOff val="80000"/>
            </a:schemeClr>
          </a:solidFill>
          <a:ln w="12700" cap="sq">
            <a:no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a:lstStyle>
          <a:p>
            <a:pPr algn="l"/>
            <a:r>
              <a:rPr lang="pl-PL" sz="2800" dirty="0">
                <a:latin typeface="Arial" panose="020B0604020202020204" pitchFamily="34" charset="0"/>
                <a:cs typeface="Arial" panose="020B0604020202020204" pitchFamily="34" charset="0"/>
              </a:rPr>
              <a:t> </a:t>
            </a:r>
            <a:r>
              <a:rPr lang="pl-PL" sz="2400" dirty="0">
                <a:latin typeface="Arial" panose="020B0604020202020204" pitchFamily="34" charset="0"/>
                <a:cs typeface="Arial" panose="020B0604020202020204" pitchFamily="34" charset="0"/>
              </a:rPr>
              <a:t>EUROPEJSKI FUNDUSZ SPOŁECZNY PLUS (</a:t>
            </a:r>
            <a:r>
              <a:rPr lang="pl-PL" sz="2400" dirty="0" err="1">
                <a:latin typeface="Arial" panose="020B0604020202020204" pitchFamily="34" charset="0"/>
                <a:cs typeface="Arial" panose="020B0604020202020204" pitchFamily="34" charset="0"/>
              </a:rPr>
              <a:t>efs</a:t>
            </a:r>
            <a:r>
              <a:rPr lang="pl-PL"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685001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448951EE-23E7-63E6-AD11-9692D63CEC0E}"/>
              </a:ext>
            </a:extLst>
          </p:cNvPr>
          <p:cNvSpPr>
            <a:spLocks noGrp="1"/>
          </p:cNvSpPr>
          <p:nvPr>
            <p:ph type="title"/>
          </p:nvPr>
        </p:nvSpPr>
        <p:spPr>
          <a:xfrm>
            <a:off x="111228" y="167324"/>
            <a:ext cx="9032772" cy="780454"/>
          </a:xfrm>
          <a:solidFill>
            <a:schemeClr val="accent3">
              <a:lumMod val="20000"/>
              <a:lumOff val="80000"/>
            </a:schemeClr>
          </a:solidFill>
          <a:ln w="12700">
            <a:noFill/>
          </a:ln>
        </p:spPr>
        <p:txBody>
          <a:bodyPr>
            <a:noAutofit/>
          </a:bodyPr>
          <a:lstStyle/>
          <a:p>
            <a:pPr algn="l"/>
            <a:r>
              <a:rPr lang="pl-PL" sz="2800" dirty="0">
                <a:latin typeface="Arial" panose="020B0604020202020204" pitchFamily="34" charset="0"/>
                <a:cs typeface="Arial" panose="020B0604020202020204" pitchFamily="34" charset="0"/>
              </a:rPr>
              <a:t> </a:t>
            </a:r>
            <a:r>
              <a:rPr lang="pl-PL" sz="2400" dirty="0">
                <a:solidFill>
                  <a:schemeClr val="tx1"/>
                </a:solidFill>
                <a:latin typeface="Arial" panose="020B0604020202020204" pitchFamily="34" charset="0"/>
                <a:cs typeface="Arial" panose="020B0604020202020204" pitchFamily="34" charset="0"/>
              </a:rPr>
              <a:t>EUROPEJSKI FUNDUSZ SPOŁECZNY PLUS (</a:t>
            </a:r>
            <a:r>
              <a:rPr lang="pl-PL" sz="2400" dirty="0" err="1">
                <a:solidFill>
                  <a:schemeClr val="tx1"/>
                </a:solidFill>
                <a:latin typeface="Arial" panose="020B0604020202020204" pitchFamily="34" charset="0"/>
                <a:cs typeface="Arial" panose="020B0604020202020204" pitchFamily="34" charset="0"/>
              </a:rPr>
              <a:t>efs</a:t>
            </a:r>
            <a:r>
              <a:rPr lang="pl-PL" sz="2400" dirty="0">
                <a:solidFill>
                  <a:schemeClr val="tx1"/>
                </a:solidFill>
                <a:latin typeface="Arial" panose="020B0604020202020204" pitchFamily="34" charset="0"/>
                <a:cs typeface="Arial" panose="020B0604020202020204" pitchFamily="34" charset="0"/>
              </a:rPr>
              <a:t>+)</a:t>
            </a:r>
          </a:p>
        </p:txBody>
      </p:sp>
      <p:graphicFrame>
        <p:nvGraphicFramePr>
          <p:cNvPr id="5" name="Diagram 4">
            <a:extLst>
              <a:ext uri="{FF2B5EF4-FFF2-40B4-BE49-F238E27FC236}">
                <a16:creationId xmlns:a16="http://schemas.microsoft.com/office/drawing/2014/main" id="{B7366F44-270E-EA5E-9C37-5978554FD02E}"/>
              </a:ext>
            </a:extLst>
          </p:cNvPr>
          <p:cNvGraphicFramePr/>
          <p:nvPr>
            <p:extLst>
              <p:ext uri="{D42A27DB-BD31-4B8C-83A1-F6EECF244321}">
                <p14:modId xmlns:p14="http://schemas.microsoft.com/office/powerpoint/2010/main" val="559833592"/>
              </p:ext>
            </p:extLst>
          </p:nvPr>
        </p:nvGraphicFramePr>
        <p:xfrm>
          <a:off x="495848" y="1540722"/>
          <a:ext cx="7604544" cy="36987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pole tekstowe 6">
            <a:extLst>
              <a:ext uri="{FF2B5EF4-FFF2-40B4-BE49-F238E27FC236}">
                <a16:creationId xmlns:a16="http://schemas.microsoft.com/office/drawing/2014/main" id="{16D03923-8083-BDB0-1B39-F8BC84DAADB0}"/>
              </a:ext>
            </a:extLst>
          </p:cNvPr>
          <p:cNvSpPr txBox="1"/>
          <p:nvPr/>
        </p:nvSpPr>
        <p:spPr>
          <a:xfrm>
            <a:off x="213292" y="810836"/>
            <a:ext cx="8849905" cy="738664"/>
          </a:xfrm>
          <a:prstGeom prst="rect">
            <a:avLst/>
          </a:prstGeom>
          <a:noFill/>
        </p:spPr>
        <p:txBody>
          <a:bodyPr wrap="square">
            <a:spAutoFit/>
          </a:bodyPr>
          <a:lstStyle/>
          <a:p>
            <a:pPr algn="just"/>
            <a:r>
              <a:rPr lang="pl-PL" sz="1400" dirty="0">
                <a:latin typeface="Arial" panose="020B0604020202020204" pitchFamily="34" charset="0"/>
                <a:cs typeface="Arial" panose="020B0604020202020204" pitchFamily="34" charset="0"/>
              </a:rPr>
              <a:t>Na realizację zadań w projekcie w I połowie 2024 r. PUP w Elblągu zaangażował kwotę 9.559.339,98 zł. Liczba skierowanych bezrobotnych na poszczególne formy wsparcia oraz środki finansowe przedstawia się następująco:</a:t>
            </a:r>
            <a:endParaRPr lang="pl-PL" sz="1400" dirty="0"/>
          </a:p>
        </p:txBody>
      </p:sp>
      <p:grpSp>
        <p:nvGrpSpPr>
          <p:cNvPr id="8" name="Grupa 7"/>
          <p:cNvGrpSpPr/>
          <p:nvPr/>
        </p:nvGrpSpPr>
        <p:grpSpPr>
          <a:xfrm>
            <a:off x="481107" y="5319118"/>
            <a:ext cx="2794749" cy="724933"/>
            <a:chOff x="1852" y="3504550"/>
            <a:chExt cx="3236907" cy="724933"/>
          </a:xfrm>
          <a:solidFill>
            <a:srgbClr val="EAE3F1"/>
          </a:solidFill>
        </p:grpSpPr>
        <p:sp>
          <p:nvSpPr>
            <p:cNvPr id="9" name="Prostokąt zaokrąglony 8"/>
            <p:cNvSpPr/>
            <p:nvPr/>
          </p:nvSpPr>
          <p:spPr>
            <a:xfrm>
              <a:off x="1852" y="3504550"/>
              <a:ext cx="3236907" cy="724933"/>
            </a:xfrm>
            <a:prstGeom prst="round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0" name="pole tekstowe 9"/>
            <p:cNvSpPr txBox="1"/>
            <p:nvPr/>
          </p:nvSpPr>
          <p:spPr>
            <a:xfrm>
              <a:off x="37240" y="3539938"/>
              <a:ext cx="3166131" cy="65415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pl-PL" sz="1400" kern="1200" dirty="0">
                  <a:solidFill>
                    <a:schemeClr val="tx1"/>
                  </a:solidFill>
                  <a:latin typeface="Arial" pitchFamily="34" charset="0"/>
                  <a:cs typeface="Arial" pitchFamily="34" charset="0"/>
                </a:rPr>
                <a:t>PRACE INTERWENCYJNE</a:t>
              </a:r>
            </a:p>
          </p:txBody>
        </p:sp>
      </p:grpSp>
      <p:grpSp>
        <p:nvGrpSpPr>
          <p:cNvPr id="3" name="Grupa 2">
            <a:extLst>
              <a:ext uri="{FF2B5EF4-FFF2-40B4-BE49-F238E27FC236}">
                <a16:creationId xmlns:a16="http://schemas.microsoft.com/office/drawing/2014/main" id="{068DB3AE-9983-1209-0449-866B59AC0ACE}"/>
              </a:ext>
            </a:extLst>
          </p:cNvPr>
          <p:cNvGrpSpPr/>
          <p:nvPr/>
        </p:nvGrpSpPr>
        <p:grpSpPr>
          <a:xfrm>
            <a:off x="3246241" y="5397316"/>
            <a:ext cx="4866908" cy="568535"/>
            <a:chOff x="2737636" y="3057503"/>
            <a:chExt cx="4866908" cy="568535"/>
          </a:xfrm>
          <a:solidFill>
            <a:srgbClr val="EEE9F3"/>
          </a:solidFill>
        </p:grpSpPr>
        <p:sp>
          <p:nvSpPr>
            <p:cNvPr id="14" name="Prostokąt: zaokrąglone rogi u góry 13">
              <a:extLst>
                <a:ext uri="{FF2B5EF4-FFF2-40B4-BE49-F238E27FC236}">
                  <a16:creationId xmlns:a16="http://schemas.microsoft.com/office/drawing/2014/main" id="{4DF40346-37AE-EDED-F63C-D88CDDC87E1E}"/>
                </a:ext>
              </a:extLst>
            </p:cNvPr>
            <p:cNvSpPr/>
            <p:nvPr/>
          </p:nvSpPr>
          <p:spPr>
            <a:xfrm rot="5400000">
              <a:off x="4886822" y="908317"/>
              <a:ext cx="568535" cy="4866908"/>
            </a:xfrm>
            <a:prstGeom prst="round2SameRect">
              <a:avLst/>
            </a:prstGeom>
            <a:grpFill/>
          </p:spPr>
          <p:style>
            <a:lnRef idx="2">
              <a:schemeClr val="accent6">
                <a:tint val="40000"/>
                <a:alpha val="90000"/>
                <a:hueOff val="0"/>
                <a:satOff val="0"/>
                <a:lumOff val="0"/>
                <a:alphaOff val="0"/>
              </a:schemeClr>
            </a:lnRef>
            <a:fillRef idx="1">
              <a:scrgbClr r="0" g="0" b="0"/>
            </a:fillRef>
            <a:effectRef idx="0">
              <a:schemeClr val="accent6">
                <a:tint val="40000"/>
                <a:alpha val="90000"/>
                <a:hueOff val="0"/>
                <a:satOff val="0"/>
                <a:lumOff val="0"/>
                <a:alphaOff val="0"/>
              </a:schemeClr>
            </a:effectRef>
            <a:fontRef idx="minor">
              <a:schemeClr val="dk1">
                <a:hueOff val="0"/>
                <a:satOff val="0"/>
                <a:lumOff val="0"/>
                <a:alphaOff val="0"/>
              </a:schemeClr>
            </a:fontRef>
          </p:style>
        </p:sp>
        <p:sp>
          <p:nvSpPr>
            <p:cNvPr id="18" name="Prostokąt: zaokrąglone rogi u góry 4">
              <a:extLst>
                <a:ext uri="{FF2B5EF4-FFF2-40B4-BE49-F238E27FC236}">
                  <a16:creationId xmlns:a16="http://schemas.microsoft.com/office/drawing/2014/main" id="{261CE60A-3FA3-A01D-7B22-BB5ACACDDE39}"/>
                </a:ext>
              </a:extLst>
            </p:cNvPr>
            <p:cNvSpPr txBox="1"/>
            <p:nvPr/>
          </p:nvSpPr>
          <p:spPr>
            <a:xfrm>
              <a:off x="2737636" y="3085257"/>
              <a:ext cx="4839154" cy="51302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pl-PL" sz="1400" dirty="0">
                  <a:solidFill>
                    <a:schemeClr val="tx1"/>
                  </a:solidFill>
                  <a:latin typeface="Arial" panose="020B0604020202020204" pitchFamily="34" charset="0"/>
                  <a:cs typeface="Arial" panose="020B0604020202020204" pitchFamily="34" charset="0"/>
                </a:rPr>
                <a:t>30</a:t>
              </a:r>
              <a:r>
                <a:rPr lang="pl-PL" sz="1400" b="0" kern="1200" dirty="0">
                  <a:solidFill>
                    <a:schemeClr val="tx1"/>
                  </a:solidFill>
                  <a:latin typeface="Arial" panose="020B0604020202020204" pitchFamily="34" charset="0"/>
                  <a:cs typeface="Arial" panose="020B0604020202020204" pitchFamily="34" charset="0"/>
                </a:rPr>
                <a:t> osób</a:t>
              </a:r>
            </a:p>
            <a:p>
              <a:pPr marL="114300" lvl="1" indent="-114300" algn="l" defTabSz="622300">
                <a:lnSpc>
                  <a:spcPct val="90000"/>
                </a:lnSpc>
                <a:spcBef>
                  <a:spcPct val="0"/>
                </a:spcBef>
                <a:spcAft>
                  <a:spcPct val="15000"/>
                </a:spcAft>
                <a:buChar char="•"/>
              </a:pPr>
              <a:r>
                <a:rPr lang="pl-PL" sz="1400" dirty="0">
                  <a:solidFill>
                    <a:schemeClr val="tx1"/>
                  </a:solidFill>
                  <a:latin typeface="Arial" panose="020B0604020202020204" pitchFamily="34" charset="0"/>
                  <a:cs typeface="Arial" panose="020B0604020202020204" pitchFamily="34" charset="0"/>
                </a:rPr>
                <a:t>314</a:t>
              </a:r>
              <a:r>
                <a:rPr lang="pl-PL" sz="1400" kern="1200" dirty="0">
                  <a:solidFill>
                    <a:schemeClr val="tx1"/>
                  </a:solidFill>
                  <a:latin typeface="Arial" panose="020B0604020202020204" pitchFamily="34" charset="0"/>
                  <a:cs typeface="Arial" panose="020B0604020202020204" pitchFamily="34" charset="0"/>
                </a:rPr>
                <a:t>.135,10 zł</a:t>
              </a:r>
            </a:p>
          </p:txBody>
        </p:sp>
      </p:grpSp>
      <p:sp>
        <p:nvSpPr>
          <p:cNvPr id="6" name="pole tekstowe 5">
            <a:extLst>
              <a:ext uri="{FF2B5EF4-FFF2-40B4-BE49-F238E27FC236}">
                <a16:creationId xmlns:a16="http://schemas.microsoft.com/office/drawing/2014/main" id="{1468F492-7258-6CC0-F17C-AFD8DE30F38A}"/>
              </a:ext>
            </a:extLst>
          </p:cNvPr>
          <p:cNvSpPr txBox="1"/>
          <p:nvPr/>
        </p:nvSpPr>
        <p:spPr>
          <a:xfrm>
            <a:off x="251520" y="6016095"/>
            <a:ext cx="8655702" cy="523220"/>
          </a:xfrm>
          <a:prstGeom prst="rect">
            <a:avLst/>
          </a:prstGeom>
          <a:noFill/>
        </p:spPr>
        <p:txBody>
          <a:bodyPr wrap="square">
            <a:spAutoFit/>
          </a:bodyPr>
          <a:lstStyle/>
          <a:p>
            <a:r>
              <a:rPr lang="pl-PL" sz="1400" dirty="0">
                <a:latin typeface="Arial" panose="020B0604020202020204" pitchFamily="34" charset="0"/>
                <a:cs typeface="Arial" panose="020B0604020202020204" pitchFamily="34" charset="0"/>
              </a:rPr>
              <a:t>Na koniec czerwca 2024 r. zaktywizowano łącznie 403 osoby bezrobotne (w tym 238 osób z Elbląga oraz 165 osób z powiatu elbląskiego. Wydatki w projekcie na 30.06.2024 r. wyniosły 5.979.443,71 zł.</a:t>
            </a:r>
            <a:endParaRPr lang="pl-PL" sz="1400" dirty="0"/>
          </a:p>
        </p:txBody>
      </p:sp>
    </p:spTree>
    <p:extLst>
      <p:ext uri="{BB962C8B-B14F-4D97-AF65-F5344CB8AC3E}">
        <p14:creationId xmlns:p14="http://schemas.microsoft.com/office/powerpoint/2010/main" val="18093666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448951EE-23E7-63E6-AD11-9692D63CEC0E}"/>
              </a:ext>
            </a:extLst>
          </p:cNvPr>
          <p:cNvSpPr txBox="1">
            <a:spLocks/>
          </p:cNvSpPr>
          <p:nvPr/>
        </p:nvSpPr>
        <p:spPr bwMode="black">
          <a:xfrm>
            <a:off x="111228" y="260648"/>
            <a:ext cx="9032772" cy="780454"/>
          </a:xfrm>
          <a:prstGeom prst="rect">
            <a:avLst/>
          </a:prstGeom>
          <a:solidFill>
            <a:schemeClr val="accent3">
              <a:lumMod val="20000"/>
              <a:lumOff val="80000"/>
            </a:schemeClr>
          </a:solidFill>
          <a:ln w="12700" cap="sq">
            <a:no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l-PL" sz="2800" b="0" i="0" u="none" strike="noStrike" kern="1200" cap="all" spc="200" normalizeH="0" baseline="0" noProof="0" dirty="0">
                <a:ln>
                  <a:noFill/>
                </a:ln>
                <a:solidFill>
                  <a:srgbClr val="262626"/>
                </a:solidFill>
                <a:effectLst/>
                <a:uLnTx/>
                <a:uFillTx/>
                <a:latin typeface="Arial" panose="020B0604020202020204" pitchFamily="34" charset="0"/>
                <a:ea typeface="+mj-ea"/>
                <a:cs typeface="Arial" panose="020B0604020202020204" pitchFamily="34" charset="0"/>
              </a:rPr>
              <a:t> </a:t>
            </a:r>
            <a:r>
              <a:rPr kumimoji="0" lang="pl-PL" sz="2400" b="0" i="0" u="none" strike="noStrike" kern="1200" cap="all" spc="20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EUROPEJSKI FUNDUSZ SPOŁECZNY PLUS (</a:t>
            </a:r>
            <a:r>
              <a:rPr kumimoji="0" lang="pl-PL" sz="2400" b="0" i="0" u="none" strike="noStrike" kern="1200" cap="all" spc="200" normalizeH="0" baseline="0" noProof="0" dirty="0" err="1">
                <a:ln>
                  <a:noFill/>
                </a:ln>
                <a:solidFill>
                  <a:schemeClr val="tx1"/>
                </a:solidFill>
                <a:effectLst/>
                <a:uLnTx/>
                <a:uFillTx/>
                <a:latin typeface="Arial" panose="020B0604020202020204" pitchFamily="34" charset="0"/>
                <a:ea typeface="+mj-ea"/>
                <a:cs typeface="Arial" panose="020B0604020202020204" pitchFamily="34" charset="0"/>
              </a:rPr>
              <a:t>efs</a:t>
            </a:r>
            <a:r>
              <a:rPr kumimoji="0" lang="pl-PL" sz="2400" b="0" i="0" u="none" strike="noStrike" kern="1200" cap="all" spc="20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a:t>
            </a:r>
          </a:p>
        </p:txBody>
      </p:sp>
      <p:sp>
        <p:nvSpPr>
          <p:cNvPr id="3" name="Symbol zastępczy zawartości 2"/>
          <p:cNvSpPr>
            <a:spLocks noGrp="1"/>
          </p:cNvSpPr>
          <p:nvPr>
            <p:ph idx="1"/>
          </p:nvPr>
        </p:nvSpPr>
        <p:spPr>
          <a:xfrm>
            <a:off x="343138" y="980728"/>
            <a:ext cx="8568952" cy="5472608"/>
          </a:xfrm>
        </p:spPr>
        <p:txBody>
          <a:bodyPr>
            <a:noAutofit/>
          </a:bodyPr>
          <a:lstStyle/>
          <a:p>
            <a:pPr marL="0" indent="0" algn="just">
              <a:spcBef>
                <a:spcPts val="0"/>
              </a:spcBef>
              <a:buNone/>
            </a:pPr>
            <a:r>
              <a:rPr lang="pl-PL" sz="1600" dirty="0">
                <a:latin typeface="Arial" panose="020B0604020202020204" pitchFamily="34" charset="0"/>
                <a:cs typeface="Arial" panose="020B0604020202020204" pitchFamily="34" charset="0"/>
              </a:rPr>
              <a:t>W I połowie 2024 r. Powiatowy Urząd Pracy w Elblągu kontynuował realizacje projektu dofinansowanego z Funduszy Europejskich pn. „</a:t>
            </a:r>
            <a:r>
              <a:rPr lang="pl-PL" sz="1600" i="1" dirty="0">
                <a:latin typeface="Arial" panose="020B0604020202020204" pitchFamily="34" charset="0"/>
                <a:cs typeface="Arial" panose="020B0604020202020204" pitchFamily="34" charset="0"/>
              </a:rPr>
              <a:t>Aktywizacja zawodowa osób bezrobotnych w mieście Elblągu i powiecie elbląskim (I)”</a:t>
            </a:r>
            <a:r>
              <a:rPr lang="pl-PL" sz="1600" dirty="0">
                <a:latin typeface="Arial" panose="020B0604020202020204" pitchFamily="34" charset="0"/>
                <a:cs typeface="Arial" panose="020B0604020202020204" pitchFamily="34" charset="0"/>
              </a:rPr>
              <a:t> w ramach programu regionalnego Fundusze Europejskie dla Warmii i Mazur 2021-2027, Priorytet 7 Rynek pracy, Działanie 7.1 Aktywizacja zawodowa osób bezrobotnych – PUP współfinansowany ze środków Europejskiego Funduszu Społecznego Plus (EFS+).</a:t>
            </a:r>
          </a:p>
          <a:p>
            <a:pPr marL="0" indent="0" algn="just">
              <a:spcBef>
                <a:spcPts val="0"/>
              </a:spcBef>
              <a:buNone/>
            </a:pPr>
            <a:r>
              <a:rPr lang="pl-PL" sz="1600" dirty="0">
                <a:latin typeface="Arial" panose="020B0604020202020204" pitchFamily="34" charset="0"/>
                <a:cs typeface="Arial" panose="020B0604020202020204" pitchFamily="34" charset="0"/>
              </a:rPr>
              <a:t> </a:t>
            </a:r>
          </a:p>
          <a:p>
            <a:pPr marL="0" indent="0" algn="just">
              <a:spcBef>
                <a:spcPts val="0"/>
              </a:spcBef>
              <a:buNone/>
            </a:pPr>
            <a:r>
              <a:rPr lang="pl-PL" sz="1600" dirty="0">
                <a:latin typeface="Arial" panose="020B0604020202020204" pitchFamily="34" charset="0"/>
                <a:cs typeface="Arial" panose="020B0604020202020204" pitchFamily="34" charset="0"/>
              </a:rPr>
              <a:t>Liczba osób bezrobotnych kontynuujących poszczególne formy wsparcia oraz środki finansowe przedstawia się następująco:</a:t>
            </a:r>
          </a:p>
          <a:p>
            <a:pPr marL="0" indent="0" algn="just">
              <a:spcBef>
                <a:spcPts val="0"/>
              </a:spcBef>
              <a:buNone/>
            </a:pPr>
            <a:endParaRPr lang="pl-PL" sz="1600" dirty="0">
              <a:latin typeface="Arial" panose="020B0604020202020204" pitchFamily="34" charset="0"/>
              <a:cs typeface="Arial" panose="020B0604020202020204" pitchFamily="34" charset="0"/>
            </a:endParaRPr>
          </a:p>
          <a:p>
            <a:pPr marL="0" indent="0" algn="just">
              <a:spcBef>
                <a:spcPts val="0"/>
              </a:spcBef>
              <a:buNone/>
            </a:pPr>
            <a:endParaRPr lang="pl-PL" sz="1400" dirty="0">
              <a:latin typeface="Arial" panose="020B0604020202020204" pitchFamily="34" charset="0"/>
              <a:cs typeface="Arial" panose="020B0604020202020204" pitchFamily="34" charset="0"/>
            </a:endParaRPr>
          </a:p>
        </p:txBody>
      </p:sp>
      <p:grpSp>
        <p:nvGrpSpPr>
          <p:cNvPr id="2" name="Grupa 1">
            <a:extLst>
              <a:ext uri="{FF2B5EF4-FFF2-40B4-BE49-F238E27FC236}">
                <a16:creationId xmlns:a16="http://schemas.microsoft.com/office/drawing/2014/main" id="{7D3E137F-B5A4-B7EC-81CC-D4078B46A36B}"/>
              </a:ext>
            </a:extLst>
          </p:cNvPr>
          <p:cNvGrpSpPr/>
          <p:nvPr/>
        </p:nvGrpSpPr>
        <p:grpSpPr>
          <a:xfrm>
            <a:off x="743452" y="4732095"/>
            <a:ext cx="2825593" cy="1183490"/>
            <a:chOff x="0" y="2487123"/>
            <a:chExt cx="2825593" cy="1183490"/>
          </a:xfrm>
        </p:grpSpPr>
        <p:sp>
          <p:nvSpPr>
            <p:cNvPr id="5" name="Prostokąt: zaokrąglone rogi 4">
              <a:extLst>
                <a:ext uri="{FF2B5EF4-FFF2-40B4-BE49-F238E27FC236}">
                  <a16:creationId xmlns:a16="http://schemas.microsoft.com/office/drawing/2014/main" id="{7E35E5DB-49B9-F471-6E29-C8BF5D1B3087}"/>
                </a:ext>
              </a:extLst>
            </p:cNvPr>
            <p:cNvSpPr/>
            <p:nvPr/>
          </p:nvSpPr>
          <p:spPr>
            <a:xfrm>
              <a:off x="0" y="2487123"/>
              <a:ext cx="2825593" cy="1183490"/>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6" name="Prostokąt: zaokrąglone rogi 4">
              <a:extLst>
                <a:ext uri="{FF2B5EF4-FFF2-40B4-BE49-F238E27FC236}">
                  <a16:creationId xmlns:a16="http://schemas.microsoft.com/office/drawing/2014/main" id="{9E9E3266-9EBA-4EC1-E60B-2D8AB3D8EE7B}"/>
                </a:ext>
              </a:extLst>
            </p:cNvPr>
            <p:cNvSpPr txBox="1"/>
            <p:nvPr/>
          </p:nvSpPr>
          <p:spPr>
            <a:xfrm>
              <a:off x="57773" y="2544896"/>
              <a:ext cx="2710047" cy="10679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pl-PL" sz="1600" kern="1200" dirty="0">
                  <a:solidFill>
                    <a:schemeClr val="tx1"/>
                  </a:solidFill>
                  <a:latin typeface="Arial" pitchFamily="34" charset="0"/>
                  <a:cs typeface="Arial" pitchFamily="34" charset="0"/>
                </a:rPr>
                <a:t>PRACE INTERWENCYJNE</a:t>
              </a:r>
            </a:p>
          </p:txBody>
        </p:sp>
      </p:grpSp>
      <p:grpSp>
        <p:nvGrpSpPr>
          <p:cNvPr id="7" name="Grupa 6">
            <a:extLst>
              <a:ext uri="{FF2B5EF4-FFF2-40B4-BE49-F238E27FC236}">
                <a16:creationId xmlns:a16="http://schemas.microsoft.com/office/drawing/2014/main" id="{7AF5158E-2231-46A8-D3EF-CA307FF961A3}"/>
              </a:ext>
            </a:extLst>
          </p:cNvPr>
          <p:cNvGrpSpPr/>
          <p:nvPr/>
        </p:nvGrpSpPr>
        <p:grpSpPr>
          <a:xfrm>
            <a:off x="726820" y="3478043"/>
            <a:ext cx="2825593" cy="1183490"/>
            <a:chOff x="0" y="1244458"/>
            <a:chExt cx="2825593" cy="1183490"/>
          </a:xfrm>
        </p:grpSpPr>
        <p:sp>
          <p:nvSpPr>
            <p:cNvPr id="8" name="Prostokąt: zaokrąglone rogi 7">
              <a:extLst>
                <a:ext uri="{FF2B5EF4-FFF2-40B4-BE49-F238E27FC236}">
                  <a16:creationId xmlns:a16="http://schemas.microsoft.com/office/drawing/2014/main" id="{C5DF127F-E1BF-1A58-8A51-013476D41461}"/>
                </a:ext>
              </a:extLst>
            </p:cNvPr>
            <p:cNvSpPr/>
            <p:nvPr/>
          </p:nvSpPr>
          <p:spPr>
            <a:xfrm>
              <a:off x="0" y="1244458"/>
              <a:ext cx="2825593" cy="1183490"/>
            </a:xfrm>
            <a:prstGeom prst="roundRect">
              <a:avLst/>
            </a:prstGeom>
            <a:solidFill>
              <a:schemeClr val="accent6"/>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9" name="Prostokąt: zaokrąglone rogi 4">
              <a:extLst>
                <a:ext uri="{FF2B5EF4-FFF2-40B4-BE49-F238E27FC236}">
                  <a16:creationId xmlns:a16="http://schemas.microsoft.com/office/drawing/2014/main" id="{09E8981D-F539-D760-379C-9CA82BCC39D1}"/>
                </a:ext>
              </a:extLst>
            </p:cNvPr>
            <p:cNvSpPr txBox="1"/>
            <p:nvPr/>
          </p:nvSpPr>
          <p:spPr>
            <a:xfrm>
              <a:off x="57773" y="1302231"/>
              <a:ext cx="2710047" cy="10679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pl-PL" sz="1600" dirty="0">
                  <a:solidFill>
                    <a:schemeClr val="tx1"/>
                  </a:solidFill>
                  <a:latin typeface="Arial" pitchFamily="34" charset="0"/>
                  <a:cs typeface="Arial" pitchFamily="34" charset="0"/>
                </a:rPr>
                <a:t>STAŻE</a:t>
              </a:r>
              <a:endParaRPr lang="pl-PL" sz="1600" kern="1200" dirty="0">
                <a:solidFill>
                  <a:schemeClr val="tx1"/>
                </a:solidFill>
                <a:latin typeface="Arial" pitchFamily="34" charset="0"/>
                <a:cs typeface="Arial" pitchFamily="34" charset="0"/>
              </a:endParaRPr>
            </a:p>
          </p:txBody>
        </p:sp>
      </p:grpSp>
      <p:grpSp>
        <p:nvGrpSpPr>
          <p:cNvPr id="10" name="Grupa 9">
            <a:extLst>
              <a:ext uri="{FF2B5EF4-FFF2-40B4-BE49-F238E27FC236}">
                <a16:creationId xmlns:a16="http://schemas.microsoft.com/office/drawing/2014/main" id="{D87321C0-BBA9-7DE4-F225-F619475BC155}"/>
              </a:ext>
            </a:extLst>
          </p:cNvPr>
          <p:cNvGrpSpPr/>
          <p:nvPr/>
        </p:nvGrpSpPr>
        <p:grpSpPr>
          <a:xfrm>
            <a:off x="3543154" y="4783836"/>
            <a:ext cx="5074727" cy="968466"/>
            <a:chOff x="2774144" y="2583799"/>
            <a:chExt cx="5074727" cy="968466"/>
          </a:xfrm>
        </p:grpSpPr>
        <p:sp>
          <p:nvSpPr>
            <p:cNvPr id="11" name="Prostokąt: zaokrąglone rogi u góry 10">
              <a:extLst>
                <a:ext uri="{FF2B5EF4-FFF2-40B4-BE49-F238E27FC236}">
                  <a16:creationId xmlns:a16="http://schemas.microsoft.com/office/drawing/2014/main" id="{737B99E9-DF46-4923-92F7-1EE2A3D096B8}"/>
                </a:ext>
              </a:extLst>
            </p:cNvPr>
            <p:cNvSpPr/>
            <p:nvPr/>
          </p:nvSpPr>
          <p:spPr>
            <a:xfrm rot="5400000">
              <a:off x="4863836" y="567230"/>
              <a:ext cx="946792" cy="5023278"/>
            </a:xfrm>
            <a:prstGeom prst="round2SameRect">
              <a:avLst/>
            </a:pr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12" name="Prostokąt: zaokrąglone rogi u góry 4">
              <a:extLst>
                <a:ext uri="{FF2B5EF4-FFF2-40B4-BE49-F238E27FC236}">
                  <a16:creationId xmlns:a16="http://schemas.microsoft.com/office/drawing/2014/main" id="{DE3BB216-B36C-7AF9-497A-07F6B08CC5F9}"/>
                </a:ext>
              </a:extLst>
            </p:cNvPr>
            <p:cNvSpPr txBox="1"/>
            <p:nvPr/>
          </p:nvSpPr>
          <p:spPr>
            <a:xfrm>
              <a:off x="2774144" y="2583799"/>
              <a:ext cx="4977059" cy="85435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0" lvl="1" algn="l" defTabSz="622300">
                <a:lnSpc>
                  <a:spcPct val="90000"/>
                </a:lnSpc>
                <a:spcBef>
                  <a:spcPct val="0"/>
                </a:spcBef>
                <a:spcAft>
                  <a:spcPct val="15000"/>
                </a:spcAft>
              </a:pPr>
              <a:endParaRPr lang="pl-PL" sz="1400" b="0" kern="1200" dirty="0">
                <a:solidFill>
                  <a:schemeClr val="tx1"/>
                </a:solidFill>
                <a:latin typeface="Arial" pitchFamily="34" charset="0"/>
                <a:cs typeface="Arial" pitchFamily="34" charset="0"/>
              </a:endParaRPr>
            </a:p>
            <a:p>
              <a:pPr marL="171450" lvl="1" indent="-171450" algn="l" defTabSz="711200">
                <a:lnSpc>
                  <a:spcPct val="90000"/>
                </a:lnSpc>
                <a:spcBef>
                  <a:spcPct val="0"/>
                </a:spcBef>
                <a:spcAft>
                  <a:spcPct val="15000"/>
                </a:spcAft>
                <a:buChar char="•"/>
              </a:pPr>
              <a:r>
                <a:rPr lang="pl-PL" sz="1600" dirty="0">
                  <a:solidFill>
                    <a:schemeClr val="tx1"/>
                  </a:solidFill>
                  <a:latin typeface="Arial" pitchFamily="34" charset="0"/>
                  <a:cs typeface="Arial" pitchFamily="34" charset="0"/>
                </a:rPr>
                <a:t>27</a:t>
              </a:r>
              <a:r>
                <a:rPr lang="pl-PL" sz="1600" b="0" kern="1200" dirty="0">
                  <a:solidFill>
                    <a:schemeClr val="tx1"/>
                  </a:solidFill>
                  <a:latin typeface="Arial" pitchFamily="34" charset="0"/>
                  <a:cs typeface="Arial" pitchFamily="34" charset="0"/>
                </a:rPr>
                <a:t> osób </a:t>
              </a:r>
            </a:p>
            <a:p>
              <a:pPr marL="171450" lvl="1" indent="-171450" algn="l" defTabSz="711200">
                <a:lnSpc>
                  <a:spcPct val="90000"/>
                </a:lnSpc>
                <a:spcBef>
                  <a:spcPct val="0"/>
                </a:spcBef>
                <a:spcAft>
                  <a:spcPct val="15000"/>
                </a:spcAft>
                <a:buChar char="•"/>
              </a:pPr>
              <a:r>
                <a:rPr lang="pl-PL" sz="1600" b="0" kern="1200" dirty="0">
                  <a:solidFill>
                    <a:schemeClr val="tx1"/>
                  </a:solidFill>
                  <a:latin typeface="Arial" pitchFamily="34" charset="0"/>
                  <a:cs typeface="Arial" pitchFamily="34" charset="0"/>
                </a:rPr>
                <a:t>103.994,24 zł</a:t>
              </a:r>
            </a:p>
            <a:p>
              <a:pPr marL="0" lvl="1" algn="l" defTabSz="622300">
                <a:lnSpc>
                  <a:spcPct val="90000"/>
                </a:lnSpc>
                <a:spcBef>
                  <a:spcPct val="0"/>
                </a:spcBef>
                <a:spcAft>
                  <a:spcPct val="15000"/>
                </a:spcAft>
              </a:pPr>
              <a:endParaRPr lang="pl-PL" sz="1400" b="1" kern="1200" dirty="0">
                <a:solidFill>
                  <a:schemeClr val="tx1"/>
                </a:solidFill>
                <a:latin typeface="Arial" pitchFamily="34" charset="0"/>
                <a:cs typeface="Arial" pitchFamily="34" charset="0"/>
              </a:endParaRPr>
            </a:p>
          </p:txBody>
        </p:sp>
      </p:grpSp>
      <p:grpSp>
        <p:nvGrpSpPr>
          <p:cNvPr id="13" name="Grupa 12">
            <a:extLst>
              <a:ext uri="{FF2B5EF4-FFF2-40B4-BE49-F238E27FC236}">
                <a16:creationId xmlns:a16="http://schemas.microsoft.com/office/drawing/2014/main" id="{4DA01D3A-5B31-B8F4-9FCC-D3E35CE76830}"/>
              </a:ext>
            </a:extLst>
          </p:cNvPr>
          <p:cNvGrpSpPr/>
          <p:nvPr/>
        </p:nvGrpSpPr>
        <p:grpSpPr>
          <a:xfrm>
            <a:off x="3552413" y="3535816"/>
            <a:ext cx="5023278" cy="946792"/>
            <a:chOff x="2825593" y="1362808"/>
            <a:chExt cx="5023278" cy="946792"/>
          </a:xfrm>
        </p:grpSpPr>
        <p:sp>
          <p:nvSpPr>
            <p:cNvPr id="14" name="Prostokąt: zaokrąglone rogi u góry 13">
              <a:extLst>
                <a:ext uri="{FF2B5EF4-FFF2-40B4-BE49-F238E27FC236}">
                  <a16:creationId xmlns:a16="http://schemas.microsoft.com/office/drawing/2014/main" id="{D688FCA6-318B-9F7D-31E6-E60C6A8A64E7}"/>
                </a:ext>
              </a:extLst>
            </p:cNvPr>
            <p:cNvSpPr/>
            <p:nvPr/>
          </p:nvSpPr>
          <p:spPr>
            <a:xfrm rot="5400000">
              <a:off x="4863836" y="-675435"/>
              <a:ext cx="946792" cy="5023278"/>
            </a:xfrm>
            <a:prstGeom prst="round2SameRect">
              <a:avLst/>
            </a:pr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15" name="Prostokąt: zaokrąglone rogi u góry 4">
              <a:extLst>
                <a:ext uri="{FF2B5EF4-FFF2-40B4-BE49-F238E27FC236}">
                  <a16:creationId xmlns:a16="http://schemas.microsoft.com/office/drawing/2014/main" id="{41FEC416-7621-738E-3990-311D614D8ED9}"/>
                </a:ext>
              </a:extLst>
            </p:cNvPr>
            <p:cNvSpPr txBox="1"/>
            <p:nvPr/>
          </p:nvSpPr>
          <p:spPr>
            <a:xfrm>
              <a:off x="2825594" y="1409026"/>
              <a:ext cx="4977059" cy="85435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pl-PL" sz="1600" b="0" kern="1200" dirty="0">
                  <a:solidFill>
                    <a:schemeClr val="tx1"/>
                  </a:solidFill>
                  <a:latin typeface="Arial" pitchFamily="34" charset="0"/>
                  <a:cs typeface="Arial" pitchFamily="34" charset="0"/>
                </a:rPr>
                <a:t>88 osób</a:t>
              </a:r>
              <a:endParaRPr lang="pl-PL" sz="1600" b="1" kern="1200" dirty="0">
                <a:solidFill>
                  <a:schemeClr val="tx1"/>
                </a:solidFill>
                <a:latin typeface="Arial" pitchFamily="34" charset="0"/>
                <a:cs typeface="Arial" pitchFamily="34" charset="0"/>
              </a:endParaRPr>
            </a:p>
            <a:p>
              <a:pPr marL="171450" lvl="1" indent="-171450" algn="l" defTabSz="711200">
                <a:lnSpc>
                  <a:spcPct val="90000"/>
                </a:lnSpc>
                <a:spcBef>
                  <a:spcPct val="0"/>
                </a:spcBef>
                <a:spcAft>
                  <a:spcPct val="15000"/>
                </a:spcAft>
                <a:buChar char="•"/>
              </a:pPr>
              <a:r>
                <a:rPr lang="pl-PL" sz="1600" dirty="0">
                  <a:solidFill>
                    <a:schemeClr val="tx1"/>
                  </a:solidFill>
                  <a:latin typeface="Arial" pitchFamily="34" charset="0"/>
                  <a:cs typeface="Arial" pitchFamily="34" charset="0"/>
                </a:rPr>
                <a:t>390.682,98</a:t>
              </a:r>
              <a:r>
                <a:rPr lang="pl-PL" sz="1600" kern="1200" dirty="0">
                  <a:solidFill>
                    <a:schemeClr val="tx1"/>
                  </a:solidFill>
                  <a:latin typeface="Arial" pitchFamily="34" charset="0"/>
                  <a:cs typeface="Arial" pitchFamily="34" charset="0"/>
                </a:rPr>
                <a:t> zł</a:t>
              </a:r>
            </a:p>
          </p:txBody>
        </p:sp>
      </p:grpSp>
    </p:spTree>
    <p:extLst>
      <p:ext uri="{BB962C8B-B14F-4D97-AF65-F5344CB8AC3E}">
        <p14:creationId xmlns:p14="http://schemas.microsoft.com/office/powerpoint/2010/main" val="16848584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7C9FE0F-8FD9-4C12-B2CF-975910A3B804}"/>
              </a:ext>
            </a:extLst>
          </p:cNvPr>
          <p:cNvSpPr>
            <a:spLocks noGrp="1"/>
          </p:cNvSpPr>
          <p:nvPr>
            <p:ph type="title"/>
          </p:nvPr>
        </p:nvSpPr>
        <p:spPr>
          <a:xfrm>
            <a:off x="251520" y="240016"/>
            <a:ext cx="8640960" cy="1028744"/>
          </a:xfrm>
          <a:noFill/>
          <a:ln w="12700">
            <a:noFill/>
          </a:ln>
        </p:spPr>
        <p:txBody>
          <a:bodyPr>
            <a:noAutofit/>
          </a:bodyPr>
          <a:lstStyle/>
          <a:p>
            <a:pPr algn="l"/>
            <a:r>
              <a:rPr lang="pl-PL" sz="2400" dirty="0">
                <a:solidFill>
                  <a:schemeClr val="tx1"/>
                </a:solidFill>
                <a:latin typeface="Arial" panose="020B0604020202020204" pitchFamily="34" charset="0"/>
                <a:cs typeface="Arial" panose="020B0604020202020204" pitchFamily="34" charset="0"/>
              </a:rPr>
              <a:t>Realizacja zadań ze środków PFRON w        I półroczu 2024 r.</a:t>
            </a:r>
          </a:p>
        </p:txBody>
      </p:sp>
      <p:sp>
        <p:nvSpPr>
          <p:cNvPr id="8" name="Symbol zastępczy zawartości 2">
            <a:extLst>
              <a:ext uri="{FF2B5EF4-FFF2-40B4-BE49-F238E27FC236}">
                <a16:creationId xmlns:a16="http://schemas.microsoft.com/office/drawing/2014/main" id="{9B8487A6-505A-5A71-B472-F8C8187960E9}"/>
              </a:ext>
            </a:extLst>
          </p:cNvPr>
          <p:cNvSpPr>
            <a:spLocks noGrp="1"/>
          </p:cNvSpPr>
          <p:nvPr>
            <p:ph idx="1"/>
          </p:nvPr>
        </p:nvSpPr>
        <p:spPr>
          <a:xfrm>
            <a:off x="348524" y="1369541"/>
            <a:ext cx="8543956" cy="5214974"/>
          </a:xfrm>
        </p:spPr>
        <p:txBody>
          <a:bodyPr>
            <a:normAutofit lnSpcReduction="10000"/>
          </a:bodyPr>
          <a:lstStyle/>
          <a:p>
            <a:pPr marL="0" indent="0" algn="just">
              <a:lnSpc>
                <a:spcPct val="150000"/>
              </a:lnSpc>
              <a:buNone/>
            </a:pPr>
            <a:r>
              <a:rPr lang="pl-PL" sz="1600" dirty="0">
                <a:latin typeface="Arial" panose="020B0604020202020204" pitchFamily="34" charset="0"/>
                <a:cs typeface="Arial" panose="020B0604020202020204" pitchFamily="34" charset="0"/>
              </a:rPr>
              <a:t>W I połowie 2024 roku ze środków PFRON w zakresie rehabilitacji zawodowej osób niepełnosprawnych z miasta Elbląga i powiatu elbląskiego wsparto aktywizacją </a:t>
            </a:r>
            <a:r>
              <a:rPr lang="pl-PL" sz="1600" dirty="0">
                <a:solidFill>
                  <a:schemeClr val="bg2"/>
                </a:solidFill>
                <a:latin typeface="Arial" panose="020B0604020202020204" pitchFamily="34" charset="0"/>
                <a:cs typeface="Arial" panose="020B0604020202020204" pitchFamily="34" charset="0"/>
              </a:rPr>
              <a:t>31 osób na łączną kwotę 2.209.177,26 zł</a:t>
            </a:r>
            <a:r>
              <a:rPr lang="pl-PL" sz="1600" dirty="0">
                <a:latin typeface="Arial" panose="020B0604020202020204" pitchFamily="34" charset="0"/>
                <a:cs typeface="Arial" panose="020B0604020202020204" pitchFamily="34" charset="0"/>
              </a:rPr>
              <a:t>,:</a:t>
            </a:r>
          </a:p>
          <a:p>
            <a:pPr marL="371475" lvl="1" indent="-285750" algn="just">
              <a:lnSpc>
                <a:spcPct val="150000"/>
              </a:lnSpc>
              <a:buClrTx/>
              <a:buFont typeface="Wingdings" panose="05000000000000000000" pitchFamily="2" charset="2"/>
              <a:buChar char="Ø"/>
            </a:pPr>
            <a:r>
              <a:rPr lang="pl-PL" dirty="0">
                <a:latin typeface="Arial" panose="020B0604020202020204" pitchFamily="34" charset="0"/>
                <a:cs typeface="Arial" panose="020B0604020202020204" pitchFamily="34" charset="0"/>
              </a:rPr>
              <a:t>Dotacje na podjęcie własnej działalności gospodarczej otrzymały</a:t>
            </a:r>
            <a:r>
              <a:rPr lang="pl-PL" dirty="0">
                <a:solidFill>
                  <a:schemeClr val="tx2"/>
                </a:solidFill>
                <a:latin typeface="Arial" panose="020B0604020202020204" pitchFamily="34" charset="0"/>
                <a:cs typeface="Arial" panose="020B0604020202020204" pitchFamily="34" charset="0"/>
              </a:rPr>
              <a:t> 3 </a:t>
            </a:r>
            <a:r>
              <a:rPr lang="pl-PL" dirty="0">
                <a:latin typeface="Arial" panose="020B0604020202020204" pitchFamily="34" charset="0"/>
                <a:cs typeface="Arial" panose="020B0604020202020204" pitchFamily="34" charset="0"/>
              </a:rPr>
              <a:t>osoby z miasta Elbląga – </a:t>
            </a:r>
            <a:r>
              <a:rPr lang="pl-PL" dirty="0">
                <a:solidFill>
                  <a:schemeClr val="tx2"/>
                </a:solidFill>
                <a:latin typeface="Arial" panose="020B0604020202020204" pitchFamily="34" charset="0"/>
                <a:cs typeface="Arial" panose="020B0604020202020204" pitchFamily="34" charset="0"/>
              </a:rPr>
              <a:t>215.242,00</a:t>
            </a:r>
            <a:r>
              <a:rPr lang="pl-PL" dirty="0">
                <a:solidFill>
                  <a:schemeClr val="accent3">
                    <a:lumMod val="75000"/>
                  </a:schemeClr>
                </a:solidFill>
                <a:latin typeface="Arial" panose="020B0604020202020204" pitchFamily="34" charset="0"/>
                <a:cs typeface="Arial" panose="020B0604020202020204" pitchFamily="34" charset="0"/>
              </a:rPr>
              <a:t> </a:t>
            </a:r>
            <a:r>
              <a:rPr lang="pl-PL" dirty="0">
                <a:latin typeface="Arial" panose="020B0604020202020204" pitchFamily="34" charset="0"/>
                <a:cs typeface="Arial" panose="020B0604020202020204" pitchFamily="34" charset="0"/>
              </a:rPr>
              <a:t>zł;</a:t>
            </a:r>
          </a:p>
          <a:p>
            <a:pPr marL="371475" lvl="1" indent="-285750" algn="just">
              <a:lnSpc>
                <a:spcPct val="150000"/>
              </a:lnSpc>
              <a:buClrTx/>
              <a:buFont typeface="Wingdings" panose="05000000000000000000" pitchFamily="2" charset="2"/>
              <a:buChar char="Ø"/>
            </a:pPr>
            <a:r>
              <a:rPr lang="pl-PL" dirty="0">
                <a:solidFill>
                  <a:schemeClr val="tx1"/>
                </a:solidFill>
                <a:latin typeface="Arial" panose="020B0604020202020204" pitchFamily="34" charset="0"/>
                <a:cs typeface="Arial" panose="020B0604020202020204" pitchFamily="34" charset="0"/>
              </a:rPr>
              <a:t>Refundacja kosztów wyposażenia stanowiska dotyczyła 22 stanowisk pracy – umowy zawarto na kwotę 1.932.883,61 zł (z Elbląga 10 osób – 768,949,61 zł, z powiatu elbląskiego  12 osób – 1.163,934,00 zł);</a:t>
            </a:r>
          </a:p>
          <a:p>
            <a:pPr marL="371475" lvl="1" indent="-285750">
              <a:lnSpc>
                <a:spcPct val="150000"/>
              </a:lnSpc>
              <a:buClrTx/>
              <a:buFont typeface="Wingdings" panose="05000000000000000000" pitchFamily="2" charset="2"/>
              <a:buChar char="Ø"/>
            </a:pPr>
            <a:r>
              <a:rPr lang="pl-PL" dirty="0">
                <a:solidFill>
                  <a:schemeClr val="bg2"/>
                </a:solidFill>
                <a:latin typeface="Arial" panose="020B0604020202020204" pitchFamily="34" charset="0"/>
                <a:cs typeface="Arial" panose="020B0604020202020204" pitchFamily="34" charset="0"/>
              </a:rPr>
              <a:t>Szkolenie sfinansowano dla 3 osób – 11.992,47 zł (z Elbląga 2 osoby – 10.317,22 zł,      z powiatu elbląskiego 1 osoba – 1.675,25 zł)</a:t>
            </a:r>
          </a:p>
          <a:p>
            <a:pPr marL="371475" lvl="1" indent="-285750">
              <a:lnSpc>
                <a:spcPct val="150000"/>
              </a:lnSpc>
              <a:buClrTx/>
              <a:buFont typeface="Wingdings" panose="05000000000000000000" pitchFamily="2" charset="2"/>
              <a:buChar char="Ø"/>
            </a:pPr>
            <a:r>
              <a:rPr lang="pl-PL" dirty="0">
                <a:solidFill>
                  <a:schemeClr val="bg2"/>
                </a:solidFill>
                <a:latin typeface="Arial" panose="020B0604020202020204" pitchFamily="34" charset="0"/>
                <a:cs typeface="Arial" panose="020B0604020202020204" pitchFamily="34" charset="0"/>
              </a:rPr>
              <a:t>Staż sfinansowano dla 3 osób – 49.059,18 zł (z Elbląga 1 osoba – 14.674,93 zł, z powiatu elbląskiego 2 osoby – 34.384,25 zł)</a:t>
            </a:r>
          </a:p>
          <a:p>
            <a:pPr>
              <a:buNone/>
            </a:pPr>
            <a:r>
              <a:rPr lang="pl-PL" sz="16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902013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AB2742E-434F-033A-D17C-78C8ECAB94C4}"/>
              </a:ext>
            </a:extLst>
          </p:cNvPr>
          <p:cNvSpPr>
            <a:spLocks noGrp="1"/>
          </p:cNvSpPr>
          <p:nvPr>
            <p:ph type="title"/>
          </p:nvPr>
        </p:nvSpPr>
        <p:spPr>
          <a:xfrm>
            <a:off x="179512" y="237486"/>
            <a:ext cx="8785924" cy="887258"/>
          </a:xfrm>
          <a:noFill/>
          <a:ln w="12700">
            <a:noFill/>
          </a:ln>
        </p:spPr>
        <p:txBody>
          <a:bodyPr>
            <a:noAutofit/>
          </a:bodyPr>
          <a:lstStyle/>
          <a:p>
            <a:pPr marL="93663" algn="l"/>
            <a:r>
              <a:rPr lang="pl-PL" sz="2400" dirty="0">
                <a:solidFill>
                  <a:schemeClr val="tx1"/>
                </a:solidFill>
                <a:latin typeface="Arial" panose="020B0604020202020204" pitchFamily="34" charset="0"/>
                <a:cs typeface="Arial" panose="020B0604020202020204" pitchFamily="34" charset="0"/>
              </a:rPr>
              <a:t>Struktura udziału w aktywnych programach rynku pracy (FP,EFS+,PFRON)</a:t>
            </a:r>
          </a:p>
        </p:txBody>
      </p:sp>
      <p:graphicFrame>
        <p:nvGraphicFramePr>
          <p:cNvPr id="3" name="Wykres 2">
            <a:extLst>
              <a:ext uri="{FF2B5EF4-FFF2-40B4-BE49-F238E27FC236}">
                <a16:creationId xmlns:a16="http://schemas.microsoft.com/office/drawing/2014/main" id="{A8046E93-0E26-AE00-17D7-ACFA5E5726C9}"/>
              </a:ext>
            </a:extLst>
          </p:cNvPr>
          <p:cNvGraphicFramePr/>
          <p:nvPr>
            <p:extLst>
              <p:ext uri="{D42A27DB-BD31-4B8C-83A1-F6EECF244321}">
                <p14:modId xmlns:p14="http://schemas.microsoft.com/office/powerpoint/2010/main" val="3754435471"/>
              </p:ext>
            </p:extLst>
          </p:nvPr>
        </p:nvGraphicFramePr>
        <p:xfrm>
          <a:off x="179512" y="1680812"/>
          <a:ext cx="8785924" cy="4484492"/>
        </p:xfrm>
        <a:graphic>
          <a:graphicData uri="http://schemas.openxmlformats.org/drawingml/2006/chart">
            <c:chart xmlns:c="http://schemas.openxmlformats.org/drawingml/2006/chart" xmlns:r="http://schemas.openxmlformats.org/officeDocument/2006/relationships" r:id="rId3"/>
          </a:graphicData>
        </a:graphic>
      </p:graphicFrame>
      <p:sp>
        <p:nvSpPr>
          <p:cNvPr id="5" name="pole tekstowe 4">
            <a:extLst>
              <a:ext uri="{FF2B5EF4-FFF2-40B4-BE49-F238E27FC236}">
                <a16:creationId xmlns:a16="http://schemas.microsoft.com/office/drawing/2014/main" id="{5B3E73B5-1247-1E6E-1A5B-E8216329BB2C}"/>
              </a:ext>
            </a:extLst>
          </p:cNvPr>
          <p:cNvSpPr txBox="1"/>
          <p:nvPr/>
        </p:nvSpPr>
        <p:spPr>
          <a:xfrm>
            <a:off x="395536" y="1311480"/>
            <a:ext cx="8424936" cy="338554"/>
          </a:xfrm>
          <a:prstGeom prst="rect">
            <a:avLst/>
          </a:prstGeom>
          <a:noFill/>
        </p:spPr>
        <p:txBody>
          <a:bodyPr wrap="square">
            <a:spAutoFit/>
          </a:bodyPr>
          <a:lstStyle/>
          <a:p>
            <a:r>
              <a:rPr lang="pl-PL" sz="1600" dirty="0">
                <a:latin typeface="Arial" panose="020B0604020202020204" pitchFamily="34" charset="0"/>
                <a:cs typeface="Arial" panose="020B0604020202020204" pitchFamily="34" charset="0"/>
              </a:rPr>
              <a:t>W I półroczu 2024 roku zaktywizowano 806</a:t>
            </a:r>
            <a:r>
              <a:rPr lang="pl-PL" sz="1600" b="1" dirty="0">
                <a:solidFill>
                  <a:srgbClr val="660033"/>
                </a:solidFill>
                <a:latin typeface="Arial" panose="020B0604020202020204" pitchFamily="34" charset="0"/>
                <a:cs typeface="Arial" panose="020B0604020202020204" pitchFamily="34" charset="0"/>
              </a:rPr>
              <a:t> </a:t>
            </a:r>
            <a:r>
              <a:rPr lang="pl-PL" sz="1600" dirty="0">
                <a:latin typeface="Arial" panose="020B0604020202020204" pitchFamily="34" charset="0"/>
                <a:cs typeface="Arial" panose="020B0604020202020204" pitchFamily="34" charset="0"/>
              </a:rPr>
              <a:t>osób, z czego;</a:t>
            </a:r>
          </a:p>
        </p:txBody>
      </p:sp>
    </p:spTree>
    <p:extLst>
      <p:ext uri="{BB962C8B-B14F-4D97-AF65-F5344CB8AC3E}">
        <p14:creationId xmlns:p14="http://schemas.microsoft.com/office/powerpoint/2010/main" val="25758773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7628FDCD-2044-415C-9846-B5A7D9C7CDF3}"/>
              </a:ext>
            </a:extLst>
          </p:cNvPr>
          <p:cNvSpPr>
            <a:spLocks noGrp="1"/>
          </p:cNvSpPr>
          <p:nvPr>
            <p:ph type="title"/>
          </p:nvPr>
        </p:nvSpPr>
        <p:spPr>
          <a:xfrm>
            <a:off x="251520" y="260649"/>
            <a:ext cx="8640960" cy="936104"/>
          </a:xfrm>
          <a:noFill/>
          <a:ln w="12700">
            <a:noFill/>
          </a:ln>
        </p:spPr>
        <p:txBody>
          <a:bodyPr>
            <a:noAutofit/>
          </a:bodyPr>
          <a:lstStyle/>
          <a:p>
            <a:pPr marL="93663" algn="l"/>
            <a:r>
              <a:rPr lang="pl-PL" sz="2400" dirty="0">
                <a:solidFill>
                  <a:schemeClr val="tx1"/>
                </a:solidFill>
                <a:latin typeface="Arial" panose="020B0604020202020204" pitchFamily="34" charset="0"/>
                <a:cs typeface="Arial" panose="020B0604020202020204" pitchFamily="34" charset="0"/>
              </a:rPr>
              <a:t>Krajowy Fundusz Szkoleniowy (KFS</a:t>
            </a:r>
            <a:r>
              <a:rPr lang="pl-PL" sz="2800" dirty="0">
                <a:solidFill>
                  <a:schemeClr val="tx1"/>
                </a:solidFill>
                <a:latin typeface="Arial" panose="020B0604020202020204" pitchFamily="34" charset="0"/>
                <a:cs typeface="Arial" panose="020B0604020202020204" pitchFamily="34" charset="0"/>
              </a:rPr>
              <a:t>)</a:t>
            </a:r>
          </a:p>
        </p:txBody>
      </p:sp>
      <p:sp>
        <p:nvSpPr>
          <p:cNvPr id="2" name="Prostokąt: zaokrąglone rogi 1">
            <a:extLst>
              <a:ext uri="{FF2B5EF4-FFF2-40B4-BE49-F238E27FC236}">
                <a16:creationId xmlns:a16="http://schemas.microsoft.com/office/drawing/2014/main" id="{29542774-869F-F71E-1F71-58D4EBAA7446}"/>
              </a:ext>
            </a:extLst>
          </p:cNvPr>
          <p:cNvSpPr/>
          <p:nvPr/>
        </p:nvSpPr>
        <p:spPr>
          <a:xfrm>
            <a:off x="179512" y="836712"/>
            <a:ext cx="8784976" cy="4896543"/>
          </a:xfrm>
          <a:prstGeom prst="round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pl-PL" dirty="0">
                <a:solidFill>
                  <a:schemeClr val="tx1"/>
                </a:solidFill>
                <a:effectLst/>
                <a:latin typeface="Arial" panose="020B0604020202020204" pitchFamily="34" charset="0"/>
                <a:ea typeface="Calibri" panose="020F0502020204030204" pitchFamily="34" charset="0"/>
                <a:cs typeface="Arial" panose="020B0604020202020204" pitchFamily="34" charset="0"/>
              </a:rPr>
              <a:t>Limit środków KFS na 2024 rok wynosi 1 449 052,90 zł, w tym:</a:t>
            </a:r>
          </a:p>
          <a:p>
            <a:endParaRPr lang="pl-PL"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Ø"/>
            </a:pPr>
            <a:r>
              <a:rPr lang="pl-PL" dirty="0">
                <a:solidFill>
                  <a:schemeClr val="tx1"/>
                </a:solidFill>
                <a:effectLst/>
                <a:latin typeface="Arial" panose="020B0604020202020204" pitchFamily="34" charset="0"/>
                <a:ea typeface="Calibri" panose="020F0502020204030204" pitchFamily="34" charset="0"/>
                <a:cs typeface="Arial" panose="020B0604020202020204" pitchFamily="34" charset="0"/>
              </a:rPr>
              <a:t> 940 600,00 zł </a:t>
            </a:r>
            <a:r>
              <a:rPr lang="pl-PL"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pl-PL" dirty="0">
                <a:solidFill>
                  <a:schemeClr val="tx1"/>
                </a:solidFill>
                <a:effectLst/>
                <a:latin typeface="Arial" panose="020B0604020202020204" pitchFamily="34" charset="0"/>
                <a:ea typeface="Calibri" panose="020F0502020204030204" pitchFamily="34" charset="0"/>
                <a:cs typeface="Arial" panose="020B0604020202020204" pitchFamily="34" charset="0"/>
              </a:rPr>
              <a:t>środki z limitu podstawowego</a:t>
            </a:r>
          </a:p>
          <a:p>
            <a:pPr marL="285750" indent="-285750">
              <a:buFont typeface="Wingdings" panose="05000000000000000000" pitchFamily="2" charset="2"/>
              <a:buChar char="Ø"/>
            </a:pPr>
            <a:r>
              <a:rPr lang="pl-PL"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pl-PL" dirty="0">
                <a:solidFill>
                  <a:schemeClr val="tx1"/>
                </a:solidFill>
                <a:effectLst/>
                <a:latin typeface="Arial" panose="020B0604020202020204" pitchFamily="34" charset="0"/>
                <a:ea typeface="Calibri" panose="020F0502020204030204" pitchFamily="34" charset="0"/>
                <a:cs typeface="Arial" panose="020B0604020202020204" pitchFamily="34" charset="0"/>
              </a:rPr>
              <a:t>508 452,90 zł </a:t>
            </a:r>
            <a:r>
              <a:rPr lang="pl-PL" dirty="0">
                <a:solidFill>
                  <a:schemeClr val="tx1"/>
                </a:solidFill>
                <a:latin typeface="Arial" panose="020B0604020202020204" pitchFamily="34" charset="0"/>
                <a:ea typeface="Calibri" panose="020F0502020204030204" pitchFamily="34" charset="0"/>
                <a:cs typeface="Arial" panose="020B0604020202020204" pitchFamily="34" charset="0"/>
              </a:rPr>
              <a:t>-</a:t>
            </a:r>
            <a:r>
              <a:rPr lang="pl-PL" dirty="0">
                <a:solidFill>
                  <a:schemeClr val="tx1"/>
                </a:solidFill>
                <a:effectLst/>
                <a:latin typeface="Arial" panose="020B0604020202020204" pitchFamily="34" charset="0"/>
                <a:ea typeface="Calibri" panose="020F0502020204030204" pitchFamily="34" charset="0"/>
                <a:cs typeface="Arial" panose="020B0604020202020204" pitchFamily="34" charset="0"/>
              </a:rPr>
              <a:t> środki z rezerwy KFS</a:t>
            </a:r>
          </a:p>
          <a:p>
            <a:endParaRPr lang="pl-PL"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r>
              <a:rPr lang="pl-PL" dirty="0">
                <a:solidFill>
                  <a:schemeClr val="tx1"/>
                </a:solidFill>
                <a:effectLst/>
                <a:latin typeface="Arial" panose="020B0604020202020204" pitchFamily="34" charset="0"/>
                <a:ea typeface="Calibri" panose="020F0502020204030204" pitchFamily="34" charset="0"/>
                <a:cs typeface="Arial" panose="020B0604020202020204" pitchFamily="34" charset="0"/>
              </a:rPr>
              <a:t>W ramach powyższego limitu w okresie od 01.01.2024 r. do 30.06.2024 r. zawarto 68 umów z 66 pracodawcami (z tego 50 z Elbląga i 16 z powiatu elbląskiego) dla 338 osób, w tym dla 22 pracodawców i 316 pracowników</a:t>
            </a:r>
          </a:p>
          <a:p>
            <a:r>
              <a:rPr lang="pl-PL" dirty="0">
                <a:solidFill>
                  <a:schemeClr val="tx1"/>
                </a:solidFill>
                <a:effectLst/>
                <a:latin typeface="Arial" panose="020B0604020202020204" pitchFamily="34" charset="0"/>
                <a:ea typeface="Calibri" panose="020F0502020204030204" pitchFamily="34" charset="0"/>
                <a:cs typeface="Arial" panose="020B0604020202020204" pitchFamily="34" charset="0"/>
              </a:rPr>
              <a:t>(z tego 273 z Elbląga oraz 65 z powiatu elbląskiego).</a:t>
            </a:r>
          </a:p>
          <a:p>
            <a:endParaRPr lang="pl-PL"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r>
              <a:rPr lang="pl-PL" dirty="0">
                <a:solidFill>
                  <a:schemeClr val="tx1"/>
                </a:solidFill>
                <a:effectLst/>
                <a:latin typeface="Arial" panose="020B0604020202020204" pitchFamily="34" charset="0"/>
                <a:ea typeface="Calibri" panose="020F0502020204030204" pitchFamily="34" charset="0"/>
                <a:cs typeface="Arial" panose="020B0604020202020204" pitchFamily="34" charset="0"/>
              </a:rPr>
              <a:t>Na dzień 30.06.2024 r. wydatkowano kwotę 736.205,39 zł.</a:t>
            </a:r>
          </a:p>
          <a:p>
            <a:endParaRPr lang="pl-PL"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603134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a:extLst>
              <a:ext uri="{FF2B5EF4-FFF2-40B4-BE49-F238E27FC236}">
                <a16:creationId xmlns:a16="http://schemas.microsoft.com/office/drawing/2014/main" id="{67F80E6C-56F9-2B3E-719A-77139D20C9D7}"/>
              </a:ext>
            </a:extLst>
          </p:cNvPr>
          <p:cNvSpPr>
            <a:spLocks noGrp="1"/>
          </p:cNvSpPr>
          <p:nvPr>
            <p:ph type="title"/>
          </p:nvPr>
        </p:nvSpPr>
        <p:spPr>
          <a:xfrm>
            <a:off x="251520" y="260649"/>
            <a:ext cx="8640960" cy="936104"/>
          </a:xfrm>
          <a:noFill/>
          <a:ln w="12700">
            <a:noFill/>
          </a:ln>
        </p:spPr>
        <p:txBody>
          <a:bodyPr>
            <a:noAutofit/>
          </a:bodyPr>
          <a:lstStyle/>
          <a:p>
            <a:pPr marL="93663" algn="l"/>
            <a:r>
              <a:rPr lang="pl-PL" sz="2400" dirty="0">
                <a:latin typeface="Arial" panose="020B0604020202020204" pitchFamily="34" charset="0"/>
                <a:cs typeface="Arial" panose="020B0604020202020204" pitchFamily="34" charset="0"/>
              </a:rPr>
              <a:t>Krajowy Fundusz Szkoleniowy (KFS)</a:t>
            </a:r>
          </a:p>
        </p:txBody>
      </p:sp>
      <p:sp>
        <p:nvSpPr>
          <p:cNvPr id="7" name="pole tekstowe 6">
            <a:extLst>
              <a:ext uri="{FF2B5EF4-FFF2-40B4-BE49-F238E27FC236}">
                <a16:creationId xmlns:a16="http://schemas.microsoft.com/office/drawing/2014/main" id="{BD4575C6-D931-289B-13E5-D66724F016E9}"/>
              </a:ext>
            </a:extLst>
          </p:cNvPr>
          <p:cNvSpPr txBox="1"/>
          <p:nvPr/>
        </p:nvSpPr>
        <p:spPr>
          <a:xfrm>
            <a:off x="575556" y="967151"/>
            <a:ext cx="7992888" cy="338554"/>
          </a:xfrm>
          <a:prstGeom prst="rect">
            <a:avLst/>
          </a:prstGeom>
          <a:noFill/>
        </p:spPr>
        <p:txBody>
          <a:bodyPr wrap="square">
            <a:spAutoFit/>
          </a:bodyPr>
          <a:lstStyle/>
          <a:p>
            <a:r>
              <a:rPr lang="pl-PL" sz="1600" b="0" i="1" u="sng" strike="noStrike" spc="0" dirty="0">
                <a:solidFill>
                  <a:srgbClr val="000000"/>
                </a:solidFill>
                <a:effectLst/>
                <a:latin typeface="Arial" panose="020B0604020202020204" pitchFamily="34" charset="0"/>
                <a:ea typeface="Arial" panose="020B0604020202020204" pitchFamily="34" charset="0"/>
                <a:cs typeface="Arial" panose="020B0604020202020204" pitchFamily="34" charset="0"/>
              </a:rPr>
              <a:t>Wydatkowanie środków KFS wg priorytetów ministra właściwego ds. pracy w 2024 r.</a:t>
            </a:r>
            <a:endParaRPr lang="pl-PL" sz="1600" dirty="0"/>
          </a:p>
        </p:txBody>
      </p:sp>
      <p:graphicFrame>
        <p:nvGraphicFramePr>
          <p:cNvPr id="8" name="Tabela 7">
            <a:extLst>
              <a:ext uri="{FF2B5EF4-FFF2-40B4-BE49-F238E27FC236}">
                <a16:creationId xmlns:a16="http://schemas.microsoft.com/office/drawing/2014/main" id="{B051E44F-F77D-7EFA-12DD-60407BA33B36}"/>
              </a:ext>
            </a:extLst>
          </p:cNvPr>
          <p:cNvGraphicFramePr>
            <a:graphicFrameLocks noGrp="1"/>
          </p:cNvGraphicFramePr>
          <p:nvPr>
            <p:extLst>
              <p:ext uri="{D42A27DB-BD31-4B8C-83A1-F6EECF244321}">
                <p14:modId xmlns:p14="http://schemas.microsoft.com/office/powerpoint/2010/main" val="4080369897"/>
              </p:ext>
            </p:extLst>
          </p:nvPr>
        </p:nvGraphicFramePr>
        <p:xfrm>
          <a:off x="377534" y="1375781"/>
          <a:ext cx="8352000" cy="5149565"/>
        </p:xfrm>
        <a:graphic>
          <a:graphicData uri="http://schemas.openxmlformats.org/drawingml/2006/table">
            <a:tbl>
              <a:tblPr>
                <a:tableStyleId>{5C22544A-7EE6-4342-B048-85BDC9FD1C3A}</a:tableStyleId>
              </a:tblPr>
              <a:tblGrid>
                <a:gridCol w="329067">
                  <a:extLst>
                    <a:ext uri="{9D8B030D-6E8A-4147-A177-3AD203B41FA5}">
                      <a16:colId xmlns:a16="http://schemas.microsoft.com/office/drawing/2014/main" val="3914811756"/>
                    </a:ext>
                  </a:extLst>
                </a:gridCol>
                <a:gridCol w="5239977">
                  <a:extLst>
                    <a:ext uri="{9D8B030D-6E8A-4147-A177-3AD203B41FA5}">
                      <a16:colId xmlns:a16="http://schemas.microsoft.com/office/drawing/2014/main" val="531170940"/>
                    </a:ext>
                  </a:extLst>
                </a:gridCol>
                <a:gridCol w="1391478">
                  <a:extLst>
                    <a:ext uri="{9D8B030D-6E8A-4147-A177-3AD203B41FA5}">
                      <a16:colId xmlns:a16="http://schemas.microsoft.com/office/drawing/2014/main" val="472495758"/>
                    </a:ext>
                  </a:extLst>
                </a:gridCol>
                <a:gridCol w="1391478">
                  <a:extLst>
                    <a:ext uri="{9D8B030D-6E8A-4147-A177-3AD203B41FA5}">
                      <a16:colId xmlns:a16="http://schemas.microsoft.com/office/drawing/2014/main" val="380032394"/>
                    </a:ext>
                  </a:extLst>
                </a:gridCol>
              </a:tblGrid>
              <a:tr h="468535">
                <a:tc>
                  <a:txBody>
                    <a:bodyPr/>
                    <a:lstStyle/>
                    <a:p>
                      <a:pPr algn="l" fontAlgn="ctr"/>
                      <a:r>
                        <a:rPr lang="pl-PL" sz="1400" u="none" strike="noStrike" dirty="0">
                          <a:effectLst/>
                          <a:latin typeface="Arial" panose="020B0604020202020204" pitchFamily="34" charset="0"/>
                          <a:cs typeface="Arial" panose="020B0604020202020204" pitchFamily="34" charset="0"/>
                        </a:rPr>
                        <a:t>Lp.</a:t>
                      </a:r>
                      <a:endParaRPr lang="pl-PL" sz="1400" b="1" i="0" u="none" strike="noStrike" dirty="0">
                        <a:solidFill>
                          <a:srgbClr val="000000"/>
                        </a:solidFill>
                        <a:effectLst/>
                        <a:latin typeface="Arial" panose="020B0604020202020204" pitchFamily="34" charset="0"/>
                        <a:cs typeface="Arial" panose="020B0604020202020204" pitchFamily="34" charset="0"/>
                      </a:endParaRPr>
                    </a:p>
                  </a:txBody>
                  <a:tcPr marL="4220" marR="4220" marT="4220" marB="0" anchor="ctr"/>
                </a:tc>
                <a:tc>
                  <a:txBody>
                    <a:bodyPr/>
                    <a:lstStyle/>
                    <a:p>
                      <a:pPr algn="ctr" fontAlgn="ctr"/>
                      <a:r>
                        <a:rPr lang="pl-PL" sz="1400" u="none" strike="noStrike" dirty="0">
                          <a:effectLst/>
                          <a:latin typeface="Arial" panose="020B0604020202020204" pitchFamily="34" charset="0"/>
                          <a:cs typeface="Arial" panose="020B0604020202020204" pitchFamily="34" charset="0"/>
                        </a:rPr>
                        <a:t>Priorytety</a:t>
                      </a:r>
                      <a:endParaRPr lang="pl-PL" sz="1400" b="1" i="0" u="none" strike="noStrike" dirty="0">
                        <a:solidFill>
                          <a:srgbClr val="000000"/>
                        </a:solidFill>
                        <a:effectLst/>
                        <a:latin typeface="Arial" panose="020B0604020202020204" pitchFamily="34" charset="0"/>
                        <a:cs typeface="Arial" panose="020B0604020202020204" pitchFamily="34" charset="0"/>
                      </a:endParaRPr>
                    </a:p>
                  </a:txBody>
                  <a:tcPr marL="4220" marR="4220" marT="4220" marB="0" anchor="ctr"/>
                </a:tc>
                <a:tc>
                  <a:txBody>
                    <a:bodyPr/>
                    <a:lstStyle/>
                    <a:p>
                      <a:pPr algn="ctr" fontAlgn="ctr"/>
                      <a:r>
                        <a:rPr lang="pl-PL" sz="1400" u="none" strike="noStrike" dirty="0">
                          <a:effectLst/>
                          <a:latin typeface="Arial" panose="020B0604020202020204" pitchFamily="34" charset="0"/>
                          <a:cs typeface="Arial" panose="020B0604020202020204" pitchFamily="34" charset="0"/>
                        </a:rPr>
                        <a:t>Wydatkowana kwota</a:t>
                      </a:r>
                      <a:endParaRPr lang="pl-PL" sz="1400" b="1" i="0" u="none" strike="noStrike" dirty="0">
                        <a:solidFill>
                          <a:srgbClr val="000000"/>
                        </a:solidFill>
                        <a:effectLst/>
                        <a:latin typeface="Arial" panose="020B0604020202020204" pitchFamily="34" charset="0"/>
                        <a:cs typeface="Arial" panose="020B0604020202020204" pitchFamily="34" charset="0"/>
                      </a:endParaRPr>
                    </a:p>
                  </a:txBody>
                  <a:tcPr marL="4220" marR="4220" marT="4220" marB="0" anchor="ctr"/>
                </a:tc>
                <a:tc>
                  <a:txBody>
                    <a:bodyPr/>
                    <a:lstStyle/>
                    <a:p>
                      <a:pPr algn="ctr" fontAlgn="ctr"/>
                      <a:r>
                        <a:rPr lang="pl-PL" sz="1400" u="none" strike="noStrike">
                          <a:effectLst/>
                          <a:latin typeface="Arial" panose="020B0604020202020204" pitchFamily="34" charset="0"/>
                          <a:cs typeface="Arial" panose="020B0604020202020204" pitchFamily="34" charset="0"/>
                        </a:rPr>
                        <a:t>L os.</a:t>
                      </a:r>
                      <a:endParaRPr lang="pl-PL" sz="1400" b="1" i="0" u="none" strike="noStrike">
                        <a:solidFill>
                          <a:srgbClr val="000000"/>
                        </a:solidFill>
                        <a:effectLst/>
                        <a:latin typeface="Arial" panose="020B0604020202020204" pitchFamily="34" charset="0"/>
                        <a:cs typeface="Arial" panose="020B0604020202020204" pitchFamily="34" charset="0"/>
                      </a:endParaRPr>
                    </a:p>
                  </a:txBody>
                  <a:tcPr marL="4220" marR="4220" marT="4220" marB="0" anchor="ctr"/>
                </a:tc>
                <a:extLst>
                  <a:ext uri="{0D108BD9-81ED-4DB2-BD59-A6C34878D82A}">
                    <a16:rowId xmlns:a16="http://schemas.microsoft.com/office/drawing/2014/main" val="2494806088"/>
                  </a:ext>
                </a:extLst>
              </a:tr>
              <a:tr h="530379">
                <a:tc>
                  <a:txBody>
                    <a:bodyPr/>
                    <a:lstStyle/>
                    <a:p>
                      <a:pPr algn="just" fontAlgn="ctr"/>
                      <a:r>
                        <a:rPr lang="pl-PL" sz="1400" b="0" i="0" u="none" strike="noStrike" dirty="0">
                          <a:solidFill>
                            <a:srgbClr val="000000"/>
                          </a:solidFill>
                          <a:effectLst/>
                          <a:latin typeface="Arial" panose="020B0604020202020204" pitchFamily="34" charset="0"/>
                          <a:cs typeface="Arial" panose="020B0604020202020204" pitchFamily="34" charset="0"/>
                        </a:rPr>
                        <a:t>   1.</a:t>
                      </a:r>
                    </a:p>
                  </a:txBody>
                  <a:tcPr marL="4220" marR="4220" marT="4220" marB="0"/>
                </a:tc>
                <a:tc>
                  <a:txBody>
                    <a:bodyPr/>
                    <a:lstStyle/>
                    <a:p>
                      <a:pPr lvl="0" algn="l" fontAlgn="ctr"/>
                      <a:r>
                        <a:rPr lang="pl-PL" sz="1400" u="none" strike="noStrike" dirty="0">
                          <a:effectLst/>
                          <a:latin typeface="Arial" panose="020B0604020202020204" pitchFamily="34" charset="0"/>
                          <a:cs typeface="Arial" panose="020B0604020202020204" pitchFamily="34" charset="0"/>
                        </a:rPr>
                        <a:t>wsparcie kształcenia ustawicznego w związku z zastosowaniem w firmach nowych procesów, technologii i narzędzi pracy</a:t>
                      </a:r>
                      <a:endParaRPr lang="pl-PL" sz="1400" b="0" i="0" u="none" strike="noStrike" dirty="0">
                        <a:solidFill>
                          <a:srgbClr val="000000"/>
                        </a:solidFill>
                        <a:effectLst/>
                        <a:latin typeface="Arial" panose="020B0604020202020204" pitchFamily="34" charset="0"/>
                        <a:cs typeface="Arial" panose="020B0604020202020204" pitchFamily="34" charset="0"/>
                      </a:endParaRPr>
                    </a:p>
                  </a:txBody>
                  <a:tcPr marL="4220" marR="4220" marT="4220" marB="0"/>
                </a:tc>
                <a:tc>
                  <a:txBody>
                    <a:bodyPr/>
                    <a:lstStyle/>
                    <a:p>
                      <a:pPr algn="ctr" fontAlgn="ctr"/>
                      <a:r>
                        <a:rPr lang="pl-PL" sz="1400" u="none" strike="noStrike">
                          <a:effectLst/>
                          <a:latin typeface="Arial" panose="020B0604020202020204" pitchFamily="34" charset="0"/>
                          <a:cs typeface="Arial" panose="020B0604020202020204" pitchFamily="34" charset="0"/>
                        </a:rPr>
                        <a:t>102 989,00 zł</a:t>
                      </a:r>
                      <a:endParaRPr lang="pl-PL" sz="1400" b="0" i="0" u="none" strike="noStrike">
                        <a:solidFill>
                          <a:srgbClr val="000000"/>
                        </a:solidFill>
                        <a:effectLst/>
                        <a:latin typeface="Arial" panose="020B0604020202020204" pitchFamily="34" charset="0"/>
                        <a:cs typeface="Arial" panose="020B0604020202020204" pitchFamily="34" charset="0"/>
                      </a:endParaRPr>
                    </a:p>
                  </a:txBody>
                  <a:tcPr marL="4220" marR="4220" marT="4220" marB="0" anchor="ctr"/>
                </a:tc>
                <a:tc>
                  <a:txBody>
                    <a:bodyPr/>
                    <a:lstStyle/>
                    <a:p>
                      <a:pPr algn="ctr" fontAlgn="ctr"/>
                      <a:r>
                        <a:rPr lang="pl-PL" sz="1400" u="none" strike="noStrike">
                          <a:effectLst/>
                          <a:latin typeface="Arial" panose="020B0604020202020204" pitchFamily="34" charset="0"/>
                          <a:cs typeface="Arial" panose="020B0604020202020204" pitchFamily="34" charset="0"/>
                        </a:rPr>
                        <a:t>41</a:t>
                      </a:r>
                      <a:endParaRPr lang="pl-PL" sz="1400" b="0" i="0" u="none" strike="noStrike">
                        <a:solidFill>
                          <a:srgbClr val="000000"/>
                        </a:solidFill>
                        <a:effectLst/>
                        <a:latin typeface="Arial" panose="020B0604020202020204" pitchFamily="34" charset="0"/>
                        <a:cs typeface="Arial" panose="020B0604020202020204" pitchFamily="34" charset="0"/>
                      </a:endParaRPr>
                    </a:p>
                  </a:txBody>
                  <a:tcPr marL="4220" marR="4220" marT="4220" marB="0" anchor="ctr"/>
                </a:tc>
                <a:extLst>
                  <a:ext uri="{0D108BD9-81ED-4DB2-BD59-A6C34878D82A}">
                    <a16:rowId xmlns:a16="http://schemas.microsoft.com/office/drawing/2014/main" val="2464005721"/>
                  </a:ext>
                </a:extLst>
              </a:tr>
              <a:tr h="468535">
                <a:tc>
                  <a:txBody>
                    <a:bodyPr/>
                    <a:lstStyle/>
                    <a:p>
                      <a:pPr algn="just" fontAlgn="ctr"/>
                      <a:r>
                        <a:rPr lang="pl-PL" sz="1400" u="none" strike="noStrike" dirty="0">
                          <a:effectLst/>
                          <a:latin typeface="Arial" panose="020B0604020202020204" pitchFamily="34" charset="0"/>
                          <a:cs typeface="Arial" panose="020B0604020202020204" pitchFamily="34" charset="0"/>
                        </a:rPr>
                        <a:t>   2.</a:t>
                      </a:r>
                      <a:endParaRPr lang="pl-PL" sz="1400" b="0" i="0" u="none" strike="noStrike" dirty="0">
                        <a:solidFill>
                          <a:srgbClr val="000000"/>
                        </a:solidFill>
                        <a:effectLst/>
                        <a:latin typeface="Arial" panose="020B0604020202020204" pitchFamily="34" charset="0"/>
                        <a:cs typeface="Arial" panose="020B0604020202020204" pitchFamily="34" charset="0"/>
                      </a:endParaRPr>
                    </a:p>
                  </a:txBody>
                  <a:tcPr marL="4220" marR="4220" marT="4220" marB="0"/>
                </a:tc>
                <a:tc>
                  <a:txBody>
                    <a:bodyPr/>
                    <a:lstStyle/>
                    <a:p>
                      <a:pPr lvl="0" algn="l" fontAlgn="ctr"/>
                      <a:r>
                        <a:rPr lang="pl-PL" sz="1400" u="none" strike="noStrike" dirty="0">
                          <a:effectLst/>
                          <a:latin typeface="Arial" panose="020B0604020202020204" pitchFamily="34" charset="0"/>
                          <a:cs typeface="Arial" panose="020B0604020202020204" pitchFamily="34" charset="0"/>
                        </a:rPr>
                        <a:t>wsparcie kształcenia ustawicznego w zidentyfikowanych w danym powiecie lub województwie zawodach deficytowych</a:t>
                      </a:r>
                      <a:endParaRPr lang="pl-PL" sz="1400" b="0" i="0" u="none" strike="noStrike" dirty="0">
                        <a:solidFill>
                          <a:srgbClr val="000000"/>
                        </a:solidFill>
                        <a:effectLst/>
                        <a:latin typeface="Arial" panose="020B0604020202020204" pitchFamily="34" charset="0"/>
                        <a:cs typeface="Arial" panose="020B0604020202020204" pitchFamily="34" charset="0"/>
                      </a:endParaRPr>
                    </a:p>
                  </a:txBody>
                  <a:tcPr marL="4220" marR="4220" marT="4220" marB="0"/>
                </a:tc>
                <a:tc>
                  <a:txBody>
                    <a:bodyPr/>
                    <a:lstStyle/>
                    <a:p>
                      <a:pPr algn="ctr" fontAlgn="ctr"/>
                      <a:r>
                        <a:rPr lang="pl-PL" sz="1400" u="none" strike="noStrike">
                          <a:effectLst/>
                          <a:latin typeface="Arial" panose="020B0604020202020204" pitchFamily="34" charset="0"/>
                          <a:cs typeface="Arial" panose="020B0604020202020204" pitchFamily="34" charset="0"/>
                        </a:rPr>
                        <a:t>285 200,79 zł</a:t>
                      </a:r>
                      <a:endParaRPr lang="pl-PL" sz="1400" b="0" i="0" u="none" strike="noStrike">
                        <a:solidFill>
                          <a:srgbClr val="000000"/>
                        </a:solidFill>
                        <a:effectLst/>
                        <a:latin typeface="Arial" panose="020B0604020202020204" pitchFamily="34" charset="0"/>
                        <a:cs typeface="Arial" panose="020B0604020202020204" pitchFamily="34" charset="0"/>
                      </a:endParaRPr>
                    </a:p>
                  </a:txBody>
                  <a:tcPr marL="4220" marR="4220" marT="4220" marB="0" anchor="ctr"/>
                </a:tc>
                <a:tc>
                  <a:txBody>
                    <a:bodyPr/>
                    <a:lstStyle/>
                    <a:p>
                      <a:pPr algn="ctr" fontAlgn="ctr"/>
                      <a:r>
                        <a:rPr lang="pl-PL" sz="1400" u="none" strike="noStrike">
                          <a:effectLst/>
                          <a:latin typeface="Arial" panose="020B0604020202020204" pitchFamily="34" charset="0"/>
                          <a:cs typeface="Arial" panose="020B0604020202020204" pitchFamily="34" charset="0"/>
                        </a:rPr>
                        <a:t>100</a:t>
                      </a:r>
                      <a:endParaRPr lang="pl-PL" sz="1400" b="0" i="0" u="none" strike="noStrike">
                        <a:solidFill>
                          <a:srgbClr val="000000"/>
                        </a:solidFill>
                        <a:effectLst/>
                        <a:latin typeface="Arial" panose="020B0604020202020204" pitchFamily="34" charset="0"/>
                        <a:cs typeface="Arial" panose="020B0604020202020204" pitchFamily="34" charset="0"/>
                      </a:endParaRPr>
                    </a:p>
                  </a:txBody>
                  <a:tcPr marL="4220" marR="4220" marT="4220" marB="0" anchor="ctr"/>
                </a:tc>
                <a:extLst>
                  <a:ext uri="{0D108BD9-81ED-4DB2-BD59-A6C34878D82A}">
                    <a16:rowId xmlns:a16="http://schemas.microsoft.com/office/drawing/2014/main" val="620717260"/>
                  </a:ext>
                </a:extLst>
              </a:tr>
              <a:tr h="700510">
                <a:tc>
                  <a:txBody>
                    <a:bodyPr/>
                    <a:lstStyle/>
                    <a:p>
                      <a:pPr algn="just" fontAlgn="ctr"/>
                      <a:r>
                        <a:rPr lang="pl-PL" sz="1400" u="none" strike="noStrike" dirty="0">
                          <a:effectLst/>
                          <a:latin typeface="Arial" panose="020B0604020202020204" pitchFamily="34" charset="0"/>
                          <a:cs typeface="Arial" panose="020B0604020202020204" pitchFamily="34" charset="0"/>
                        </a:rPr>
                        <a:t>   3. </a:t>
                      </a:r>
                      <a:endParaRPr lang="pl-PL" sz="1400" b="0" i="0" u="none" strike="noStrike" dirty="0">
                        <a:solidFill>
                          <a:srgbClr val="000000"/>
                        </a:solidFill>
                        <a:effectLst/>
                        <a:latin typeface="Arial" panose="020B0604020202020204" pitchFamily="34" charset="0"/>
                        <a:cs typeface="Arial" panose="020B0604020202020204" pitchFamily="34" charset="0"/>
                      </a:endParaRPr>
                    </a:p>
                  </a:txBody>
                  <a:tcPr marL="4220" marR="4220" marT="4220" marB="0"/>
                </a:tc>
                <a:tc>
                  <a:txBody>
                    <a:bodyPr/>
                    <a:lstStyle/>
                    <a:p>
                      <a:pPr lvl="0" algn="l" fontAlgn="ctr"/>
                      <a:r>
                        <a:rPr lang="pl-PL" sz="1400" u="none" strike="noStrike" dirty="0">
                          <a:effectLst/>
                          <a:latin typeface="Arial" panose="020B0604020202020204" pitchFamily="34" charset="0"/>
                          <a:cs typeface="Arial" panose="020B0604020202020204" pitchFamily="34" charset="0"/>
                        </a:rPr>
                        <a:t>wsparcie kształcenia ustawicznego osób powracających na rynek pracy po przerwie związanej ze sprawowaniem opieki nad dzieckiem oraz osób będących członkami rodzin wielodzietnych</a:t>
                      </a:r>
                      <a:endParaRPr lang="pl-PL" sz="1400" b="0" i="0" u="none" strike="noStrike" dirty="0">
                        <a:solidFill>
                          <a:srgbClr val="000000"/>
                        </a:solidFill>
                        <a:effectLst/>
                        <a:latin typeface="Arial" panose="020B0604020202020204" pitchFamily="34" charset="0"/>
                        <a:cs typeface="Arial" panose="020B0604020202020204" pitchFamily="34" charset="0"/>
                      </a:endParaRPr>
                    </a:p>
                  </a:txBody>
                  <a:tcPr marL="4220" marR="4220" marT="4220" marB="0"/>
                </a:tc>
                <a:tc>
                  <a:txBody>
                    <a:bodyPr/>
                    <a:lstStyle/>
                    <a:p>
                      <a:pPr algn="ctr" fontAlgn="ctr"/>
                      <a:r>
                        <a:rPr lang="pl-PL" sz="1400" u="none" strike="noStrike">
                          <a:effectLst/>
                          <a:latin typeface="Arial" panose="020B0604020202020204" pitchFamily="34" charset="0"/>
                          <a:cs typeface="Arial" panose="020B0604020202020204" pitchFamily="34" charset="0"/>
                        </a:rPr>
                        <a:t>6 749,60 zł</a:t>
                      </a:r>
                      <a:endParaRPr lang="pl-PL" sz="1400" b="0" i="0" u="none" strike="noStrike">
                        <a:solidFill>
                          <a:srgbClr val="000000"/>
                        </a:solidFill>
                        <a:effectLst/>
                        <a:latin typeface="Arial" panose="020B0604020202020204" pitchFamily="34" charset="0"/>
                        <a:cs typeface="Arial" panose="020B0604020202020204" pitchFamily="34" charset="0"/>
                      </a:endParaRPr>
                    </a:p>
                  </a:txBody>
                  <a:tcPr marL="4220" marR="4220" marT="4220" marB="0" anchor="ctr"/>
                </a:tc>
                <a:tc>
                  <a:txBody>
                    <a:bodyPr/>
                    <a:lstStyle/>
                    <a:p>
                      <a:pPr algn="ctr" fontAlgn="ctr"/>
                      <a:r>
                        <a:rPr lang="pl-PL" sz="1400" u="none" strike="noStrike">
                          <a:effectLst/>
                          <a:latin typeface="Arial" panose="020B0604020202020204" pitchFamily="34" charset="0"/>
                          <a:cs typeface="Arial" panose="020B0604020202020204" pitchFamily="34" charset="0"/>
                        </a:rPr>
                        <a:t>1</a:t>
                      </a:r>
                      <a:endParaRPr lang="pl-PL" sz="1400" b="0" i="0" u="none" strike="noStrike">
                        <a:solidFill>
                          <a:srgbClr val="000000"/>
                        </a:solidFill>
                        <a:effectLst/>
                        <a:latin typeface="Arial" panose="020B0604020202020204" pitchFamily="34" charset="0"/>
                        <a:cs typeface="Arial" panose="020B0604020202020204" pitchFamily="34" charset="0"/>
                      </a:endParaRPr>
                    </a:p>
                  </a:txBody>
                  <a:tcPr marL="4220" marR="4220" marT="4220" marB="0" anchor="ctr"/>
                </a:tc>
                <a:extLst>
                  <a:ext uri="{0D108BD9-81ED-4DB2-BD59-A6C34878D82A}">
                    <a16:rowId xmlns:a16="http://schemas.microsoft.com/office/drawing/2014/main" val="4286606879"/>
                  </a:ext>
                </a:extLst>
              </a:tr>
              <a:tr h="577229">
                <a:tc>
                  <a:txBody>
                    <a:bodyPr/>
                    <a:lstStyle/>
                    <a:p>
                      <a:pPr algn="just" fontAlgn="ctr"/>
                      <a:r>
                        <a:rPr lang="pl-PL" sz="1400" b="0" i="0" u="none" strike="noStrike" dirty="0">
                          <a:solidFill>
                            <a:srgbClr val="000000"/>
                          </a:solidFill>
                          <a:effectLst/>
                          <a:latin typeface="Arial" panose="020B0604020202020204" pitchFamily="34" charset="0"/>
                          <a:cs typeface="Arial" panose="020B0604020202020204" pitchFamily="34" charset="0"/>
                        </a:rPr>
                        <a:t>   4.</a:t>
                      </a:r>
                    </a:p>
                  </a:txBody>
                  <a:tcPr marL="4220" marR="4220" marT="4220" marB="0"/>
                </a:tc>
                <a:tc>
                  <a:txBody>
                    <a:bodyPr/>
                    <a:lstStyle/>
                    <a:p>
                      <a:pPr lvl="0" algn="l" fontAlgn="ctr"/>
                      <a:r>
                        <a:rPr lang="pl-PL" sz="1400" u="none" strike="noStrike" dirty="0">
                          <a:effectLst/>
                          <a:latin typeface="Arial" panose="020B0604020202020204" pitchFamily="34" charset="0"/>
                          <a:cs typeface="Arial" panose="020B0604020202020204" pitchFamily="34" charset="0"/>
                        </a:rPr>
                        <a:t>wsparcie kształcenia ustawicznego w zakresie umiejętności cyfrowych</a:t>
                      </a:r>
                      <a:endParaRPr lang="pl-PL" sz="1400" b="0" i="0" u="none" strike="noStrike" dirty="0">
                        <a:solidFill>
                          <a:srgbClr val="000000"/>
                        </a:solidFill>
                        <a:effectLst/>
                        <a:latin typeface="Arial" panose="020B0604020202020204" pitchFamily="34" charset="0"/>
                        <a:cs typeface="Arial" panose="020B0604020202020204" pitchFamily="34" charset="0"/>
                      </a:endParaRPr>
                    </a:p>
                  </a:txBody>
                  <a:tcPr marL="4220" marR="4220" marT="4220" marB="0"/>
                </a:tc>
                <a:tc>
                  <a:txBody>
                    <a:bodyPr/>
                    <a:lstStyle/>
                    <a:p>
                      <a:pPr algn="ctr" fontAlgn="ctr"/>
                      <a:r>
                        <a:rPr lang="pl-PL" sz="1400" u="none" strike="noStrike">
                          <a:effectLst/>
                          <a:latin typeface="Arial" panose="020B0604020202020204" pitchFamily="34" charset="0"/>
                          <a:cs typeface="Arial" panose="020B0604020202020204" pitchFamily="34" charset="0"/>
                        </a:rPr>
                        <a:t>131 390,00 zł</a:t>
                      </a:r>
                      <a:endParaRPr lang="pl-PL" sz="1400" b="0" i="0" u="none" strike="noStrike">
                        <a:solidFill>
                          <a:srgbClr val="000000"/>
                        </a:solidFill>
                        <a:effectLst/>
                        <a:latin typeface="Arial" panose="020B0604020202020204" pitchFamily="34" charset="0"/>
                        <a:cs typeface="Arial" panose="020B0604020202020204" pitchFamily="34" charset="0"/>
                      </a:endParaRPr>
                    </a:p>
                  </a:txBody>
                  <a:tcPr marL="4220" marR="4220" marT="4220" marB="0" anchor="ctr"/>
                </a:tc>
                <a:tc>
                  <a:txBody>
                    <a:bodyPr/>
                    <a:lstStyle/>
                    <a:p>
                      <a:pPr algn="ctr" fontAlgn="ctr"/>
                      <a:r>
                        <a:rPr lang="pl-PL" sz="1400" u="none" strike="noStrike">
                          <a:effectLst/>
                          <a:latin typeface="Arial" panose="020B0604020202020204" pitchFamily="34" charset="0"/>
                          <a:cs typeface="Arial" panose="020B0604020202020204" pitchFamily="34" charset="0"/>
                        </a:rPr>
                        <a:t>49</a:t>
                      </a:r>
                      <a:endParaRPr lang="pl-PL" sz="1400" b="0" i="0" u="none" strike="noStrike">
                        <a:solidFill>
                          <a:srgbClr val="000000"/>
                        </a:solidFill>
                        <a:effectLst/>
                        <a:latin typeface="Arial" panose="020B0604020202020204" pitchFamily="34" charset="0"/>
                        <a:cs typeface="Arial" panose="020B0604020202020204" pitchFamily="34" charset="0"/>
                      </a:endParaRPr>
                    </a:p>
                  </a:txBody>
                  <a:tcPr marL="4220" marR="4220" marT="4220" marB="0" anchor="ctr"/>
                </a:tc>
                <a:extLst>
                  <a:ext uri="{0D108BD9-81ED-4DB2-BD59-A6C34878D82A}">
                    <a16:rowId xmlns:a16="http://schemas.microsoft.com/office/drawing/2014/main" val="1510190514"/>
                  </a:ext>
                </a:extLst>
              </a:tr>
              <a:tr h="486820">
                <a:tc>
                  <a:txBody>
                    <a:bodyPr/>
                    <a:lstStyle/>
                    <a:p>
                      <a:pPr algn="just" fontAlgn="ctr"/>
                      <a:r>
                        <a:rPr lang="pl-PL" sz="1400" u="none" strike="noStrike" dirty="0">
                          <a:effectLst/>
                          <a:latin typeface="Arial" panose="020B0604020202020204" pitchFamily="34" charset="0"/>
                          <a:cs typeface="Arial" panose="020B0604020202020204" pitchFamily="34" charset="0"/>
                        </a:rPr>
                        <a:t>   5. </a:t>
                      </a:r>
                      <a:endParaRPr lang="pl-PL" sz="1400" b="0" i="0" u="none" strike="noStrike" dirty="0">
                        <a:solidFill>
                          <a:srgbClr val="000000"/>
                        </a:solidFill>
                        <a:effectLst/>
                        <a:latin typeface="Arial" panose="020B0604020202020204" pitchFamily="34" charset="0"/>
                        <a:cs typeface="Arial" panose="020B0604020202020204" pitchFamily="34" charset="0"/>
                      </a:endParaRPr>
                    </a:p>
                  </a:txBody>
                  <a:tcPr marL="4220" marR="4220" marT="4220" marB="0"/>
                </a:tc>
                <a:tc>
                  <a:txBody>
                    <a:bodyPr/>
                    <a:lstStyle/>
                    <a:p>
                      <a:pPr lvl="0" algn="l" fontAlgn="ctr"/>
                      <a:r>
                        <a:rPr lang="pl-PL" sz="1400" u="none" strike="noStrike" dirty="0">
                          <a:effectLst/>
                          <a:latin typeface="Arial" panose="020B0604020202020204" pitchFamily="34" charset="0"/>
                          <a:cs typeface="Arial" panose="020B0604020202020204" pitchFamily="34" charset="0"/>
                        </a:rPr>
                        <a:t>wsparcie kształcenia ustawicznego osób pracujących w branży motoryzacyjnej</a:t>
                      </a:r>
                      <a:endParaRPr lang="pl-PL" sz="1400" b="0" i="0" u="none" strike="noStrike" dirty="0">
                        <a:solidFill>
                          <a:srgbClr val="000000"/>
                        </a:solidFill>
                        <a:effectLst/>
                        <a:latin typeface="Arial" panose="020B0604020202020204" pitchFamily="34" charset="0"/>
                        <a:cs typeface="Arial" panose="020B0604020202020204" pitchFamily="34" charset="0"/>
                      </a:endParaRPr>
                    </a:p>
                  </a:txBody>
                  <a:tcPr marL="4220" marR="4220" marT="4220" marB="0"/>
                </a:tc>
                <a:tc>
                  <a:txBody>
                    <a:bodyPr/>
                    <a:lstStyle/>
                    <a:p>
                      <a:pPr algn="ctr" fontAlgn="ctr"/>
                      <a:r>
                        <a:rPr lang="pl-PL" sz="1400" u="none" strike="noStrike" dirty="0">
                          <a:effectLst/>
                          <a:latin typeface="Arial" panose="020B0604020202020204" pitchFamily="34" charset="0"/>
                          <a:cs typeface="Arial" panose="020B0604020202020204" pitchFamily="34" charset="0"/>
                        </a:rPr>
                        <a:t>0,00 zł</a:t>
                      </a:r>
                      <a:endParaRPr lang="pl-PL" sz="1400" b="0" i="0" u="none" strike="noStrike" dirty="0">
                        <a:solidFill>
                          <a:srgbClr val="000000"/>
                        </a:solidFill>
                        <a:effectLst/>
                        <a:latin typeface="Arial" panose="020B0604020202020204" pitchFamily="34" charset="0"/>
                        <a:cs typeface="Arial" panose="020B0604020202020204" pitchFamily="34" charset="0"/>
                      </a:endParaRPr>
                    </a:p>
                  </a:txBody>
                  <a:tcPr marL="4220" marR="4220" marT="4220" marB="0" anchor="ctr"/>
                </a:tc>
                <a:tc>
                  <a:txBody>
                    <a:bodyPr/>
                    <a:lstStyle/>
                    <a:p>
                      <a:pPr algn="ctr" fontAlgn="ctr"/>
                      <a:r>
                        <a:rPr lang="pl-PL" sz="1400" u="none" strike="noStrike">
                          <a:effectLst/>
                          <a:latin typeface="Arial" panose="020B0604020202020204" pitchFamily="34" charset="0"/>
                          <a:cs typeface="Arial" panose="020B0604020202020204" pitchFamily="34" charset="0"/>
                        </a:rPr>
                        <a:t>0</a:t>
                      </a:r>
                      <a:endParaRPr lang="pl-PL" sz="1400" b="0" i="0" u="none" strike="noStrike">
                        <a:solidFill>
                          <a:srgbClr val="000000"/>
                        </a:solidFill>
                        <a:effectLst/>
                        <a:latin typeface="Arial" panose="020B0604020202020204" pitchFamily="34" charset="0"/>
                        <a:cs typeface="Arial" panose="020B0604020202020204" pitchFamily="34" charset="0"/>
                      </a:endParaRPr>
                    </a:p>
                  </a:txBody>
                  <a:tcPr marL="4220" marR="4220" marT="4220" marB="0" anchor="ctr"/>
                </a:tc>
                <a:extLst>
                  <a:ext uri="{0D108BD9-81ED-4DB2-BD59-A6C34878D82A}">
                    <a16:rowId xmlns:a16="http://schemas.microsoft.com/office/drawing/2014/main" val="988563654"/>
                  </a:ext>
                </a:extLst>
              </a:tr>
              <a:tr h="486820">
                <a:tc>
                  <a:txBody>
                    <a:bodyPr/>
                    <a:lstStyle/>
                    <a:p>
                      <a:pPr algn="just" fontAlgn="ctr"/>
                      <a:r>
                        <a:rPr lang="pl-PL" sz="1400" u="none" strike="noStrike" dirty="0">
                          <a:effectLst/>
                          <a:latin typeface="Arial" panose="020B0604020202020204" pitchFamily="34" charset="0"/>
                          <a:cs typeface="Arial" panose="020B0604020202020204" pitchFamily="34" charset="0"/>
                        </a:rPr>
                        <a:t>   6. </a:t>
                      </a:r>
                      <a:endParaRPr lang="pl-PL" sz="1400" b="0" i="0" u="none" strike="noStrike" dirty="0">
                        <a:solidFill>
                          <a:srgbClr val="000000"/>
                        </a:solidFill>
                        <a:effectLst/>
                        <a:latin typeface="Arial" panose="020B0604020202020204" pitchFamily="34" charset="0"/>
                        <a:cs typeface="Arial" panose="020B0604020202020204" pitchFamily="34" charset="0"/>
                      </a:endParaRPr>
                    </a:p>
                  </a:txBody>
                  <a:tcPr marL="4220" marR="4220" marT="4220" marB="0"/>
                </a:tc>
                <a:tc>
                  <a:txBody>
                    <a:bodyPr/>
                    <a:lstStyle/>
                    <a:p>
                      <a:pPr lvl="0" algn="l" fontAlgn="ctr"/>
                      <a:r>
                        <a:rPr lang="pl-PL" sz="1400" u="none" strike="noStrike" dirty="0">
                          <a:effectLst/>
                          <a:latin typeface="Arial" panose="020B0604020202020204" pitchFamily="34" charset="0"/>
                          <a:cs typeface="Arial" panose="020B0604020202020204" pitchFamily="34" charset="0"/>
                        </a:rPr>
                        <a:t>wsparcie kształcenia ustawicznego osób po 45 roku życia</a:t>
                      </a:r>
                      <a:endParaRPr lang="pl-PL" sz="1400" b="0" i="0" u="none" strike="noStrike" dirty="0">
                        <a:solidFill>
                          <a:srgbClr val="000000"/>
                        </a:solidFill>
                        <a:effectLst/>
                        <a:latin typeface="Arial" panose="020B0604020202020204" pitchFamily="34" charset="0"/>
                        <a:cs typeface="Arial" panose="020B0604020202020204" pitchFamily="34" charset="0"/>
                      </a:endParaRPr>
                    </a:p>
                  </a:txBody>
                  <a:tcPr marL="4220" marR="4220" marT="4220" marB="0"/>
                </a:tc>
                <a:tc>
                  <a:txBody>
                    <a:bodyPr/>
                    <a:lstStyle/>
                    <a:p>
                      <a:pPr algn="ctr" fontAlgn="ctr"/>
                      <a:r>
                        <a:rPr lang="pl-PL" sz="1400" u="none" strike="noStrike" dirty="0">
                          <a:effectLst/>
                          <a:latin typeface="Arial" panose="020B0604020202020204" pitchFamily="34" charset="0"/>
                          <a:cs typeface="Arial" panose="020B0604020202020204" pitchFamily="34" charset="0"/>
                        </a:rPr>
                        <a:t>181 716,00 zł</a:t>
                      </a:r>
                      <a:endParaRPr lang="pl-PL" sz="1400" b="0" i="0" u="none" strike="noStrike" dirty="0">
                        <a:solidFill>
                          <a:srgbClr val="000000"/>
                        </a:solidFill>
                        <a:effectLst/>
                        <a:latin typeface="Arial" panose="020B0604020202020204" pitchFamily="34" charset="0"/>
                        <a:cs typeface="Arial" panose="020B0604020202020204" pitchFamily="34" charset="0"/>
                      </a:endParaRPr>
                    </a:p>
                  </a:txBody>
                  <a:tcPr marL="4220" marR="4220" marT="4220" marB="0" anchor="ctr"/>
                </a:tc>
                <a:tc>
                  <a:txBody>
                    <a:bodyPr/>
                    <a:lstStyle/>
                    <a:p>
                      <a:pPr algn="ctr" fontAlgn="ctr"/>
                      <a:r>
                        <a:rPr lang="pl-PL" sz="1400" u="none" strike="noStrike">
                          <a:effectLst/>
                          <a:latin typeface="Arial" panose="020B0604020202020204" pitchFamily="34" charset="0"/>
                          <a:cs typeface="Arial" panose="020B0604020202020204" pitchFamily="34" charset="0"/>
                        </a:rPr>
                        <a:t>72</a:t>
                      </a:r>
                      <a:endParaRPr lang="pl-PL" sz="1400" b="0" i="0" u="none" strike="noStrike">
                        <a:solidFill>
                          <a:srgbClr val="000000"/>
                        </a:solidFill>
                        <a:effectLst/>
                        <a:latin typeface="Arial" panose="020B0604020202020204" pitchFamily="34" charset="0"/>
                        <a:cs typeface="Arial" panose="020B0604020202020204" pitchFamily="34" charset="0"/>
                      </a:endParaRPr>
                    </a:p>
                  </a:txBody>
                  <a:tcPr marL="4220" marR="4220" marT="4220" marB="0" anchor="ctr"/>
                </a:tc>
                <a:extLst>
                  <a:ext uri="{0D108BD9-81ED-4DB2-BD59-A6C34878D82A}">
                    <a16:rowId xmlns:a16="http://schemas.microsoft.com/office/drawing/2014/main" val="1689093476"/>
                  </a:ext>
                </a:extLst>
              </a:tr>
              <a:tr h="486820">
                <a:tc>
                  <a:txBody>
                    <a:bodyPr/>
                    <a:lstStyle/>
                    <a:p>
                      <a:pPr algn="just" fontAlgn="ctr"/>
                      <a:r>
                        <a:rPr lang="pl-PL" sz="1400" u="none" strike="noStrike" dirty="0">
                          <a:effectLst/>
                          <a:latin typeface="Arial" panose="020B0604020202020204" pitchFamily="34" charset="0"/>
                          <a:cs typeface="Arial" panose="020B0604020202020204" pitchFamily="34" charset="0"/>
                        </a:rPr>
                        <a:t>   7. </a:t>
                      </a:r>
                      <a:endParaRPr lang="pl-PL" sz="1400" b="0" i="0" u="none" strike="noStrike" dirty="0">
                        <a:solidFill>
                          <a:srgbClr val="000000"/>
                        </a:solidFill>
                        <a:effectLst/>
                        <a:latin typeface="Arial" panose="020B0604020202020204" pitchFamily="34" charset="0"/>
                        <a:cs typeface="Arial" panose="020B0604020202020204" pitchFamily="34" charset="0"/>
                      </a:endParaRPr>
                    </a:p>
                  </a:txBody>
                  <a:tcPr marL="4220" marR="4220" marT="4220" marB="0"/>
                </a:tc>
                <a:tc>
                  <a:txBody>
                    <a:bodyPr/>
                    <a:lstStyle/>
                    <a:p>
                      <a:pPr lvl="0" algn="l" fontAlgn="ctr"/>
                      <a:r>
                        <a:rPr lang="pl-PL" sz="1400" u="none" strike="noStrike" dirty="0">
                          <a:effectLst/>
                          <a:latin typeface="Arial" panose="020B0604020202020204" pitchFamily="34" charset="0"/>
                          <a:cs typeface="Arial" panose="020B0604020202020204" pitchFamily="34" charset="0"/>
                        </a:rPr>
                        <a:t>wsparcie kształcenia ustawicznego skierowane do pracodawców zatrudniających cudzoziemców</a:t>
                      </a:r>
                      <a:endParaRPr lang="pl-PL" sz="1400" b="0" i="0" u="none" strike="noStrike" dirty="0">
                        <a:solidFill>
                          <a:srgbClr val="000000"/>
                        </a:solidFill>
                        <a:effectLst/>
                        <a:latin typeface="Arial" panose="020B0604020202020204" pitchFamily="34" charset="0"/>
                        <a:cs typeface="Arial" panose="020B0604020202020204" pitchFamily="34" charset="0"/>
                      </a:endParaRPr>
                    </a:p>
                  </a:txBody>
                  <a:tcPr marL="4220" marR="4220" marT="4220" marB="0"/>
                </a:tc>
                <a:tc>
                  <a:txBody>
                    <a:bodyPr/>
                    <a:lstStyle/>
                    <a:p>
                      <a:pPr algn="ctr" fontAlgn="ctr"/>
                      <a:r>
                        <a:rPr lang="pl-PL" sz="1400" u="none" strike="noStrike" dirty="0">
                          <a:effectLst/>
                          <a:latin typeface="Arial" panose="020B0604020202020204" pitchFamily="34" charset="0"/>
                          <a:cs typeface="Arial" panose="020B0604020202020204" pitchFamily="34" charset="0"/>
                        </a:rPr>
                        <a:t>5 600,00 zł</a:t>
                      </a:r>
                      <a:endParaRPr lang="pl-PL" sz="1400" b="0" i="0" u="none" strike="noStrike" dirty="0">
                        <a:solidFill>
                          <a:srgbClr val="000000"/>
                        </a:solidFill>
                        <a:effectLst/>
                        <a:latin typeface="Arial" panose="020B0604020202020204" pitchFamily="34" charset="0"/>
                        <a:cs typeface="Arial" panose="020B0604020202020204" pitchFamily="34" charset="0"/>
                      </a:endParaRPr>
                    </a:p>
                  </a:txBody>
                  <a:tcPr marL="4220" marR="4220" marT="4220" marB="0" anchor="ctr"/>
                </a:tc>
                <a:tc>
                  <a:txBody>
                    <a:bodyPr/>
                    <a:lstStyle/>
                    <a:p>
                      <a:pPr algn="ctr" fontAlgn="ctr"/>
                      <a:r>
                        <a:rPr lang="pl-PL" sz="1400" u="none" strike="noStrike" dirty="0">
                          <a:effectLst/>
                          <a:latin typeface="Arial" panose="020B0604020202020204" pitchFamily="34" charset="0"/>
                          <a:cs typeface="Arial" panose="020B0604020202020204" pitchFamily="34" charset="0"/>
                        </a:rPr>
                        <a:t>2</a:t>
                      </a:r>
                      <a:endParaRPr lang="pl-PL" sz="1400" b="0" i="0" u="none" strike="noStrike" dirty="0">
                        <a:solidFill>
                          <a:srgbClr val="000000"/>
                        </a:solidFill>
                        <a:effectLst/>
                        <a:latin typeface="Arial" panose="020B0604020202020204" pitchFamily="34" charset="0"/>
                        <a:cs typeface="Arial" panose="020B0604020202020204" pitchFamily="34" charset="0"/>
                      </a:endParaRPr>
                    </a:p>
                  </a:txBody>
                  <a:tcPr marL="4220" marR="4220" marT="4220" marB="0" anchor="ctr"/>
                </a:tc>
                <a:extLst>
                  <a:ext uri="{0D108BD9-81ED-4DB2-BD59-A6C34878D82A}">
                    <a16:rowId xmlns:a16="http://schemas.microsoft.com/office/drawing/2014/main" val="491566476"/>
                  </a:ext>
                </a:extLst>
              </a:tr>
              <a:tr h="700510">
                <a:tc>
                  <a:txBody>
                    <a:bodyPr/>
                    <a:lstStyle/>
                    <a:p>
                      <a:pPr algn="just" fontAlgn="ctr"/>
                      <a:r>
                        <a:rPr lang="pl-PL" sz="1400" u="none" strike="noStrike" dirty="0">
                          <a:effectLst/>
                          <a:latin typeface="Arial" panose="020B0604020202020204" pitchFamily="34" charset="0"/>
                          <a:cs typeface="Arial" panose="020B0604020202020204" pitchFamily="34" charset="0"/>
                        </a:rPr>
                        <a:t>   8. </a:t>
                      </a:r>
                      <a:endParaRPr lang="pl-PL" sz="1400" b="0" i="0" u="none" strike="noStrike" dirty="0">
                        <a:solidFill>
                          <a:srgbClr val="000000"/>
                        </a:solidFill>
                        <a:effectLst/>
                        <a:latin typeface="Arial" panose="020B0604020202020204" pitchFamily="34" charset="0"/>
                        <a:cs typeface="Arial" panose="020B0604020202020204" pitchFamily="34" charset="0"/>
                      </a:endParaRPr>
                    </a:p>
                  </a:txBody>
                  <a:tcPr marL="4220" marR="4220" marT="4220" marB="0"/>
                </a:tc>
                <a:tc>
                  <a:txBody>
                    <a:bodyPr/>
                    <a:lstStyle/>
                    <a:p>
                      <a:pPr lvl="0" algn="l" fontAlgn="b"/>
                      <a:r>
                        <a:rPr lang="pl-PL" sz="1400" u="none" strike="noStrike" dirty="0">
                          <a:effectLst/>
                          <a:latin typeface="Arial" panose="020B0604020202020204" pitchFamily="34" charset="0"/>
                          <a:cs typeface="Arial" panose="020B0604020202020204" pitchFamily="34" charset="0"/>
                        </a:rPr>
                        <a:t>wsparcie kształcenia ustawicznego w zakresie zarządzania finansami i zapobieganie sytuacjom kryzysowym w przedsiębiorstwach</a:t>
                      </a:r>
                      <a:endParaRPr lang="pl-PL" sz="1400" b="0" i="0" u="none" strike="noStrike" dirty="0">
                        <a:solidFill>
                          <a:srgbClr val="000000"/>
                        </a:solidFill>
                        <a:effectLst/>
                        <a:latin typeface="Arial" panose="020B0604020202020204" pitchFamily="34" charset="0"/>
                        <a:cs typeface="Arial" panose="020B0604020202020204" pitchFamily="34" charset="0"/>
                      </a:endParaRPr>
                    </a:p>
                  </a:txBody>
                  <a:tcPr marL="4220" marR="4220" marT="4220" marB="0"/>
                </a:tc>
                <a:tc>
                  <a:txBody>
                    <a:bodyPr/>
                    <a:lstStyle/>
                    <a:p>
                      <a:pPr algn="ctr" fontAlgn="ctr"/>
                      <a:r>
                        <a:rPr lang="pl-PL" sz="1400" u="none" strike="noStrike" dirty="0">
                          <a:effectLst/>
                          <a:latin typeface="Arial" panose="020B0604020202020204" pitchFamily="34" charset="0"/>
                          <a:cs typeface="Arial" panose="020B0604020202020204" pitchFamily="34" charset="0"/>
                        </a:rPr>
                        <a:t>22 560,00 zł</a:t>
                      </a:r>
                      <a:endParaRPr lang="pl-PL" sz="1400" b="0" i="0" u="none" strike="noStrike" dirty="0">
                        <a:solidFill>
                          <a:srgbClr val="000000"/>
                        </a:solidFill>
                        <a:effectLst/>
                        <a:latin typeface="Arial" panose="020B0604020202020204" pitchFamily="34" charset="0"/>
                        <a:cs typeface="Arial" panose="020B0604020202020204" pitchFamily="34" charset="0"/>
                      </a:endParaRPr>
                    </a:p>
                  </a:txBody>
                  <a:tcPr marL="4220" marR="4220" marT="4220" marB="0" anchor="ctr"/>
                </a:tc>
                <a:tc>
                  <a:txBody>
                    <a:bodyPr/>
                    <a:lstStyle/>
                    <a:p>
                      <a:pPr algn="ctr" fontAlgn="ctr"/>
                      <a:r>
                        <a:rPr lang="pl-PL" sz="1400" u="none" strike="noStrike" dirty="0">
                          <a:effectLst/>
                          <a:latin typeface="Arial" panose="020B0604020202020204" pitchFamily="34" charset="0"/>
                          <a:cs typeface="Arial" panose="020B0604020202020204" pitchFamily="34" charset="0"/>
                        </a:rPr>
                        <a:t>24</a:t>
                      </a:r>
                      <a:endParaRPr lang="pl-PL" sz="1400" b="0" i="0" u="none" strike="noStrike" dirty="0">
                        <a:solidFill>
                          <a:srgbClr val="000000"/>
                        </a:solidFill>
                        <a:effectLst/>
                        <a:latin typeface="Arial" panose="020B0604020202020204" pitchFamily="34" charset="0"/>
                        <a:cs typeface="Arial" panose="020B0604020202020204" pitchFamily="34" charset="0"/>
                      </a:endParaRPr>
                    </a:p>
                  </a:txBody>
                  <a:tcPr marL="4220" marR="4220" marT="4220" marB="0" anchor="ctr"/>
                </a:tc>
                <a:extLst>
                  <a:ext uri="{0D108BD9-81ED-4DB2-BD59-A6C34878D82A}">
                    <a16:rowId xmlns:a16="http://schemas.microsoft.com/office/drawing/2014/main" val="3528214265"/>
                  </a:ext>
                </a:extLst>
              </a:tr>
              <a:tr h="243407">
                <a:tc>
                  <a:txBody>
                    <a:bodyPr/>
                    <a:lstStyle/>
                    <a:p>
                      <a:pPr algn="l" fontAlgn="ctr"/>
                      <a:r>
                        <a:rPr lang="pl-PL" sz="1400" u="none" strike="noStrike">
                          <a:effectLst/>
                          <a:latin typeface="Arial" panose="020B0604020202020204" pitchFamily="34" charset="0"/>
                          <a:cs typeface="Arial" panose="020B0604020202020204" pitchFamily="34" charset="0"/>
                        </a:rPr>
                        <a:t> </a:t>
                      </a:r>
                      <a:endParaRPr lang="pl-PL" sz="1400" b="0" i="0" u="none" strike="noStrike">
                        <a:solidFill>
                          <a:srgbClr val="000000"/>
                        </a:solidFill>
                        <a:effectLst/>
                        <a:latin typeface="Arial" panose="020B0604020202020204" pitchFamily="34" charset="0"/>
                        <a:cs typeface="Arial" panose="020B0604020202020204" pitchFamily="34" charset="0"/>
                      </a:endParaRPr>
                    </a:p>
                  </a:txBody>
                  <a:tcPr marL="4220" marR="4220" marT="4220" marB="0" anchor="ctr"/>
                </a:tc>
                <a:tc>
                  <a:txBody>
                    <a:bodyPr/>
                    <a:lstStyle/>
                    <a:p>
                      <a:pPr algn="l" fontAlgn="ctr"/>
                      <a:r>
                        <a:rPr lang="pl-PL" sz="1400" u="none" strike="noStrike" dirty="0">
                          <a:effectLst/>
                          <a:latin typeface="Arial" panose="020B0604020202020204" pitchFamily="34" charset="0"/>
                          <a:cs typeface="Arial" panose="020B0604020202020204" pitchFamily="34" charset="0"/>
                        </a:rPr>
                        <a:t>Suma:</a:t>
                      </a:r>
                      <a:endParaRPr lang="pl-PL" sz="1400" b="1" i="0" u="none" strike="noStrike" dirty="0">
                        <a:solidFill>
                          <a:srgbClr val="000000"/>
                        </a:solidFill>
                        <a:effectLst/>
                        <a:latin typeface="Arial" panose="020B0604020202020204" pitchFamily="34" charset="0"/>
                        <a:cs typeface="Arial" panose="020B0604020202020204" pitchFamily="34" charset="0"/>
                      </a:endParaRPr>
                    </a:p>
                  </a:txBody>
                  <a:tcPr marL="4220" marR="4220" marT="4220" marB="0" anchor="ctr"/>
                </a:tc>
                <a:tc>
                  <a:txBody>
                    <a:bodyPr/>
                    <a:lstStyle/>
                    <a:p>
                      <a:pPr algn="ctr" fontAlgn="ctr"/>
                      <a:r>
                        <a:rPr lang="pl-PL" sz="1400" u="none" strike="noStrike" dirty="0">
                          <a:effectLst/>
                          <a:latin typeface="Arial" panose="020B0604020202020204" pitchFamily="34" charset="0"/>
                          <a:cs typeface="Arial" panose="020B0604020202020204" pitchFamily="34" charset="0"/>
                        </a:rPr>
                        <a:t>736 205,39 zł</a:t>
                      </a:r>
                      <a:endParaRPr lang="pl-PL" sz="1400" b="1" i="0" u="none" strike="noStrike" dirty="0">
                        <a:solidFill>
                          <a:srgbClr val="000000"/>
                        </a:solidFill>
                        <a:effectLst/>
                        <a:latin typeface="Arial" panose="020B0604020202020204" pitchFamily="34" charset="0"/>
                        <a:cs typeface="Arial" panose="020B0604020202020204" pitchFamily="34" charset="0"/>
                      </a:endParaRPr>
                    </a:p>
                  </a:txBody>
                  <a:tcPr marL="4220" marR="4220" marT="4220" marB="0" anchor="ctr"/>
                </a:tc>
                <a:tc>
                  <a:txBody>
                    <a:bodyPr/>
                    <a:lstStyle/>
                    <a:p>
                      <a:pPr algn="ctr" fontAlgn="ctr"/>
                      <a:r>
                        <a:rPr lang="pl-PL" sz="1400" u="none" strike="noStrike" dirty="0">
                          <a:effectLst/>
                          <a:latin typeface="Arial" panose="020B0604020202020204" pitchFamily="34" charset="0"/>
                          <a:cs typeface="Arial" panose="020B0604020202020204" pitchFamily="34" charset="0"/>
                        </a:rPr>
                        <a:t>289</a:t>
                      </a:r>
                      <a:endParaRPr lang="pl-PL" sz="1400" b="1" i="0" u="none" strike="noStrike" dirty="0">
                        <a:solidFill>
                          <a:srgbClr val="000000"/>
                        </a:solidFill>
                        <a:effectLst/>
                        <a:latin typeface="Arial" panose="020B0604020202020204" pitchFamily="34" charset="0"/>
                        <a:cs typeface="Arial" panose="020B0604020202020204" pitchFamily="34" charset="0"/>
                      </a:endParaRPr>
                    </a:p>
                  </a:txBody>
                  <a:tcPr marL="4220" marR="4220" marT="4220" marB="0" anchor="ctr"/>
                </a:tc>
                <a:extLst>
                  <a:ext uri="{0D108BD9-81ED-4DB2-BD59-A6C34878D82A}">
                    <a16:rowId xmlns:a16="http://schemas.microsoft.com/office/drawing/2014/main" val="814220655"/>
                  </a:ext>
                </a:extLst>
              </a:tr>
            </a:tbl>
          </a:graphicData>
        </a:graphic>
      </p:graphicFrame>
    </p:spTree>
    <p:extLst>
      <p:ext uri="{BB962C8B-B14F-4D97-AF65-F5344CB8AC3E}">
        <p14:creationId xmlns:p14="http://schemas.microsoft.com/office/powerpoint/2010/main" val="7666259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noFill/>
          <a:ln w="9525">
            <a:noFill/>
          </a:ln>
        </p:spPr>
        <p:txBody>
          <a:bodyPr/>
          <a:lstStyle/>
          <a:p>
            <a:r>
              <a:rPr lang="pl-PL" dirty="0">
                <a:latin typeface="Arial" panose="020B0604020202020204" pitchFamily="34" charset="0"/>
                <a:cs typeface="Arial" panose="020B0604020202020204" pitchFamily="34" charset="0"/>
              </a:rPr>
              <a:t>Dziękuję za uwagę</a:t>
            </a:r>
          </a:p>
        </p:txBody>
      </p:sp>
      <p:sp>
        <p:nvSpPr>
          <p:cNvPr id="3" name="Podtytuł 2"/>
          <p:cNvSpPr>
            <a:spLocks noGrp="1"/>
          </p:cNvSpPr>
          <p:nvPr>
            <p:ph type="subTitle" idx="1"/>
          </p:nvPr>
        </p:nvSpPr>
        <p:spPr>
          <a:xfrm>
            <a:off x="1371600" y="3270250"/>
            <a:ext cx="6400800" cy="2659080"/>
          </a:xfrm>
        </p:spPr>
        <p:txBody>
          <a:bodyPr/>
          <a:lstStyle/>
          <a:p>
            <a:endParaRPr lang="pl-PL" dirty="0"/>
          </a:p>
          <a:p>
            <a:endParaRPr lang="pl-PL" dirty="0"/>
          </a:p>
          <a:p>
            <a:endParaRPr lang="pl-PL" dirty="0"/>
          </a:p>
          <a:p>
            <a:r>
              <a:rPr lang="pl-PL" sz="2800" u="sng" dirty="0">
                <a:solidFill>
                  <a:srgbClr val="00B050"/>
                </a:solidFill>
              </a:rPr>
              <a:t>www.elblag.praca.gov.pl</a:t>
            </a:r>
          </a:p>
        </p:txBody>
      </p:sp>
      <p:pic>
        <p:nvPicPr>
          <p:cNvPr id="4" name="Obraz 3">
            <a:extLst>
              <a:ext uri="{FF2B5EF4-FFF2-40B4-BE49-F238E27FC236}">
                <a16:creationId xmlns:a16="http://schemas.microsoft.com/office/drawing/2014/main" id="{4A1F7ECE-9FC5-9FD5-AD91-97DAD7B963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5373216"/>
            <a:ext cx="1677603" cy="104998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B28203-26EE-560F-35A2-D75B6C343E61}"/>
              </a:ext>
            </a:extLst>
          </p:cNvPr>
          <p:cNvSpPr txBox="1">
            <a:spLocks/>
          </p:cNvSpPr>
          <p:nvPr/>
        </p:nvSpPr>
        <p:spPr>
          <a:xfrm>
            <a:off x="107504" y="289793"/>
            <a:ext cx="9001000" cy="1050975"/>
          </a:xfrm>
          <a:prstGeom prst="rect">
            <a:avLst/>
          </a:prstGeom>
          <a:noFill/>
          <a:ln>
            <a:noFill/>
          </a:ln>
        </p:spPr>
        <p:style>
          <a:lnRef idx="2">
            <a:schemeClr val="accent4">
              <a:shade val="15000"/>
            </a:schemeClr>
          </a:lnRef>
          <a:fillRef idx="1">
            <a:schemeClr val="accent4"/>
          </a:fillRef>
          <a:effectRef idx="0">
            <a:schemeClr val="accent4"/>
          </a:effectRef>
          <a:fontRef idx="minor">
            <a:schemeClr val="lt1"/>
          </a:fontRef>
        </p:style>
        <p:txBody>
          <a:bodyPr>
            <a:noAutofit/>
          </a:bodyPr>
          <a:lst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a:lstStyle>
          <a:p>
            <a:pPr marL="269875" algn="l"/>
            <a:r>
              <a:rPr lang="pl-PL" sz="2400" dirty="0">
                <a:solidFill>
                  <a:schemeClr val="tx1"/>
                </a:solidFill>
                <a:latin typeface="Arial" panose="020B0604020202020204" pitchFamily="34" charset="0"/>
                <a:cs typeface="Arial" panose="020B0604020202020204" pitchFamily="34" charset="0"/>
              </a:rPr>
              <a:t>PODMIOTY GOSPODARKI NARODOWEJ ZAREJESTROWANE W powiecie </a:t>
            </a:r>
            <a:r>
              <a:rPr lang="pl-PL" sz="2400" dirty="0" err="1">
                <a:solidFill>
                  <a:schemeClr val="tx1"/>
                </a:solidFill>
                <a:latin typeface="Arial" panose="020B0604020202020204" pitchFamily="34" charset="0"/>
                <a:cs typeface="Arial" panose="020B0604020202020204" pitchFamily="34" charset="0"/>
              </a:rPr>
              <a:t>ELBLĄskim</a:t>
            </a:r>
            <a:r>
              <a:rPr lang="pl-PL" sz="2400" dirty="0">
                <a:solidFill>
                  <a:schemeClr val="tx1"/>
                </a:solidFill>
                <a:latin typeface="Arial" panose="020B0604020202020204" pitchFamily="34" charset="0"/>
                <a:cs typeface="Arial" panose="020B0604020202020204" pitchFamily="34" charset="0"/>
              </a:rPr>
              <a:t>        stan na 30.06.2024 i 30.06.2023 r.</a:t>
            </a:r>
          </a:p>
        </p:txBody>
      </p:sp>
      <p:graphicFrame>
        <p:nvGraphicFramePr>
          <p:cNvPr id="6" name="Wykres 5">
            <a:extLst>
              <a:ext uri="{FF2B5EF4-FFF2-40B4-BE49-F238E27FC236}">
                <a16:creationId xmlns:a16="http://schemas.microsoft.com/office/drawing/2014/main" id="{17EA8B99-04D3-498A-1DB6-A987C2078E6D}"/>
              </a:ext>
            </a:extLst>
          </p:cNvPr>
          <p:cNvGraphicFramePr/>
          <p:nvPr>
            <p:extLst>
              <p:ext uri="{D42A27DB-BD31-4B8C-83A1-F6EECF244321}">
                <p14:modId xmlns:p14="http://schemas.microsoft.com/office/powerpoint/2010/main" val="2187469752"/>
              </p:ext>
            </p:extLst>
          </p:nvPr>
        </p:nvGraphicFramePr>
        <p:xfrm>
          <a:off x="179512" y="1916832"/>
          <a:ext cx="8784976" cy="44792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80742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7504" y="188641"/>
            <a:ext cx="8928992" cy="1368152"/>
          </a:xfrm>
          <a:noFill/>
          <a:ln w="12700">
            <a:noFill/>
          </a:ln>
        </p:spPr>
        <p:txBody>
          <a:bodyPr>
            <a:noAutofit/>
          </a:bodyPr>
          <a:lstStyle/>
          <a:p>
            <a:pPr marL="93663" algn="l"/>
            <a:r>
              <a:rPr lang="pl-PL" sz="2400" dirty="0">
                <a:solidFill>
                  <a:schemeClr val="tx1"/>
                </a:solidFill>
                <a:latin typeface="Arial" panose="020B0604020202020204" pitchFamily="34" charset="0"/>
                <a:cs typeface="Arial" panose="020B0604020202020204" pitchFamily="34" charset="0"/>
              </a:rPr>
              <a:t>poziom oraz stopa bezrobocia w Polsce     i województwie warmińsko-mazurskim</a:t>
            </a:r>
            <a:br>
              <a:rPr lang="pl-PL" sz="2400" dirty="0">
                <a:solidFill>
                  <a:schemeClr val="tx1"/>
                </a:solidFill>
                <a:latin typeface="Arial" panose="020B0604020202020204" pitchFamily="34" charset="0"/>
                <a:cs typeface="Arial" panose="020B0604020202020204" pitchFamily="34" charset="0"/>
              </a:rPr>
            </a:br>
            <a:r>
              <a:rPr lang="pl-PL" sz="2400" dirty="0">
                <a:solidFill>
                  <a:schemeClr val="tx1"/>
                </a:solidFill>
                <a:latin typeface="Arial" panose="020B0604020202020204" pitchFamily="34" charset="0"/>
                <a:cs typeface="Arial" panose="020B0604020202020204" pitchFamily="34" charset="0"/>
              </a:rPr>
              <a:t>stan na 30.06.2024 i 30.06.2023 r.</a:t>
            </a:r>
          </a:p>
        </p:txBody>
      </p:sp>
      <p:graphicFrame>
        <p:nvGraphicFramePr>
          <p:cNvPr id="11" name="Diagram 10"/>
          <p:cNvGraphicFramePr/>
          <p:nvPr>
            <p:extLst>
              <p:ext uri="{D42A27DB-BD31-4B8C-83A1-F6EECF244321}">
                <p14:modId xmlns:p14="http://schemas.microsoft.com/office/powerpoint/2010/main" val="2392531426"/>
              </p:ext>
            </p:extLst>
          </p:nvPr>
        </p:nvGraphicFramePr>
        <p:xfrm>
          <a:off x="1664306" y="1916832"/>
          <a:ext cx="1971590" cy="9358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nvGraphicFramePr>
        <p:xfrm>
          <a:off x="323528" y="2682044"/>
          <a:ext cx="3744416" cy="22322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0" name="Diagram 9"/>
          <p:cNvGraphicFramePr/>
          <p:nvPr>
            <p:extLst>
              <p:ext uri="{D42A27DB-BD31-4B8C-83A1-F6EECF244321}">
                <p14:modId xmlns:p14="http://schemas.microsoft.com/office/powerpoint/2010/main" val="3450748364"/>
              </p:ext>
            </p:extLst>
          </p:nvPr>
        </p:nvGraphicFramePr>
        <p:xfrm>
          <a:off x="395536" y="3068959"/>
          <a:ext cx="3969070" cy="330903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4" name="Diagram 13"/>
          <p:cNvGraphicFramePr/>
          <p:nvPr>
            <p:extLst>
              <p:ext uri="{D42A27DB-BD31-4B8C-83A1-F6EECF244321}">
                <p14:modId xmlns:p14="http://schemas.microsoft.com/office/powerpoint/2010/main" val="2829984924"/>
              </p:ext>
            </p:extLst>
          </p:nvPr>
        </p:nvGraphicFramePr>
        <p:xfrm>
          <a:off x="4644008" y="3000286"/>
          <a:ext cx="4248472" cy="3309033"/>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pSp>
        <p:nvGrpSpPr>
          <p:cNvPr id="13" name="Grupa 12"/>
          <p:cNvGrpSpPr/>
          <p:nvPr/>
        </p:nvGrpSpPr>
        <p:grpSpPr>
          <a:xfrm>
            <a:off x="5220072" y="1844824"/>
            <a:ext cx="2808312" cy="1007865"/>
            <a:chOff x="0" y="492"/>
            <a:chExt cx="1637785" cy="1007619"/>
          </a:xfrm>
          <a:solidFill>
            <a:schemeClr val="accent3">
              <a:lumMod val="60000"/>
              <a:lumOff val="40000"/>
            </a:schemeClr>
          </a:solidFill>
          <a:scene3d>
            <a:camera prst="orthographicFront"/>
            <a:lightRig rig="flat" dir="t"/>
          </a:scene3d>
        </p:grpSpPr>
        <p:sp>
          <p:nvSpPr>
            <p:cNvPr id="15" name="Elipsa 14"/>
            <p:cNvSpPr/>
            <p:nvPr/>
          </p:nvSpPr>
          <p:spPr>
            <a:xfrm>
              <a:off x="0" y="492"/>
              <a:ext cx="1637785" cy="1007619"/>
            </a:xfrm>
            <a:prstGeom prst="ellipse">
              <a:avLst/>
            </a:prstGeom>
            <a:grpFill/>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txBody>
            <a:bodyPr/>
            <a:lstStyle/>
            <a:p>
              <a:endParaRPr lang="pl-PL" dirty="0"/>
            </a:p>
          </p:txBody>
        </p:sp>
        <p:sp>
          <p:nvSpPr>
            <p:cNvPr id="16" name="Elipsa 4"/>
            <p:cNvSpPr/>
            <p:nvPr/>
          </p:nvSpPr>
          <p:spPr>
            <a:xfrm>
              <a:off x="239848" y="148054"/>
              <a:ext cx="1158089" cy="712495"/>
            </a:xfrm>
            <a:prstGeom prst="rect">
              <a:avLst/>
            </a:prstGeom>
            <a:grpFill/>
            <a:sp3d/>
          </p:spPr>
          <p:style>
            <a:lnRef idx="0">
              <a:scrgbClr r="0" g="0" b="0"/>
            </a:lnRef>
            <a:fillRef idx="0">
              <a:scrgbClr r="0" g="0" b="0"/>
            </a:fillRef>
            <a:effectRef idx="0">
              <a:scrgbClr r="0" g="0" b="0"/>
            </a:effectRef>
            <a:fontRef idx="minor">
              <a:schemeClr val="dk1"/>
            </a:fontRef>
          </p:style>
          <p:txBody>
            <a:bodyPr lIns="29210" tIns="29210" rIns="29210" bIns="29210" spcCol="1270" anchor="ctr"/>
            <a:lstStyle/>
            <a:p>
              <a:pPr algn="ctr" defTabSz="1022350" eaLnBrk="1" fontAlgn="auto" hangingPunct="1">
                <a:lnSpc>
                  <a:spcPct val="90000"/>
                </a:lnSpc>
                <a:spcAft>
                  <a:spcPct val="35000"/>
                </a:spcAft>
                <a:defRPr/>
              </a:pPr>
              <a:r>
                <a:rPr lang="pl-PL" sz="2300" dirty="0">
                  <a:solidFill>
                    <a:schemeClr val="tx1">
                      <a:lumMod val="85000"/>
                      <a:lumOff val="15000"/>
                    </a:schemeClr>
                  </a:solidFill>
                  <a:latin typeface="Arial" panose="020B0604020202020204" pitchFamily="34" charset="0"/>
                  <a:cs typeface="Arial" panose="020B0604020202020204" pitchFamily="34" charset="0"/>
                </a:rPr>
                <a:t>WARMIŃSKO-MAZURSKIE</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425132098"/>
              </p:ext>
            </p:extLst>
          </p:nvPr>
        </p:nvGraphicFramePr>
        <p:xfrm>
          <a:off x="357158" y="2694024"/>
          <a:ext cx="4214842" cy="3615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extLst>
              <p:ext uri="{D42A27DB-BD31-4B8C-83A1-F6EECF244321}">
                <p14:modId xmlns:p14="http://schemas.microsoft.com/office/powerpoint/2010/main" val="3146818564"/>
              </p:ext>
            </p:extLst>
          </p:nvPr>
        </p:nvGraphicFramePr>
        <p:xfrm>
          <a:off x="4714860" y="2823761"/>
          <a:ext cx="4214842" cy="348555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Prostokąt zaokrąglony 3"/>
          <p:cNvSpPr/>
          <p:nvPr/>
        </p:nvSpPr>
        <p:spPr>
          <a:xfrm>
            <a:off x="791015" y="1725967"/>
            <a:ext cx="3286148" cy="654866"/>
          </a:xfrm>
          <a:prstGeom prst="roundRect">
            <a:avLst/>
          </a:prstGeom>
          <a:noFill/>
          <a:ln cmpd="dbl">
            <a:no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pl-PL" sz="2400" dirty="0">
                <a:ln w="1905"/>
                <a:solidFill>
                  <a:schemeClr val="bg2"/>
                </a:solidFill>
                <a:effectLst>
                  <a:innerShdw blurRad="69850" dist="43180" dir="5400000">
                    <a:srgbClr val="000000">
                      <a:alpha val="65000"/>
                    </a:srgbClr>
                  </a:innerShdw>
                </a:effectLst>
                <a:latin typeface="Arial" pitchFamily="34" charset="0"/>
                <a:ea typeface="Segoe UI Black" pitchFamily="34" charset="0"/>
                <a:cs typeface="Arial" pitchFamily="34" charset="0"/>
              </a:rPr>
              <a:t>    ELBLĄG</a:t>
            </a:r>
          </a:p>
        </p:txBody>
      </p:sp>
      <p:sp>
        <p:nvSpPr>
          <p:cNvPr id="5" name="Prostokąt zaokrąglony 4"/>
          <p:cNvSpPr/>
          <p:nvPr/>
        </p:nvSpPr>
        <p:spPr>
          <a:xfrm>
            <a:off x="5066229" y="1766724"/>
            <a:ext cx="3429024" cy="654866"/>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pl-PL" sz="2400" dirty="0">
                <a:ln w="1905"/>
                <a:solidFill>
                  <a:schemeClr val="bg2"/>
                </a:solidFill>
                <a:effectLst>
                  <a:innerShdw blurRad="69850" dist="43180" dir="5400000">
                    <a:srgbClr val="000000">
                      <a:alpha val="65000"/>
                    </a:srgbClr>
                  </a:innerShdw>
                </a:effectLst>
                <a:latin typeface="Arial" pitchFamily="34" charset="0"/>
                <a:ea typeface="Segoe UI Black" pitchFamily="34" charset="0"/>
                <a:cs typeface="Arial" pitchFamily="34" charset="0"/>
              </a:rPr>
              <a:t>POWIAT</a:t>
            </a:r>
            <a:r>
              <a:rPr lang="pl-PL" sz="2400" dirty="0">
                <a:ln w="1905"/>
                <a:solidFill>
                  <a:schemeClr val="accent6">
                    <a:lumMod val="50000"/>
                  </a:schemeClr>
                </a:solidFill>
                <a:effectLst>
                  <a:innerShdw blurRad="69850" dist="43180" dir="5400000">
                    <a:srgbClr val="000000">
                      <a:alpha val="65000"/>
                    </a:srgbClr>
                  </a:innerShdw>
                </a:effectLst>
                <a:latin typeface="Arial" pitchFamily="34" charset="0"/>
                <a:ea typeface="Segoe UI Black" pitchFamily="34" charset="0"/>
                <a:cs typeface="Arial" pitchFamily="34" charset="0"/>
              </a:rPr>
              <a:t> </a:t>
            </a:r>
            <a:r>
              <a:rPr lang="pl-PL" sz="2400" dirty="0">
                <a:ln w="1905"/>
                <a:solidFill>
                  <a:schemeClr val="bg2"/>
                </a:solidFill>
                <a:effectLst>
                  <a:innerShdw blurRad="69850" dist="43180" dir="5400000">
                    <a:srgbClr val="000000">
                      <a:alpha val="65000"/>
                    </a:srgbClr>
                  </a:innerShdw>
                </a:effectLst>
                <a:latin typeface="Arial" pitchFamily="34" charset="0"/>
                <a:ea typeface="Segoe UI Black" pitchFamily="34" charset="0"/>
                <a:cs typeface="Arial" pitchFamily="34" charset="0"/>
              </a:rPr>
              <a:t>ELBLĄSKI</a:t>
            </a:r>
          </a:p>
        </p:txBody>
      </p:sp>
      <p:sp>
        <p:nvSpPr>
          <p:cNvPr id="8" name="Tytuł 1">
            <a:extLst>
              <a:ext uri="{FF2B5EF4-FFF2-40B4-BE49-F238E27FC236}">
                <a16:creationId xmlns:a16="http://schemas.microsoft.com/office/drawing/2014/main" id="{B64D11EC-E226-40E2-BDDA-88D9DA6EEC15}"/>
              </a:ext>
            </a:extLst>
          </p:cNvPr>
          <p:cNvSpPr txBox="1">
            <a:spLocks/>
          </p:cNvSpPr>
          <p:nvPr/>
        </p:nvSpPr>
        <p:spPr>
          <a:xfrm>
            <a:off x="0" y="254913"/>
            <a:ext cx="9108504" cy="1157863"/>
          </a:xfrm>
          <a:prstGeom prst="rect">
            <a:avLst/>
          </a:prstGeom>
          <a:noFill/>
          <a:ln w="12700">
            <a:noFill/>
          </a:ln>
        </p:spPr>
        <p:txBody>
          <a:bodyPr anchor="ctr">
            <a:noAutofit/>
          </a:bodyPr>
          <a:lst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a:lstStyle>
          <a:p>
            <a:pPr marL="269875" algn="l">
              <a:tabLst>
                <a:tab pos="269875" algn="l"/>
              </a:tabLst>
            </a:pPr>
            <a:r>
              <a:rPr lang="pl-PL" sz="2400" dirty="0">
                <a:latin typeface="Arial" panose="020B0604020202020204" pitchFamily="34" charset="0"/>
                <a:cs typeface="Arial" panose="020B0604020202020204" pitchFamily="34" charset="0"/>
              </a:rPr>
              <a:t>Poziom oraz stopa bezrobocia w Elblągu ORAZ powiecie elbląskim                            </a:t>
            </a:r>
            <a:r>
              <a:rPr lang="pl-PL" sz="2400" dirty="0">
                <a:solidFill>
                  <a:schemeClr val="tx1"/>
                </a:solidFill>
                <a:latin typeface="Arial" panose="020B0604020202020204" pitchFamily="34" charset="0"/>
                <a:cs typeface="Arial" panose="020B0604020202020204" pitchFamily="34" charset="0"/>
              </a:rPr>
              <a:t>stan na 30.06.2024 i 30.06.2023 r.</a:t>
            </a:r>
            <a:r>
              <a:rPr lang="pl-PL" sz="2400" dirty="0">
                <a:latin typeface="Arial" panose="020B0604020202020204" pitchFamily="34" charset="0"/>
                <a:cs typeface="Arial" panose="020B0604020202020204" pitchFamily="34" charset="0"/>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Symbol zastępczy zawartości 3">
            <a:extLst>
              <a:ext uri="{FF2B5EF4-FFF2-40B4-BE49-F238E27FC236}">
                <a16:creationId xmlns:a16="http://schemas.microsoft.com/office/drawing/2014/main" id="{7FED62E1-86D0-456C-9A59-BB1E90001274}"/>
              </a:ext>
            </a:extLst>
          </p:cNvPr>
          <p:cNvGraphicFramePr>
            <a:graphicFrameLocks/>
          </p:cNvGraphicFramePr>
          <p:nvPr>
            <p:extLst>
              <p:ext uri="{D42A27DB-BD31-4B8C-83A1-F6EECF244321}">
                <p14:modId xmlns:p14="http://schemas.microsoft.com/office/powerpoint/2010/main" val="2590794954"/>
              </p:ext>
            </p:extLst>
          </p:nvPr>
        </p:nvGraphicFramePr>
        <p:xfrm>
          <a:off x="-19741" y="1412776"/>
          <a:ext cx="8964488" cy="5327922"/>
        </p:xfrm>
        <a:graphic>
          <a:graphicData uri="http://schemas.openxmlformats.org/drawingml/2006/chart">
            <c:chart xmlns:c="http://schemas.openxmlformats.org/drawingml/2006/chart" xmlns:r="http://schemas.openxmlformats.org/officeDocument/2006/relationships" r:id="rId2"/>
          </a:graphicData>
        </a:graphic>
      </p:graphicFrame>
      <p:sp>
        <p:nvSpPr>
          <p:cNvPr id="4" name="Tytuł 1">
            <a:extLst>
              <a:ext uri="{FF2B5EF4-FFF2-40B4-BE49-F238E27FC236}">
                <a16:creationId xmlns:a16="http://schemas.microsoft.com/office/drawing/2014/main" id="{47A0C400-8269-B52B-2074-B630AD2FD4B8}"/>
              </a:ext>
            </a:extLst>
          </p:cNvPr>
          <p:cNvSpPr txBox="1">
            <a:spLocks/>
          </p:cNvSpPr>
          <p:nvPr/>
        </p:nvSpPr>
        <p:spPr>
          <a:xfrm>
            <a:off x="179512" y="188640"/>
            <a:ext cx="8784976" cy="936104"/>
          </a:xfrm>
          <a:prstGeom prst="rect">
            <a:avLst/>
          </a:prstGeom>
          <a:noFill/>
          <a:ln w="12700">
            <a:noFill/>
          </a:ln>
        </p:spPr>
        <p:txBody>
          <a:bodyPr>
            <a:noAutofit/>
          </a:bodyPr>
          <a:lst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a:lstStyle>
          <a:p>
            <a:pPr marL="177800" algn="l"/>
            <a:r>
              <a:rPr lang="pl-PL" sz="2400" dirty="0">
                <a:latin typeface="Arial" panose="020B0604020202020204" pitchFamily="34" charset="0"/>
                <a:ea typeface="Arial" panose="020B0604020202020204" pitchFamily="34" charset="0"/>
                <a:cs typeface="Arial" panose="020B0604020202020204" pitchFamily="34" charset="0"/>
              </a:rPr>
              <a:t>LICZBA BEZROBOTNYCH w Elblągu W LATACH 2023-2024 </a:t>
            </a:r>
            <a:endParaRPr lang="pl-P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6233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Symbol zastępczy zawartości 3">
            <a:extLst>
              <a:ext uri="{FF2B5EF4-FFF2-40B4-BE49-F238E27FC236}">
                <a16:creationId xmlns:a16="http://schemas.microsoft.com/office/drawing/2014/main" id="{7FED62E1-86D0-456C-9A59-BB1E90001274}"/>
              </a:ext>
            </a:extLst>
          </p:cNvPr>
          <p:cNvGraphicFramePr>
            <a:graphicFrameLocks/>
          </p:cNvGraphicFramePr>
          <p:nvPr>
            <p:extLst>
              <p:ext uri="{D42A27DB-BD31-4B8C-83A1-F6EECF244321}">
                <p14:modId xmlns:p14="http://schemas.microsoft.com/office/powerpoint/2010/main" val="3290007175"/>
              </p:ext>
            </p:extLst>
          </p:nvPr>
        </p:nvGraphicFramePr>
        <p:xfrm>
          <a:off x="1" y="1341438"/>
          <a:ext cx="8964488" cy="5327922"/>
        </p:xfrm>
        <a:graphic>
          <a:graphicData uri="http://schemas.openxmlformats.org/drawingml/2006/chart">
            <c:chart xmlns:c="http://schemas.openxmlformats.org/drawingml/2006/chart" xmlns:r="http://schemas.openxmlformats.org/officeDocument/2006/relationships" r:id="rId2"/>
          </a:graphicData>
        </a:graphic>
      </p:graphicFrame>
      <p:sp>
        <p:nvSpPr>
          <p:cNvPr id="4" name="Tytuł 1">
            <a:extLst>
              <a:ext uri="{FF2B5EF4-FFF2-40B4-BE49-F238E27FC236}">
                <a16:creationId xmlns:a16="http://schemas.microsoft.com/office/drawing/2014/main" id="{47A0C400-8269-B52B-2074-B630AD2FD4B8}"/>
              </a:ext>
            </a:extLst>
          </p:cNvPr>
          <p:cNvSpPr txBox="1">
            <a:spLocks/>
          </p:cNvSpPr>
          <p:nvPr/>
        </p:nvSpPr>
        <p:spPr>
          <a:xfrm>
            <a:off x="179512" y="188640"/>
            <a:ext cx="8784976" cy="936104"/>
          </a:xfrm>
          <a:prstGeom prst="rect">
            <a:avLst/>
          </a:prstGeom>
          <a:noFill/>
          <a:ln w="12700">
            <a:noFill/>
          </a:ln>
        </p:spPr>
        <p:txBody>
          <a:bodyPr>
            <a:noAutofit/>
          </a:bodyPr>
          <a:lst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a:lstStyle>
          <a:p>
            <a:pPr marL="177800" algn="l"/>
            <a:r>
              <a:rPr lang="pl-PL" sz="2400" dirty="0">
                <a:latin typeface="Arial" panose="020B0604020202020204" pitchFamily="34" charset="0"/>
                <a:ea typeface="Arial" panose="020B0604020202020204" pitchFamily="34" charset="0"/>
                <a:cs typeface="Arial" panose="020B0604020202020204" pitchFamily="34" charset="0"/>
              </a:rPr>
              <a:t>LICZBA BEZROBOTNYCH w POWIECIE </a:t>
            </a:r>
            <a:r>
              <a:rPr lang="pl-PL" sz="2400" dirty="0" err="1">
                <a:latin typeface="Arial" panose="020B0604020202020204" pitchFamily="34" charset="0"/>
                <a:ea typeface="Arial" panose="020B0604020202020204" pitchFamily="34" charset="0"/>
                <a:cs typeface="Arial" panose="020B0604020202020204" pitchFamily="34" charset="0"/>
              </a:rPr>
              <a:t>ElbląSKIM</a:t>
            </a:r>
            <a:r>
              <a:rPr lang="pl-PL" sz="2400" dirty="0">
                <a:latin typeface="Arial" panose="020B0604020202020204" pitchFamily="34" charset="0"/>
                <a:ea typeface="Arial" panose="020B0604020202020204" pitchFamily="34" charset="0"/>
                <a:cs typeface="Arial" panose="020B0604020202020204" pitchFamily="34" charset="0"/>
              </a:rPr>
              <a:t> W LATACH 2023-2024 </a:t>
            </a:r>
            <a:endParaRPr lang="pl-P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1520038"/>
      </p:ext>
    </p:extLst>
  </p:cSld>
  <p:clrMapOvr>
    <a:masterClrMapping/>
  </p:clrMapOvr>
</p:sld>
</file>

<file path=ppt/theme/theme1.xml><?xml version="1.0" encoding="utf-8"?>
<a:theme xmlns:a="http://schemas.openxmlformats.org/drawingml/2006/main" name="Paczka">
  <a:themeElements>
    <a:clrScheme name="Niestandardowy 5">
      <a:dk1>
        <a:srgbClr val="171616"/>
      </a:dk1>
      <a:lt1>
        <a:srgbClr val="F2F2F2"/>
      </a:lt1>
      <a:dk2>
        <a:srgbClr val="171616"/>
      </a:dk2>
      <a:lt2>
        <a:srgbClr val="171616"/>
      </a:lt2>
      <a:accent1>
        <a:srgbClr val="D9E2F3"/>
      </a:accent1>
      <a:accent2>
        <a:srgbClr val="FBE5D5"/>
      </a:accent2>
      <a:accent3>
        <a:srgbClr val="F2F2F2"/>
      </a:accent3>
      <a:accent4>
        <a:srgbClr val="FFF2CC"/>
      </a:accent4>
      <a:accent5>
        <a:srgbClr val="DEEBF6"/>
      </a:accent5>
      <a:accent6>
        <a:srgbClr val="E2EFD9"/>
      </a:accent6>
      <a:hlink>
        <a:srgbClr val="C2DFFD"/>
      </a:hlink>
      <a:folHlink>
        <a:srgbClr val="EBDAE2"/>
      </a:folHlink>
    </a:clrScheme>
    <a:fontScheme name="Paczka">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czka">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aleria">
    <a:dk1>
      <a:sysClr val="windowText" lastClr="000000"/>
    </a:dk1>
    <a:lt1>
      <a:sysClr val="window" lastClr="FFFFFF"/>
    </a:lt1>
    <a:dk2>
      <a:srgbClr val="454545"/>
    </a:dk2>
    <a:lt2>
      <a:srgbClr val="DCDCE0"/>
    </a:lt2>
    <a:accent1>
      <a:srgbClr val="415588"/>
    </a:accent1>
    <a:accent2>
      <a:srgbClr val="4294B6"/>
    </a:accent2>
    <a:accent3>
      <a:srgbClr val="087D7C"/>
    </a:accent3>
    <a:accent4>
      <a:srgbClr val="04B663"/>
    </a:accent4>
    <a:accent5>
      <a:srgbClr val="DF8822"/>
    </a:accent5>
    <a:accent6>
      <a:srgbClr val="BC410A"/>
    </a:accent6>
    <a:hlink>
      <a:srgbClr val="5977C4"/>
    </a:hlink>
    <a:folHlink>
      <a:srgbClr val="01A9BF"/>
    </a:folHlink>
  </a:clrScheme>
  <a:fontScheme name="Galeria">
    <a:majorFont>
      <a:latin typeface="Century Gothic"/>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43000" r="43000" b="100000"/>
        </a:path>
      </a:gradFill>
    </a:bgFillStyleLst>
  </a:fmtScheme>
</a:themeOverride>
</file>

<file path=ppt/theme/themeOverride2.xml><?xml version="1.0" encoding="utf-8"?>
<a:themeOverride xmlns:a="http://schemas.openxmlformats.org/drawingml/2006/main">
  <a:clrScheme name="Galeria">
    <a:dk1>
      <a:sysClr val="windowText" lastClr="000000"/>
    </a:dk1>
    <a:lt1>
      <a:sysClr val="window" lastClr="FFFFFF"/>
    </a:lt1>
    <a:dk2>
      <a:srgbClr val="454545"/>
    </a:dk2>
    <a:lt2>
      <a:srgbClr val="DCDCE0"/>
    </a:lt2>
    <a:accent1>
      <a:srgbClr val="415588"/>
    </a:accent1>
    <a:accent2>
      <a:srgbClr val="4294B6"/>
    </a:accent2>
    <a:accent3>
      <a:srgbClr val="087D7C"/>
    </a:accent3>
    <a:accent4>
      <a:srgbClr val="04B663"/>
    </a:accent4>
    <a:accent5>
      <a:srgbClr val="DF8822"/>
    </a:accent5>
    <a:accent6>
      <a:srgbClr val="BC410A"/>
    </a:accent6>
    <a:hlink>
      <a:srgbClr val="5977C4"/>
    </a:hlink>
    <a:folHlink>
      <a:srgbClr val="01A9BF"/>
    </a:folHlink>
  </a:clrScheme>
  <a:fontScheme name="Galeria">
    <a:majorFont>
      <a:latin typeface="Century Gothic"/>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43000" r="43000" b="100000"/>
        </a:path>
      </a:gradFill>
    </a:bgFillStyleLst>
  </a:fmtScheme>
</a:themeOverride>
</file>

<file path=docProps/app.xml><?xml version="1.0" encoding="utf-8"?>
<Properties xmlns="http://schemas.openxmlformats.org/officeDocument/2006/extended-properties" xmlns:vt="http://schemas.openxmlformats.org/officeDocument/2006/docPropsVTypes">
  <Template>Kropla</Template>
  <TotalTime>20781</TotalTime>
  <Words>4102</Words>
  <Application>Microsoft Office PowerPoint</Application>
  <PresentationFormat>Pokaz na ekranie (4:3)</PresentationFormat>
  <Paragraphs>570</Paragraphs>
  <Slides>47</Slides>
  <Notes>15</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47</vt:i4>
      </vt:variant>
    </vt:vector>
  </HeadingPairs>
  <TitlesOfParts>
    <vt:vector size="54" baseType="lpstr">
      <vt:lpstr>Arial</vt:lpstr>
      <vt:lpstr>Calibri</vt:lpstr>
      <vt:lpstr>Courier New</vt:lpstr>
      <vt:lpstr>Gill Sans MT</vt:lpstr>
      <vt:lpstr>Mongolian Baiti</vt:lpstr>
      <vt:lpstr>Wingdings</vt:lpstr>
      <vt:lpstr>Paczka</vt:lpstr>
      <vt:lpstr>Rynek pracy w powiecie elbląskim w i PÓŁROCZU 2024 ROKU </vt:lpstr>
      <vt:lpstr>Prezentacja programu PowerPoint</vt:lpstr>
      <vt:lpstr>Prezentacja programu PowerPoint</vt:lpstr>
      <vt:lpstr>Prezentacja programu PowerPoint</vt:lpstr>
      <vt:lpstr>Prezentacja programu PowerPoint</vt:lpstr>
      <vt:lpstr>poziom oraz stopa bezrobocia w Polsce     i województwie warmińsko-mazurskim stan na 30.06.2024 i 30.06.2023 r.</vt:lpstr>
      <vt:lpstr>Prezentacja programu PowerPoint</vt:lpstr>
      <vt:lpstr>Prezentacja programu PowerPoint</vt:lpstr>
      <vt:lpstr>Prezentacja programu PowerPoint</vt:lpstr>
      <vt:lpstr>STOPA bezrobocia w Elblągu        STAN NA 30.06.2024 I 30.06.2023 R.</vt:lpstr>
      <vt:lpstr>STOPA bezrobocia w powiecie elbląskim STAN NA 30.06.2024 I 30.06.2023 R.</vt:lpstr>
      <vt:lpstr>Płynność bezrobocia W i Półroczu  2024 i 2023 R.</vt:lpstr>
      <vt:lpstr> PRZYCZYNY WYŁĄCZEŃ Z EWIDENCJI OSÓB BEZROBOTNYCH Z ELBLĄGA W I PÓŁROCZU 2024 R. </vt:lpstr>
      <vt:lpstr>   PRZYCZYNY WYŁĄCZEŃ Z EWIDENCJI OSÓB BEZROBOTNYCH Z POWIATU ELBLĄSKIEGO W                 I PÓŁROCZU 2024 R. </vt:lpstr>
      <vt:lpstr>Wybrane GRUPY bezrobotnych w Elblągu STAN NA 30.06.2024 I 30.06.2023 R.</vt:lpstr>
      <vt:lpstr>Wybrane GRUPY bezrobotnych POWIECIE ELBLĄSKIM STAN NA 30.06.2024 I 30.06 2023 R.</vt:lpstr>
      <vt:lpstr>BEZROBOTNI WEDŁUG WIEKU W ELBLĄGU ORAZ  POWIECIE ELBLĄSKIM STAN NA 30.06.2024 R.</vt:lpstr>
      <vt:lpstr>BEZROBOTNI WEDŁUG STAŻU PRACY W ELBLĄGU ORAZ  POWIECIE ELBLĄSKIM STAN NA 30.06.2024 R.</vt:lpstr>
      <vt:lpstr>BEZROBOTNI WEDŁUG WYKSZTAŁCENIA W ELBLĄGU ORAZ  POWIECIE ELBLĄSKIM STAN NA 30.06.2024 R.</vt:lpstr>
      <vt:lpstr>BEZROBOTNI WEDŁUG CZASU POZOSTAWANIA BEZ PRACY W ELBLĄGU ORAZ  W POWIECIE ELBLASKIM STAN NA 30.06.2024 R.</vt:lpstr>
      <vt:lpstr>Oferty pracy W i Półroczu 2024 i 2023 R.</vt:lpstr>
      <vt:lpstr>wolne miejsca pracy zgłoszone przez pracodawców w I półroczu 2024 R.</vt:lpstr>
      <vt:lpstr>Bezrobotni według zawodów stan  NA 30.06.2024 r.</vt:lpstr>
      <vt:lpstr>Pośrednictwo pracy </vt:lpstr>
      <vt:lpstr>Prezentacja programu PowerPoint</vt:lpstr>
      <vt:lpstr>Prezentacja programu PowerPoint</vt:lpstr>
      <vt:lpstr>Prezentacja programu PowerPoint</vt:lpstr>
      <vt:lpstr>Pośrednictwo pracy - cudzoziemcy</vt:lpstr>
      <vt:lpstr>Pośrednictwo pracy - cudzoziemcy</vt:lpstr>
      <vt:lpstr>PORADNICTWO ZAWODOWE – stan na 30.06.2024 r.</vt:lpstr>
      <vt:lpstr>PORADNICTWO ZAWODOWE</vt:lpstr>
      <vt:lpstr>Prezentacja programu PowerPoint</vt:lpstr>
      <vt:lpstr>Prezentacja programu PowerPoint</vt:lpstr>
      <vt:lpstr>Prezentacja programu PowerPoint</vt:lpstr>
      <vt:lpstr>Zwolnienia grupowe</vt:lpstr>
      <vt:lpstr>Źródła finansowania</vt:lpstr>
      <vt:lpstr>Fundusz Pracy- algorytm</vt:lpstr>
      <vt:lpstr> Fundusz Pracy- REZERWA</vt:lpstr>
      <vt:lpstr>Prezentacja programu PowerPoint</vt:lpstr>
      <vt:lpstr>Prezentacja programu PowerPoint</vt:lpstr>
      <vt:lpstr> EUROPEJSKI FUNDUSZ SPOŁECZNY PLUS (efs+)</vt:lpstr>
      <vt:lpstr>Prezentacja programu PowerPoint</vt:lpstr>
      <vt:lpstr>Realizacja zadań ze środków PFRON w        I półroczu 2024 r.</vt:lpstr>
      <vt:lpstr>Struktura udziału w aktywnych programach rynku pracy (FP,EFS+,PFRON)</vt:lpstr>
      <vt:lpstr>Krajowy Fundusz Szkoleniowy (KFS)</vt:lpstr>
      <vt:lpstr>Krajowy Fundusz Szkoleniowy (KFS)</vt:lpstr>
      <vt:lpstr>Dziękuję za uwagę</vt:lpstr>
    </vt:vector>
  </TitlesOfParts>
  <Manager/>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subject/>
  <dc:creator>micuda</dc:creator>
  <cp:keywords/>
  <dc:description/>
  <cp:lastModifiedBy>Karolina Szwamber</cp:lastModifiedBy>
  <cp:revision>1417</cp:revision>
  <cp:lastPrinted>2024-08-23T08:28:15Z</cp:lastPrinted>
  <dcterms:created xsi:type="dcterms:W3CDTF">2014-05-19T12:38:10Z</dcterms:created>
  <dcterms:modified xsi:type="dcterms:W3CDTF">2024-09-09T06:14:34Z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TC060874521045</vt:lpwstr>
  </property>
</Properties>
</file>