
<file path=[Content_Types].xml><?xml version="1.0" encoding="utf-8"?>
<Types xmlns="http://schemas.openxmlformats.org/package/2006/content-types">
  <Default Extension="bin" ContentType="application/vnd.openxmlformats-officedocument.oleObject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3.xml" ContentType="application/vnd.openxmlformats-officedocument.drawingml.chartshapes+xml"/>
  <Override PartName="/ppt/charts/chart1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4.xml" ContentType="application/vnd.openxmlformats-officedocument.drawingml.chartshapes+xml"/>
  <Override PartName="/ppt/notesSlides/notesSlide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7.xml" ContentType="application/vnd.openxmlformats-officedocument.drawingml.chart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97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83" r:id="rId4"/>
    <p:sldId id="361" r:id="rId5"/>
    <p:sldId id="362" r:id="rId6"/>
    <p:sldId id="293" r:id="rId7"/>
    <p:sldId id="363" r:id="rId8"/>
    <p:sldId id="301" r:id="rId9"/>
    <p:sldId id="365" r:id="rId10"/>
    <p:sldId id="364" r:id="rId11"/>
    <p:sldId id="366" r:id="rId12"/>
    <p:sldId id="367" r:id="rId13"/>
    <p:sldId id="368" r:id="rId14"/>
    <p:sldId id="369" r:id="rId15"/>
    <p:sldId id="316" r:id="rId16"/>
    <p:sldId id="279" r:id="rId17"/>
    <p:sldId id="346" r:id="rId18"/>
    <p:sldId id="345" r:id="rId19"/>
    <p:sldId id="286" r:id="rId20"/>
    <p:sldId id="304" r:id="rId21"/>
    <p:sldId id="357" r:id="rId22"/>
    <p:sldId id="358" r:id="rId23"/>
    <p:sldId id="370" r:id="rId24"/>
    <p:sldId id="371" r:id="rId25"/>
    <p:sldId id="348" r:id="rId26"/>
    <p:sldId id="372" r:id="rId27"/>
    <p:sldId id="373" r:id="rId28"/>
    <p:sldId id="374" r:id="rId29"/>
    <p:sldId id="350" r:id="rId30"/>
    <p:sldId id="351" r:id="rId31"/>
    <p:sldId id="324" r:id="rId32"/>
    <p:sldId id="359" r:id="rId33"/>
    <p:sldId id="352" r:id="rId34"/>
    <p:sldId id="292" r:id="rId35"/>
    <p:sldId id="375" r:id="rId36"/>
    <p:sldId id="268" r:id="rId37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olina Szwamber" initials="KS" lastIdx="6" clrIdx="0">
    <p:extLst>
      <p:ext uri="{19B8F6BF-5375-455C-9EA6-DF929625EA0E}">
        <p15:presenceInfo xmlns:p15="http://schemas.microsoft.com/office/powerpoint/2012/main" userId="S-1-5-21-4261465372-4078632022-1165479254-17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9F3"/>
    <a:srgbClr val="BEA9D3"/>
    <a:srgbClr val="2D62A3"/>
    <a:srgbClr val="666698"/>
    <a:srgbClr val="3399FF"/>
    <a:srgbClr val="EB754B"/>
    <a:srgbClr val="660033"/>
    <a:srgbClr val="660066"/>
    <a:srgbClr val="7FD7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205" autoAdjust="0"/>
  </p:normalViewPr>
  <p:slideViewPr>
    <p:cSldViewPr>
      <p:cViewPr varScale="1">
        <p:scale>
          <a:sx n="111" d="100"/>
          <a:sy n="111" d="100"/>
        </p:scale>
        <p:origin x="151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1818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3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4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50800" dist="50800" dir="5400000" sx="96000" sy="96000" rotWithShape="0">
                <a:srgbClr val="000000">
                  <a:alpha val="48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1080000"/>
              </a:lightRig>
            </a:scene3d>
            <a:sp3d>
              <a:bevelT w="38100" h="12700" prst="softRound"/>
            </a:sp3d>
          </c:spPr>
          <c:invertIfNegative val="0"/>
          <c:cat>
            <c:strRef>
              <c:f>Arkusz1!$A$2:$A$13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Arkusz1!$B$2:$B$13</c:f>
              <c:numCache>
                <c:formatCode>General</c:formatCode>
                <c:ptCount val="12"/>
                <c:pt idx="0">
                  <c:v>3393</c:v>
                </c:pt>
                <c:pt idx="1">
                  <c:v>3473</c:v>
                </c:pt>
                <c:pt idx="2">
                  <c:v>3366</c:v>
                </c:pt>
                <c:pt idx="3">
                  <c:v>3238</c:v>
                </c:pt>
                <c:pt idx="4">
                  <c:v>3161</c:v>
                </c:pt>
                <c:pt idx="5">
                  <c:v>2974</c:v>
                </c:pt>
                <c:pt idx="6">
                  <c:v>2907</c:v>
                </c:pt>
                <c:pt idx="7">
                  <c:v>2853</c:v>
                </c:pt>
                <c:pt idx="8">
                  <c:v>2768</c:v>
                </c:pt>
                <c:pt idx="9">
                  <c:v>2696</c:v>
                </c:pt>
                <c:pt idx="10">
                  <c:v>2626</c:v>
                </c:pt>
                <c:pt idx="11">
                  <c:v>2623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93-4095-98DE-166047B15BE3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77000"/>
                    <a:tint val="98000"/>
                    <a:satMod val="110000"/>
                    <a:lumMod val="104000"/>
                  </a:schemeClr>
                </a:gs>
                <a:gs pos="69000">
                  <a:schemeClr val="accent6">
                    <a:tint val="77000"/>
                    <a:shade val="88000"/>
                    <a:satMod val="130000"/>
                    <a:lumMod val="92000"/>
                  </a:schemeClr>
                </a:gs>
                <a:gs pos="100000">
                  <a:schemeClr val="accent6">
                    <a:tint val="77000"/>
                    <a:shade val="78000"/>
                    <a:satMod val="130000"/>
                    <a:lumMod val="92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50800" dir="5400000" sx="96000" sy="96000" rotWithShape="0">
                <a:srgbClr val="000000">
                  <a:alpha val="48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1080000"/>
              </a:lightRig>
            </a:scene3d>
            <a:sp3d>
              <a:bevelT w="38100" h="12700" prst="softRound"/>
            </a:sp3d>
          </c:spPr>
          <c:invertIfNegative val="0"/>
          <c:cat>
            <c:strRef>
              <c:f>Arkusz1!$A$2:$A$13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Arkusz1!$C$2:$C$13</c:f>
              <c:numCache>
                <c:formatCode>General</c:formatCode>
                <c:ptCount val="12"/>
                <c:pt idx="0">
                  <c:v>2760</c:v>
                </c:pt>
                <c:pt idx="1">
                  <c:v>2841</c:v>
                </c:pt>
                <c:pt idx="2">
                  <c:v>2776</c:v>
                </c:pt>
                <c:pt idx="3">
                  <c:v>2725</c:v>
                </c:pt>
                <c:pt idx="4">
                  <c:v>2623</c:v>
                </c:pt>
                <c:pt idx="5">
                  <c:v>2544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93-4095-98DE-166047B15B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22720640"/>
        <c:axId val="122722176"/>
      </c:barChart>
      <c:catAx>
        <c:axId val="122720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2722176"/>
        <c:crosses val="autoZero"/>
        <c:auto val="1"/>
        <c:lblAlgn val="ctr"/>
        <c:lblOffset val="100"/>
        <c:noMultiLvlLbl val="0"/>
      </c:catAx>
      <c:valAx>
        <c:axId val="122722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2720640"/>
        <c:crosses val="autoZero"/>
        <c:crossBetween val="between"/>
        <c:majorUnit val="100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powiat elbląski</a:t>
            </a:r>
          </a:p>
        </c:rich>
      </c:tx>
      <c:layout>
        <c:manualLayout>
          <c:xMode val="edge"/>
          <c:yMode val="edge"/>
          <c:x val="0.25453989960711437"/>
          <c:y val="1.78211971646201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10897299289977881"/>
          <c:y val="0.11425528186211137"/>
          <c:w val="0.86234130551150867"/>
          <c:h val="0.81764503933026489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powiat elbląski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B4E-4606-83E6-9FE1886417A9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B4E-4606-83E6-9FE1886417A9}"/>
              </c:ext>
            </c:extLst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B4E-4606-83E6-9FE1886417A9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B4E-4606-83E6-9FE1886417A9}"/>
              </c:ext>
            </c:extLst>
          </c:dPt>
          <c:dPt>
            <c:idx val="4"/>
            <c:bubble3D val="0"/>
            <c:spPr>
              <a:solidFill>
                <a:srgbClr val="666698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3B4E-4606-83E6-9FE1886417A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3B4E-4606-83E6-9FE1886417A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12,9%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B4E-4606-83E6-9FE1886417A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27,2%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B4E-4606-83E6-9FE1886417A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24,9%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3B4E-4606-83E6-9FE1886417A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18,3%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3B4E-4606-83E6-9FE1886417A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10,1%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3B4E-4606-83E6-9FE1886417A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6,6%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3B4E-4606-83E6-9FE1886417A9}"/>
                </c:ext>
              </c:extLst>
            </c:dLbl>
            <c:numFmt formatCode="0.0%" sourceLinked="0"/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Arkusz1!$A$2:$A$7</c:f>
              <c:strCache>
                <c:ptCount val="6"/>
                <c:pt idx="0">
                  <c:v>18-24 lata</c:v>
                </c:pt>
                <c:pt idx="1">
                  <c:v>25-34 lata</c:v>
                </c:pt>
                <c:pt idx="2">
                  <c:v>35-44 lata</c:v>
                </c:pt>
                <c:pt idx="3">
                  <c:v>44-55 lat</c:v>
                </c:pt>
                <c:pt idx="4">
                  <c:v>55-59 lat</c:v>
                </c:pt>
                <c:pt idx="5">
                  <c:v>60 i powyżej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353</c:v>
                </c:pt>
                <c:pt idx="1">
                  <c:v>745</c:v>
                </c:pt>
                <c:pt idx="2">
                  <c:v>681</c:v>
                </c:pt>
                <c:pt idx="3">
                  <c:v>500</c:v>
                </c:pt>
                <c:pt idx="4">
                  <c:v>277</c:v>
                </c:pt>
                <c:pt idx="5">
                  <c:v>181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B4E-4606-83E6-9FE1886417A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Elbląg</a:t>
            </a:r>
          </a:p>
        </c:rich>
      </c:tx>
      <c:layout>
        <c:manualLayout>
          <c:xMode val="edge"/>
          <c:yMode val="edge"/>
          <c:x val="0.42446011639849368"/>
          <c:y val="1.43164284861113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19441619797525309"/>
          <c:y val="7.2052379219581547E-2"/>
          <c:w val="0.6640352129896806"/>
          <c:h val="0.67348662126732184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Elbląg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238-4F7A-A822-49DFE531529A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238-4F7A-A822-49DFE531529A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238-4F7A-A822-49DFE531529A}"/>
              </c:ext>
            </c:extLst>
          </c:dPt>
          <c:dPt>
            <c:idx val="3"/>
            <c:bubble3D val="0"/>
            <c:spPr>
              <a:solidFill>
                <a:srgbClr val="666698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238-4F7A-A822-49DFE531529A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238-4F7A-A822-49DFE531529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14,8%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238-4F7A-A822-49DFE531529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18,6%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238-4F7A-A822-49DFE531529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15,6%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238-4F7A-A822-49DFE531529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21,5%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D238-4F7A-A822-49DFE531529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29,5%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D238-4F7A-A822-49DFE531529A}"/>
                </c:ext>
              </c:extLst>
            </c:dLbl>
            <c:numFmt formatCode="0.0%" sourceLinked="0"/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Arkusz1!$A$2:$A$6</c:f>
              <c:strCache>
                <c:ptCount val="5"/>
                <c:pt idx="0">
                  <c:v>wyższe</c:v>
                </c:pt>
                <c:pt idx="1">
                  <c:v>policealne i średnie zawodowe</c:v>
                </c:pt>
                <c:pt idx="2">
                  <c:v>średnie ogólnokształcące</c:v>
                </c:pt>
                <c:pt idx="3">
                  <c:v>zasadnicze zawodowe</c:v>
                </c:pt>
                <c:pt idx="4">
                  <c:v>gimnazjalne i poniżej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462</c:v>
                </c:pt>
                <c:pt idx="1">
                  <c:v>543</c:v>
                </c:pt>
                <c:pt idx="2">
                  <c:v>441</c:v>
                </c:pt>
                <c:pt idx="3">
                  <c:v>659</c:v>
                </c:pt>
                <c:pt idx="4">
                  <c:v>869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238-4F7A-A822-49DFE531529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0.71459980071483931"/>
          <c:w val="0.67724732234557639"/>
          <c:h val="0.270281193663350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powiat elbląski</a:t>
            </a:r>
          </a:p>
        </c:rich>
      </c:tx>
      <c:layout>
        <c:manualLayout>
          <c:xMode val="edge"/>
          <c:yMode val="edge"/>
          <c:x val="0.25780597423331569"/>
          <c:y val="3.84870135752654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13007659642755745"/>
          <c:y val="0.1272905754302695"/>
          <c:w val="0.85216097388356027"/>
          <c:h val="0.8201617665913723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powiat elbląski</c:v>
                </c:pt>
              </c:strCache>
            </c:strRef>
          </c:tx>
          <c:spPr>
            <a:solidFill>
              <a:srgbClr val="00B0F0"/>
            </a:solidFill>
          </c:spPr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655-4C4B-9768-2228216567E0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655-4C4B-9768-2228216567E0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655-4C4B-9768-2228216567E0}"/>
              </c:ext>
            </c:extLst>
          </c:dPt>
          <c:dPt>
            <c:idx val="3"/>
            <c:bubble3D val="0"/>
            <c:spPr>
              <a:solidFill>
                <a:srgbClr val="666698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655-4C4B-9768-2228216567E0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F655-4C4B-9768-2228216567E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7,2%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655-4C4B-9768-2228216567E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12,3%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F655-4C4B-9768-2228216567E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27,4%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F655-4C4B-9768-2228216567E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38,5%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F655-4C4B-9768-2228216567E0}"/>
                </c:ext>
              </c:extLst>
            </c:dLbl>
            <c:numFmt formatCode="0.0%" sourceLinked="0"/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Arkusz1!$A$2:$A$6</c:f>
              <c:strCache>
                <c:ptCount val="5"/>
                <c:pt idx="0">
                  <c:v>wyższe</c:v>
                </c:pt>
                <c:pt idx="1">
                  <c:v>policealne i średnie zawodowe</c:v>
                </c:pt>
                <c:pt idx="2">
                  <c:v>średnie ogólnokształcące</c:v>
                </c:pt>
                <c:pt idx="3">
                  <c:v>zasadnicze zawodowe</c:v>
                </c:pt>
                <c:pt idx="4">
                  <c:v>gimnazjalne i poniżej</c:v>
                </c:pt>
              </c:strCache>
            </c:strRef>
          </c:cat>
          <c:val>
            <c:numRef>
              <c:f>Arkusz1!$B$2:$B$6</c:f>
              <c:numCache>
                <c:formatCode>0</c:formatCode>
                <c:ptCount val="5"/>
                <c:pt idx="0">
                  <c:v>174</c:v>
                </c:pt>
                <c:pt idx="1">
                  <c:v>399</c:v>
                </c:pt>
                <c:pt idx="2">
                  <c:v>360</c:v>
                </c:pt>
                <c:pt idx="3">
                  <c:v>779</c:v>
                </c:pt>
                <c:pt idx="4">
                  <c:v>1025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655-4C4B-9768-2228216567E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</a:t>
            </a:r>
            <a:r>
              <a:rPr lang="pl-PL"/>
              <a:t>LBLĄG</a:t>
            </a:r>
            <a:endParaRPr lang="en-US"/>
          </a:p>
        </c:rich>
      </c:tx>
      <c:layout>
        <c:manualLayout>
          <c:xMode val="edge"/>
          <c:yMode val="edge"/>
          <c:x val="0.3624988793700086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13047056616350805"/>
          <c:y val="7.0412027906262831E-2"/>
          <c:w val="0.73573140720213481"/>
          <c:h val="0.68410129968534195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Elbląg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22C-476C-8602-B70F75D5946A}"/>
              </c:ext>
            </c:extLst>
          </c:dPt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22C-476C-8602-B70F75D5946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22C-476C-8602-B70F75D5946A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22C-476C-8602-B70F75D5946A}"/>
              </c:ext>
            </c:extLst>
          </c:dPt>
          <c:dPt>
            <c:idx val="4"/>
            <c:bubble3D val="0"/>
            <c:spPr>
              <a:solidFill>
                <a:srgbClr val="BEA9D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22C-476C-8602-B70F75D5946A}"/>
              </c:ext>
            </c:extLst>
          </c:dPt>
          <c:dPt>
            <c:idx val="5"/>
            <c:bubble3D val="0"/>
            <c:spPr>
              <a:solidFill>
                <a:srgbClr val="00B0F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922C-476C-8602-B70F75D5946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13,3%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22C-476C-8602-B70F75D5946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15,8%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22C-476C-8602-B70F75D5946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17,1%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922C-476C-8602-B70F75D5946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18,4%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922C-476C-8602-B70F75D5946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15,8%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922C-476C-8602-B70F75D5946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19,6%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922C-476C-8602-B70F75D594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Arkusz1!$A$2:$A$7</c:f>
              <c:strCache>
                <c:ptCount val="6"/>
                <c:pt idx="0">
                  <c:v>do 1 m-ca</c:v>
                </c:pt>
                <c:pt idx="1">
                  <c:v>od 1 do 3 m-cy</c:v>
                </c:pt>
                <c:pt idx="2">
                  <c:v>od 3 do 6 m-cy</c:v>
                </c:pt>
                <c:pt idx="3">
                  <c:v>od 6 do 12 m-cy</c:v>
                </c:pt>
                <c:pt idx="4">
                  <c:v>od 12 do 24 m-cy</c:v>
                </c:pt>
                <c:pt idx="5">
                  <c:v>pow. 24 m-cy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339</c:v>
                </c:pt>
                <c:pt idx="1">
                  <c:v>404</c:v>
                </c:pt>
                <c:pt idx="2">
                  <c:v>434</c:v>
                </c:pt>
                <c:pt idx="3">
                  <c:v>467</c:v>
                </c:pt>
                <c:pt idx="4">
                  <c:v>401</c:v>
                </c:pt>
                <c:pt idx="5">
                  <c:v>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C4-4714-BE75-3EE4C301EBB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0.70434730342461949"/>
          <c:w val="0.40972862226461687"/>
          <c:h val="0.277253482251971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POWIAT ELBLĄSKI</a:t>
            </a:r>
            <a:endParaRPr lang="en-US"/>
          </a:p>
        </c:rich>
      </c:tx>
      <c:layout>
        <c:manualLayout>
          <c:xMode val="edge"/>
          <c:yMode val="edge"/>
          <c:x val="0.1699588154360252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8.3303461105550244E-2"/>
          <c:y val="7.9166518634312719E-2"/>
          <c:w val="0.86079703689078513"/>
          <c:h val="0.7265513303622001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powiat elbląski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91D-4673-B34F-32C0871B283E}"/>
              </c:ext>
            </c:extLst>
          </c:dPt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91D-4673-B34F-32C0871B283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91D-4673-B34F-32C0871B283E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91D-4673-B34F-32C0871B283E}"/>
              </c:ext>
            </c:extLst>
          </c:dPt>
          <c:dPt>
            <c:idx val="4"/>
            <c:bubble3D val="0"/>
            <c:spPr>
              <a:solidFill>
                <a:srgbClr val="BEA9D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91D-4673-B34F-32C0871B283E}"/>
              </c:ext>
            </c:extLst>
          </c:dPt>
          <c:dPt>
            <c:idx val="5"/>
            <c:bubble3D val="0"/>
            <c:spPr>
              <a:solidFill>
                <a:srgbClr val="00B0F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891D-4673-B34F-32C0871B283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8,5%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91D-4673-B34F-32C0871B283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13,3%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91D-4673-B34F-32C0871B283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12,4%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891D-4673-B34F-32C0871B283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AA195CC5-885F-4B02-AC01-2B7F1E196043}" type="PERCENTAGE">
                      <a:rPr lang="en-US" baseline="0"/>
                      <a:pPr/>
                      <a:t>[PROCENTOWE]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91D-4673-B34F-32C0871B283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16,8%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891D-4673-B34F-32C0871B283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59786E37-2A3A-4091-B7B4-7742572C6FAE}" type="PERCENTAGE">
                      <a:rPr lang="en-US" baseline="0"/>
                      <a:pPr/>
                      <a:t>[PROCENTOWE]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891D-4673-B34F-32C0871B28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Arkusz1!$A$2:$A$7</c:f>
              <c:strCache>
                <c:ptCount val="6"/>
                <c:pt idx="0">
                  <c:v>do 1 m-ca</c:v>
                </c:pt>
                <c:pt idx="1">
                  <c:v>od 1 do 3 m-cy</c:v>
                </c:pt>
                <c:pt idx="2">
                  <c:v>od 3 do 6 m-cy</c:v>
                </c:pt>
                <c:pt idx="3">
                  <c:v>od 6 do 12 m-cy</c:v>
                </c:pt>
                <c:pt idx="4">
                  <c:v>od 12 do 24 m-cy</c:v>
                </c:pt>
                <c:pt idx="5">
                  <c:v>pow. 24 m-cy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193</c:v>
                </c:pt>
                <c:pt idx="1">
                  <c:v>303</c:v>
                </c:pt>
                <c:pt idx="2">
                  <c:v>283</c:v>
                </c:pt>
                <c:pt idx="3">
                  <c:v>434</c:v>
                </c:pt>
                <c:pt idx="4">
                  <c:v>382</c:v>
                </c:pt>
                <c:pt idx="5">
                  <c:v>685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BF-431F-BC52-E038A2A47FA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693625672180501E-2"/>
          <c:y val="0.2329322180673582"/>
          <c:w val="0.96239342560628161"/>
          <c:h val="0.436379313965655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Arkusz1!$B$2</c:f>
              <c:strCache>
                <c:ptCount val="1"/>
                <c:pt idx="0">
                  <c:v>Ogółem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55880" dist="15240" dir="5400000" algn="ctr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l"/>
            </a:scene3d>
            <a:sp3d prstMaterial="dkEdge">
              <a:bevelT w="0" h="0"/>
            </a:sp3d>
          </c:spPr>
          <c:invertIfNegative val="0"/>
          <c:dLbls>
            <c:dLbl>
              <c:idx val="1"/>
              <c:layout>
                <c:manualLayout>
                  <c:x val="-3.3678944719327101E-3"/>
                  <c:y val="2.0918443190161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441-478A-ABF3-EC8ECDF4A7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Arkusz1!$A$3:$A$4</c:f>
              <c:numCache>
                <c:formatCode>General</c:formatCode>
                <c:ptCount val="2"/>
                <c:pt idx="0">
                  <c:v>2022</c:v>
                </c:pt>
                <c:pt idx="1">
                  <c:v>2021</c:v>
                </c:pt>
              </c:numCache>
            </c:numRef>
          </c:cat>
          <c:val>
            <c:numRef>
              <c:f>Arkusz1!$B$3:$B$4</c:f>
              <c:numCache>
                <c:formatCode>General</c:formatCode>
                <c:ptCount val="2"/>
                <c:pt idx="0">
                  <c:v>1309</c:v>
                </c:pt>
                <c:pt idx="1">
                  <c:v>1643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ED-4F7B-BE0E-EDC6CF63A615}"/>
            </c:ext>
          </c:extLst>
        </c:ser>
        <c:ser>
          <c:idx val="1"/>
          <c:order val="1"/>
          <c:tx>
            <c:strRef>
              <c:f>Arkusz1!$C$2</c:f>
              <c:strCache>
                <c:ptCount val="1"/>
                <c:pt idx="0">
                  <c:v>Oferty pracy niesubsydiowanej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5880" dist="15240" dir="5400000" algn="ctr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l"/>
            </a:scene3d>
            <a:sp3d prstMaterial="dkEdge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Arkusz1!$A$3:$A$4</c:f>
              <c:numCache>
                <c:formatCode>General</c:formatCode>
                <c:ptCount val="2"/>
                <c:pt idx="0">
                  <c:v>2022</c:v>
                </c:pt>
                <c:pt idx="1">
                  <c:v>2021</c:v>
                </c:pt>
              </c:numCache>
            </c:numRef>
          </c:cat>
          <c:val>
            <c:numRef>
              <c:f>Arkusz1!$C$3:$C$4</c:f>
              <c:numCache>
                <c:formatCode>General</c:formatCode>
                <c:ptCount val="2"/>
                <c:pt idx="0">
                  <c:v>519</c:v>
                </c:pt>
                <c:pt idx="1">
                  <c:v>909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ED-4F7B-BE0E-EDC6CF63A615}"/>
            </c:ext>
          </c:extLst>
        </c:ser>
        <c:ser>
          <c:idx val="2"/>
          <c:order val="2"/>
          <c:tx>
            <c:strRef>
              <c:f>Arkusz1!$D$2</c:f>
              <c:strCache>
                <c:ptCount val="1"/>
                <c:pt idx="0">
                  <c:v>Oferty zatrudnienia subsydiowanego</c:v>
                </c:pt>
              </c:strCache>
            </c:strRef>
          </c:tx>
          <c:spPr>
            <a:solidFill>
              <a:srgbClr val="EB754B"/>
            </a:solidFill>
            <a:ln>
              <a:noFill/>
            </a:ln>
            <a:effectLst>
              <a:outerShdw blurRad="55880" dist="15240" dir="5400000" algn="ctr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l"/>
            </a:scene3d>
            <a:sp3d prstMaterial="dkEdge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Arkusz1!$A$3:$A$4</c:f>
              <c:numCache>
                <c:formatCode>General</c:formatCode>
                <c:ptCount val="2"/>
                <c:pt idx="0">
                  <c:v>2022</c:v>
                </c:pt>
                <c:pt idx="1">
                  <c:v>2021</c:v>
                </c:pt>
              </c:numCache>
            </c:numRef>
          </c:cat>
          <c:val>
            <c:numRef>
              <c:f>Arkusz1!$D$3:$D$4</c:f>
              <c:numCache>
                <c:formatCode>General</c:formatCode>
                <c:ptCount val="2"/>
                <c:pt idx="0">
                  <c:v>497</c:v>
                </c:pt>
                <c:pt idx="1">
                  <c:v>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ED-4F7B-BE0E-EDC6CF63A615}"/>
            </c:ext>
          </c:extLst>
        </c:ser>
        <c:ser>
          <c:idx val="3"/>
          <c:order val="3"/>
          <c:tx>
            <c:strRef>
              <c:f>Arkusz1!$E$2</c:f>
              <c:strCache>
                <c:ptCount val="1"/>
                <c:pt idx="0">
                  <c:v>Miejsca aktywizacji zawodowej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5880" dist="15240" dir="5400000" algn="ctr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l"/>
            </a:scene3d>
            <a:sp3d prstMaterial="dkEdge">
              <a:bevelT w="0" h="0"/>
            </a:sp3d>
          </c:spPr>
          <c:invertIfNegative val="0"/>
          <c:dLbls>
            <c:dLbl>
              <c:idx val="0"/>
              <c:layout>
                <c:manualLayout>
                  <c:x val="3.3678944719326481E-3"/>
                  <c:y val="-2.61480539877017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41-478A-ABF3-EC8ECDF4A7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Arkusz1!$A$3:$A$4</c:f>
              <c:numCache>
                <c:formatCode>General</c:formatCode>
                <c:ptCount val="2"/>
                <c:pt idx="0">
                  <c:v>2022</c:v>
                </c:pt>
                <c:pt idx="1">
                  <c:v>2021</c:v>
                </c:pt>
              </c:numCache>
            </c:numRef>
          </c:cat>
          <c:val>
            <c:numRef>
              <c:f>Arkusz1!$E$3:$E$4</c:f>
              <c:numCache>
                <c:formatCode>General</c:formatCode>
                <c:ptCount val="2"/>
                <c:pt idx="0">
                  <c:v>293</c:v>
                </c:pt>
                <c:pt idx="1">
                  <c:v>273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AED-4F7B-BE0E-EDC6CF63A61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80530816"/>
        <c:axId val="80544896"/>
      </c:barChart>
      <c:catAx>
        <c:axId val="80530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0544896"/>
        <c:crosses val="autoZero"/>
        <c:auto val="1"/>
        <c:lblAlgn val="ctr"/>
        <c:lblOffset val="100"/>
        <c:noMultiLvlLbl val="0"/>
      </c:catAx>
      <c:valAx>
        <c:axId val="805448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0530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4957873454673621E-2"/>
          <c:y val="0.78880931518821118"/>
          <c:w val="0.77104507545138667"/>
          <c:h val="0.211190684811788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803287196859263E-2"/>
          <c:y val="3.6306675907018346E-2"/>
          <c:w val="0.96239342560628161"/>
          <c:h val="0.48384853235296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Arkusz1!$B$2</c:f>
              <c:strCache>
                <c:ptCount val="1"/>
                <c:pt idx="0">
                  <c:v>Ogółem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>
              <a:outerShdw blurRad="55880" dist="15240" dir="5400000" algn="ctr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l"/>
            </a:scene3d>
            <a:sp3d prstMaterial="dkEdge">
              <a:bevelT w="0" h="0"/>
            </a:sp3d>
          </c:spPr>
          <c:invertIfNegative val="0"/>
          <c:dLbls>
            <c:dLbl>
              <c:idx val="0"/>
              <c:layout>
                <c:manualLayout>
                  <c:x val="-5.128169235507082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307-4DF8-9A77-C1110A442A26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D9B-479F-946E-0A34FC3431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Arkusz1!$A$3:$A$4</c:f>
              <c:numCache>
                <c:formatCode>General</c:formatCode>
                <c:ptCount val="2"/>
                <c:pt idx="0">
                  <c:v>2022</c:v>
                </c:pt>
                <c:pt idx="1">
                  <c:v>2021</c:v>
                </c:pt>
              </c:numCache>
            </c:numRef>
          </c:cat>
          <c:val>
            <c:numRef>
              <c:f>Arkusz1!$B$3:$B$4</c:f>
              <c:numCache>
                <c:formatCode>General</c:formatCode>
                <c:ptCount val="2"/>
                <c:pt idx="0">
                  <c:v>701</c:v>
                </c:pt>
                <c:pt idx="1">
                  <c:v>712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9E-4BF9-9A9B-4C03D93AF195}"/>
            </c:ext>
          </c:extLst>
        </c:ser>
        <c:ser>
          <c:idx val="1"/>
          <c:order val="1"/>
          <c:tx>
            <c:strRef>
              <c:f>Arkusz1!$C$2</c:f>
              <c:strCache>
                <c:ptCount val="1"/>
                <c:pt idx="0">
                  <c:v>Oferty pracy niesubsydiowanej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55880" dist="15240" dir="5400000" algn="ctr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l"/>
            </a:scene3d>
            <a:sp3d prstMaterial="dkEdge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Arkusz1!$A$3:$A$4</c:f>
              <c:numCache>
                <c:formatCode>General</c:formatCode>
                <c:ptCount val="2"/>
                <c:pt idx="0">
                  <c:v>2022</c:v>
                </c:pt>
                <c:pt idx="1">
                  <c:v>2021</c:v>
                </c:pt>
              </c:numCache>
            </c:numRef>
          </c:cat>
          <c:val>
            <c:numRef>
              <c:f>Arkusz1!$C$3:$C$4</c:f>
              <c:numCache>
                <c:formatCode>General</c:formatCode>
                <c:ptCount val="2"/>
                <c:pt idx="0">
                  <c:v>227</c:v>
                </c:pt>
                <c:pt idx="1">
                  <c:v>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9E-4BF9-9A9B-4C03D93AF195}"/>
            </c:ext>
          </c:extLst>
        </c:ser>
        <c:ser>
          <c:idx val="2"/>
          <c:order val="2"/>
          <c:tx>
            <c:strRef>
              <c:f>Arkusz1!$D$2</c:f>
              <c:strCache>
                <c:ptCount val="1"/>
                <c:pt idx="0">
                  <c:v>Oferty zatrudnienia subsydiowanego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55880" dist="15240" dir="5400000" algn="ctr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l"/>
            </a:scene3d>
            <a:sp3d prstMaterial="dkEdge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Arkusz1!$A$3:$A$4</c:f>
              <c:numCache>
                <c:formatCode>General</c:formatCode>
                <c:ptCount val="2"/>
                <c:pt idx="0">
                  <c:v>2022</c:v>
                </c:pt>
                <c:pt idx="1">
                  <c:v>2021</c:v>
                </c:pt>
              </c:numCache>
            </c:numRef>
          </c:cat>
          <c:val>
            <c:numRef>
              <c:f>Arkusz1!$D$3:$D$4</c:f>
              <c:numCache>
                <c:formatCode>General</c:formatCode>
                <c:ptCount val="2"/>
                <c:pt idx="0">
                  <c:v>285</c:v>
                </c:pt>
                <c:pt idx="1">
                  <c:v>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9E-4BF9-9A9B-4C03D93AF195}"/>
            </c:ext>
          </c:extLst>
        </c:ser>
        <c:ser>
          <c:idx val="3"/>
          <c:order val="3"/>
          <c:tx>
            <c:strRef>
              <c:f>Arkusz1!$E$2</c:f>
              <c:strCache>
                <c:ptCount val="1"/>
                <c:pt idx="0">
                  <c:v>Miejsca aktywizacji zawodowej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5880" dist="15240" dir="5400000" algn="ctr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l"/>
            </a:scene3d>
            <a:sp3d prstMaterial="dkEdge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Arkusz1!$A$3:$A$4</c:f>
              <c:numCache>
                <c:formatCode>General</c:formatCode>
                <c:ptCount val="2"/>
                <c:pt idx="0">
                  <c:v>2022</c:v>
                </c:pt>
                <c:pt idx="1">
                  <c:v>2021</c:v>
                </c:pt>
              </c:numCache>
            </c:numRef>
          </c:cat>
          <c:val>
            <c:numRef>
              <c:f>Arkusz1!$E$3:$E$4</c:f>
              <c:numCache>
                <c:formatCode>General</c:formatCode>
                <c:ptCount val="2"/>
                <c:pt idx="0">
                  <c:v>189</c:v>
                </c:pt>
                <c:pt idx="1">
                  <c:v>205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19E-4BF9-9A9B-4C03D93AF19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80683776"/>
        <c:axId val="80685312"/>
      </c:barChart>
      <c:catAx>
        <c:axId val="8068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0685312"/>
        <c:crosses val="autoZero"/>
        <c:auto val="1"/>
        <c:lblAlgn val="ctr"/>
        <c:lblOffset val="100"/>
        <c:noMultiLvlLbl val="0"/>
      </c:catAx>
      <c:valAx>
        <c:axId val="806853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068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4558213338614569E-2"/>
          <c:y val="0.64022124094621602"/>
          <c:w val="0.81703289006535507"/>
          <c:h val="0.261465885157089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166183090133718"/>
          <c:y val="2.9780144935723278E-2"/>
          <c:w val="0.51677421748697117"/>
          <c:h val="0.93231785241881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Liczba osób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Lbls>
            <c:dLbl>
              <c:idx val="9"/>
              <c:layout>
                <c:manualLayout>
                  <c:x val="-4.3364818543843537E-3"/>
                  <c:y val="2.83658900172541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2A4-4863-B535-5ABBA8A579CF}"/>
                </c:ext>
              </c:extLst>
            </c:dLbl>
            <c:dLbl>
              <c:idx val="12"/>
              <c:layout>
                <c:manualLayout>
                  <c:x val="2.8906753414240402E-3"/>
                  <c:y val="2.61436078672909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2A4-4863-B535-5ABBA8A579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>
                    <a:latin typeface="Arial" pitchFamily="34" charset="0"/>
                    <a:cs typeface="Arial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Arkusz1!$A$2:$A$11</c:f>
              <c:strCache>
                <c:ptCount val="10"/>
                <c:pt idx="0">
                  <c:v>Dofinansowanie wynagrodzeń dla osób 50+</c:v>
                </c:pt>
                <c:pt idx="1">
                  <c:v>Roboty publiczne</c:v>
                </c:pt>
                <c:pt idx="2">
                  <c:v>Bon na zasiedlenie</c:v>
                </c:pt>
                <c:pt idx="3">
                  <c:v>Prace społecznie użyteczne</c:v>
                </c:pt>
                <c:pt idx="4">
                  <c:v>Studia podyplomowe</c:v>
                </c:pt>
                <c:pt idx="5">
                  <c:v>Szkolenia </c:v>
                </c:pt>
                <c:pt idx="6">
                  <c:v>Prace interwencyjne</c:v>
                </c:pt>
                <c:pt idx="7">
                  <c:v>Dotacje na podjęcie działalności gospodarczej</c:v>
                </c:pt>
                <c:pt idx="8">
                  <c:v>Refundacje wyposażenia dla pracodawców + adaptacja pomieszczeń z PFRON</c:v>
                </c:pt>
                <c:pt idx="9">
                  <c:v>Staże</c:v>
                </c:pt>
              </c:strCache>
            </c:strRef>
          </c:cat>
          <c:val>
            <c:numRef>
              <c:f>Arkusz1!$B$2:$B$11</c:f>
              <c:numCache>
                <c:formatCode>General</c:formatCode>
                <c:ptCount val="10"/>
                <c:pt idx="0">
                  <c:v>7</c:v>
                </c:pt>
                <c:pt idx="1">
                  <c:v>16</c:v>
                </c:pt>
                <c:pt idx="2">
                  <c:v>12</c:v>
                </c:pt>
                <c:pt idx="3">
                  <c:v>51</c:v>
                </c:pt>
                <c:pt idx="4">
                  <c:v>8</c:v>
                </c:pt>
                <c:pt idx="5">
                  <c:v>138</c:v>
                </c:pt>
                <c:pt idx="6">
                  <c:v>91</c:v>
                </c:pt>
                <c:pt idx="7">
                  <c:v>83</c:v>
                </c:pt>
                <c:pt idx="8">
                  <c:v>53</c:v>
                </c:pt>
                <c:pt idx="9">
                  <c:v>546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A4-4863-B535-5ABBA8A579C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5190144"/>
        <c:axId val="85191680"/>
      </c:barChart>
      <c:catAx>
        <c:axId val="8519014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0" cap="none" spc="0" baseline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defRPr>
            </a:pPr>
            <a:endParaRPr lang="pl-PL"/>
          </a:p>
        </c:txPr>
        <c:crossAx val="85191680"/>
        <c:crosses val="autoZero"/>
        <c:auto val="1"/>
        <c:lblAlgn val="ctr"/>
        <c:lblOffset val="100"/>
        <c:noMultiLvlLbl val="0"/>
      </c:catAx>
      <c:valAx>
        <c:axId val="851916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5190144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>
      <a:noFill/>
    </a:ln>
  </c:spPr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3581491346792"/>
          <c:y val="4.2606066433753219E-2"/>
          <c:w val="0.8782853939383477"/>
          <c:h val="0.742722523157793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666698"/>
            </a:solidFill>
            <a:ln>
              <a:noFill/>
            </a:ln>
            <a:effectLst>
              <a:outerShdw blurRad="50800" dist="50800" dir="5400000" sx="96000" sy="96000" rotWithShape="0">
                <a:srgbClr val="000000">
                  <a:alpha val="48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1080000"/>
              </a:lightRig>
            </a:scene3d>
            <a:sp3d>
              <a:bevelT w="38100" h="12700" prst="softRound"/>
            </a:sp3d>
          </c:spPr>
          <c:invertIfNegative val="0"/>
          <c:cat>
            <c:strRef>
              <c:f>Arkusz1!$A$2:$A$13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Arkusz1!$B$2:$B$13</c:f>
              <c:numCache>
                <c:formatCode>General</c:formatCode>
                <c:ptCount val="12"/>
                <c:pt idx="0">
                  <c:v>3198</c:v>
                </c:pt>
                <c:pt idx="1">
                  <c:v>3240</c:v>
                </c:pt>
                <c:pt idx="2">
                  <c:v>3127</c:v>
                </c:pt>
                <c:pt idx="3">
                  <c:v>2965</c:v>
                </c:pt>
                <c:pt idx="4">
                  <c:v>2872</c:v>
                </c:pt>
                <c:pt idx="5">
                  <c:v>2737</c:v>
                </c:pt>
                <c:pt idx="6">
                  <c:v>2649</c:v>
                </c:pt>
                <c:pt idx="7">
                  <c:v>2656</c:v>
                </c:pt>
                <c:pt idx="8">
                  <c:v>2629</c:v>
                </c:pt>
                <c:pt idx="9">
                  <c:v>2632</c:v>
                </c:pt>
                <c:pt idx="10">
                  <c:v>2660</c:v>
                </c:pt>
                <c:pt idx="11">
                  <c:v>2656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18-432D-86A9-4CFD8B00719D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77000"/>
                    <a:tint val="98000"/>
                    <a:satMod val="110000"/>
                    <a:lumMod val="104000"/>
                  </a:schemeClr>
                </a:gs>
                <a:gs pos="69000">
                  <a:schemeClr val="accent6">
                    <a:tint val="77000"/>
                    <a:shade val="88000"/>
                    <a:satMod val="130000"/>
                    <a:lumMod val="92000"/>
                  </a:schemeClr>
                </a:gs>
                <a:gs pos="100000">
                  <a:schemeClr val="accent6">
                    <a:tint val="77000"/>
                    <a:shade val="78000"/>
                    <a:satMod val="130000"/>
                    <a:lumMod val="92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50800" dir="5400000" sx="96000" sy="96000" rotWithShape="0">
                <a:srgbClr val="000000">
                  <a:alpha val="48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1080000"/>
              </a:lightRig>
            </a:scene3d>
            <a:sp3d>
              <a:bevelT w="38100" h="12700" prst="softRound"/>
            </a:sp3d>
          </c:spPr>
          <c:invertIfNegative val="0"/>
          <c:cat>
            <c:strRef>
              <c:f>Arkusz1!$A$2:$A$13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Arkusz1!$C$2:$C$13</c:f>
              <c:numCache>
                <c:formatCode>General</c:formatCode>
                <c:ptCount val="12"/>
                <c:pt idx="0">
                  <c:v>2726</c:v>
                </c:pt>
                <c:pt idx="1">
                  <c:v>2685</c:v>
                </c:pt>
                <c:pt idx="2">
                  <c:v>2535</c:v>
                </c:pt>
                <c:pt idx="3">
                  <c:v>2428</c:v>
                </c:pt>
                <c:pt idx="4">
                  <c:v>2374</c:v>
                </c:pt>
                <c:pt idx="5">
                  <c:v>2280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18-432D-86A9-4CFD8B0071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58551424"/>
        <c:axId val="158553216"/>
      </c:barChart>
      <c:catAx>
        <c:axId val="158551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8553216"/>
        <c:crosses val="autoZero"/>
        <c:auto val="1"/>
        <c:lblAlgn val="ctr"/>
        <c:lblOffset val="100"/>
        <c:noMultiLvlLbl val="0"/>
      </c:catAx>
      <c:valAx>
        <c:axId val="158553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8551424"/>
        <c:crosses val="autoZero"/>
        <c:crossBetween val="between"/>
        <c:majorUnit val="100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9591420034250421E-3"/>
          <c:y val="0.23277277346091302"/>
          <c:w val="0.98945393445353347"/>
          <c:h val="8.4365621381477865E-2"/>
        </c:manualLayout>
      </c:layout>
      <c:bar3DChart>
        <c:barDir val="col"/>
        <c:grouping val="standar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7537664"/>
        <c:axId val="77538432"/>
        <c:axId val="387342720"/>
      </c:bar3DChart>
      <c:catAx>
        <c:axId val="775376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3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7538432"/>
        <c:crosses val="autoZero"/>
        <c:auto val="1"/>
        <c:lblAlgn val="ctr"/>
        <c:lblOffset val="100"/>
        <c:noMultiLvlLbl val="0"/>
      </c:catAx>
      <c:valAx>
        <c:axId val="775384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7537664"/>
        <c:crosses val="autoZero"/>
        <c:crossBetween val="between"/>
      </c:valAx>
      <c:serAx>
        <c:axId val="387342720"/>
        <c:scaling>
          <c:orientation val="minMax"/>
        </c:scaling>
        <c:delete val="1"/>
        <c:axPos val="b"/>
        <c:majorTickMark val="out"/>
        <c:minorTickMark val="none"/>
        <c:tickLblPos val="nextTo"/>
        <c:crossAx val="77538432"/>
        <c:crosses val="autoZero"/>
      </c:ser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showDLblsOverMax val="0"/>
  </c:chart>
  <c:spPr>
    <a:solidFill>
      <a:srgbClr val="EEE9F3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4.2313892908492842E-2"/>
          <c:y val="0.10533227320526301"/>
          <c:w val="0.68522502167243016"/>
          <c:h val="0.65068711687911973"/>
        </c:manualLayout>
      </c:layout>
      <c:lineChart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Elbląg</c:v>
                </c:pt>
              </c:strCache>
            </c:strRef>
          </c:tx>
          <c:dLbls>
            <c:dLbl>
              <c:idx val="0"/>
              <c:layout>
                <c:manualLayout>
                  <c:x val="-3.2312925170068021E-2"/>
                  <c:y val="-3.38762214983713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499-4E20-B315-E9E0CF372F84}"/>
                </c:ext>
              </c:extLst>
            </c:dLbl>
            <c:dLbl>
              <c:idx val="1"/>
              <c:layout>
                <c:manualLayout>
                  <c:x val="-2.5510204081632647E-2"/>
                  <c:y val="-3.12703583061889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99-4E20-B315-E9E0CF372F84}"/>
                </c:ext>
              </c:extLst>
            </c:dLbl>
            <c:dLbl>
              <c:idx val="2"/>
              <c:layout>
                <c:manualLayout>
                  <c:x val="-2.8911564625850341E-2"/>
                  <c:y val="-3.90879478827367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499-4E20-B315-E9E0CF372F84}"/>
                </c:ext>
              </c:extLst>
            </c:dLbl>
            <c:dLbl>
              <c:idx val="3"/>
              <c:layout>
                <c:manualLayout>
                  <c:x val="-3.0612244897959211E-2"/>
                  <c:y val="-4.69055374592833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99-4E20-B315-E9E0CF372F84}"/>
                </c:ext>
              </c:extLst>
            </c:dLbl>
            <c:dLbl>
              <c:idx val="4"/>
              <c:layout>
                <c:manualLayout>
                  <c:x val="-3.4013605442177096E-2"/>
                  <c:y val="-3.90879478827368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499-4E20-B315-E9E0CF372F84}"/>
                </c:ext>
              </c:extLst>
            </c:dLbl>
            <c:dLbl>
              <c:idx val="5"/>
              <c:layout>
                <c:manualLayout>
                  <c:x val="-1.7006802721088437E-2"/>
                  <c:y val="-3.64820846905537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499-4E20-B315-E9E0CF372F84}"/>
                </c:ext>
              </c:extLst>
            </c:dLbl>
            <c:dLbl>
              <c:idx val="6"/>
              <c:layout>
                <c:manualLayout>
                  <c:x val="-3.0612244897959211E-2"/>
                  <c:y val="-4.16938110749185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499-4E20-B315-E9E0CF372F84}"/>
                </c:ext>
              </c:extLst>
            </c:dLbl>
            <c:dLbl>
              <c:idx val="7"/>
              <c:layout>
                <c:manualLayout>
                  <c:x val="-2.5510204081632647E-2"/>
                  <c:y val="-3.90879478827366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499-4E20-B315-E9E0CF372F84}"/>
                </c:ext>
              </c:extLst>
            </c:dLbl>
            <c:dLbl>
              <c:idx val="8"/>
              <c:layout>
                <c:manualLayout>
                  <c:x val="-2.7210884353741478E-2"/>
                  <c:y val="-4.69055374592833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499-4E20-B315-E9E0CF372F84}"/>
                </c:ext>
              </c:extLst>
            </c:dLbl>
            <c:dLbl>
              <c:idx val="9"/>
              <c:layout>
                <c:manualLayout>
                  <c:x val="-3.0612244897959211E-2"/>
                  <c:y val="-3.90879478827367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499-4E20-B315-E9E0CF372F84}"/>
                </c:ext>
              </c:extLst>
            </c:dLbl>
            <c:dLbl>
              <c:idx val="10"/>
              <c:layout>
                <c:manualLayout>
                  <c:x val="-3.2312925170068035E-2"/>
                  <c:y val="-3.90879478827367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499-4E20-B315-E9E0CF372F84}"/>
                </c:ext>
              </c:extLst>
            </c:dLbl>
            <c:dLbl>
              <c:idx val="11"/>
              <c:layout>
                <c:manualLayout>
                  <c:x val="-1.7006802721088437E-2"/>
                  <c:y val="-3.64820846905537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499-4E20-B315-E9E0CF372F84}"/>
                </c:ext>
              </c:extLst>
            </c:dLbl>
            <c:spPr>
              <a:noFill/>
              <a:ln w="25367">
                <a:noFill/>
              </a:ln>
            </c:spPr>
            <c:txPr>
              <a:bodyPr/>
              <a:lstStyle/>
              <a:p>
                <a:pPr>
                  <a:defRPr sz="2000" baseline="0">
                    <a:solidFill>
                      <a:schemeClr val="bg2">
                        <a:lumMod val="25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Arkusz1!$A$2:$A$7</c:f>
              <c:strCache>
                <c:ptCount val="6"/>
                <c:pt idx="0">
                  <c:v>I</c:v>
                </c:pt>
                <c:pt idx="1">
                  <c:v>II</c:v>
                </c:pt>
                <c:pt idx="2">
                  <c:v>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6.9</c:v>
                </c:pt>
                <c:pt idx="1">
                  <c:v>7</c:v>
                </c:pt>
                <c:pt idx="2">
                  <c:v>6.9</c:v>
                </c:pt>
                <c:pt idx="3">
                  <c:v>6.8</c:v>
                </c:pt>
                <c:pt idx="4">
                  <c:v>6.5</c:v>
                </c:pt>
                <c:pt idx="5">
                  <c:v>6.3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1499-4E20-B315-E9E0CF372F84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powiat elbląski</c:v>
                </c:pt>
              </c:strCache>
            </c:strRef>
          </c:tx>
          <c:dLbls>
            <c:dLbl>
              <c:idx val="0"/>
              <c:layout>
                <c:manualLayout>
                  <c:x val="-4.0816326530612533E-2"/>
                  <c:y val="-4.69055374592833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499-4E20-B315-E9E0CF372F84}"/>
                </c:ext>
              </c:extLst>
            </c:dLbl>
            <c:dLbl>
              <c:idx val="1"/>
              <c:layout>
                <c:manualLayout>
                  <c:x val="-3.5714285714285712E-2"/>
                  <c:y val="-4.42996742671009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499-4E20-B315-E9E0CF372F84}"/>
                </c:ext>
              </c:extLst>
            </c:dLbl>
            <c:dLbl>
              <c:idx val="2"/>
              <c:layout>
                <c:manualLayout>
                  <c:x val="-3.7414965986395099E-2"/>
                  <c:y val="-4.69055374592833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499-4E20-B315-E9E0CF372F84}"/>
                </c:ext>
              </c:extLst>
            </c:dLbl>
            <c:dLbl>
              <c:idx val="3"/>
              <c:layout>
                <c:manualLayout>
                  <c:x val="-4.0816326530612533E-2"/>
                  <c:y val="-4.16938110749185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499-4E20-B315-E9E0CF372F84}"/>
                </c:ext>
              </c:extLst>
            </c:dLbl>
            <c:dLbl>
              <c:idx val="4"/>
              <c:layout>
                <c:manualLayout>
                  <c:x val="-4.2517006802722135E-2"/>
                  <c:y val="-3.90879478827367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499-4E20-B315-E9E0CF372F84}"/>
                </c:ext>
              </c:extLst>
            </c:dLbl>
            <c:dLbl>
              <c:idx val="5"/>
              <c:layout>
                <c:manualLayout>
                  <c:x val="-3.5714285714285712E-2"/>
                  <c:y val="-4.95114006514658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499-4E20-B315-E9E0CF372F84}"/>
                </c:ext>
              </c:extLst>
            </c:dLbl>
            <c:dLbl>
              <c:idx val="6"/>
              <c:layout>
                <c:manualLayout>
                  <c:x val="-3.911564625850341E-2"/>
                  <c:y val="-4.42996742671009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499-4E20-B315-E9E0CF372F84}"/>
                </c:ext>
              </c:extLst>
            </c:dLbl>
            <c:dLbl>
              <c:idx val="7"/>
              <c:layout>
                <c:manualLayout>
                  <c:x val="-3.4013605442177096E-2"/>
                  <c:y val="-3.64820846905537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499-4E20-B315-E9E0CF372F84}"/>
                </c:ext>
              </c:extLst>
            </c:dLbl>
            <c:dLbl>
              <c:idx val="8"/>
              <c:layout>
                <c:manualLayout>
                  <c:x val="-3.5714285714285712E-2"/>
                  <c:y val="-4.42996742671009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499-4E20-B315-E9E0CF372F84}"/>
                </c:ext>
              </c:extLst>
            </c:dLbl>
            <c:dLbl>
              <c:idx val="9"/>
              <c:layout>
                <c:manualLayout>
                  <c:x val="-3.911564625850341E-2"/>
                  <c:y val="-3.90879478827367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499-4E20-B315-E9E0CF372F84}"/>
                </c:ext>
              </c:extLst>
            </c:dLbl>
            <c:dLbl>
              <c:idx val="10"/>
              <c:layout>
                <c:manualLayout>
                  <c:x val="-4.2517006802722135E-2"/>
                  <c:y val="-3.64820846905537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499-4E20-B315-E9E0CF372F84}"/>
                </c:ext>
              </c:extLst>
            </c:dLbl>
            <c:dLbl>
              <c:idx val="11"/>
              <c:layout>
                <c:manualLayout>
                  <c:x val="-6.8028550002676991E-3"/>
                  <c:y val="-3.64820846905537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1499-4E20-B315-E9E0CF372F84}"/>
                </c:ext>
              </c:extLst>
            </c:dLbl>
            <c:spPr>
              <a:noFill/>
              <a:ln w="25367">
                <a:noFill/>
              </a:ln>
            </c:spPr>
            <c:txPr>
              <a:bodyPr/>
              <a:lstStyle/>
              <a:p>
                <a:pPr>
                  <a:defRPr sz="2000" baseline="0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Arkusz1!$A$2:$A$7</c:f>
              <c:strCache>
                <c:ptCount val="6"/>
                <c:pt idx="0">
                  <c:v>I</c:v>
                </c:pt>
                <c:pt idx="1">
                  <c:v>II</c:v>
                </c:pt>
                <c:pt idx="2">
                  <c:v>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</c:strCache>
            </c:strRef>
          </c:cat>
          <c:val>
            <c:numRef>
              <c:f>Arkusz1!$C$2:$C$7</c:f>
              <c:numCache>
                <c:formatCode>General</c:formatCode>
                <c:ptCount val="6"/>
                <c:pt idx="0">
                  <c:v>13.9</c:v>
                </c:pt>
                <c:pt idx="1">
                  <c:v>13.7</c:v>
                </c:pt>
                <c:pt idx="2">
                  <c:v>13</c:v>
                </c:pt>
                <c:pt idx="3">
                  <c:v>12.5</c:v>
                </c:pt>
                <c:pt idx="4">
                  <c:v>12.2</c:v>
                </c:pt>
                <c:pt idx="5">
                  <c:v>11.8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1499-4E20-B315-E9E0CF372F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8583424"/>
        <c:axId val="158683520"/>
      </c:lineChart>
      <c:catAx>
        <c:axId val="158583424"/>
        <c:scaling>
          <c:orientation val="minMax"/>
        </c:scaling>
        <c:delete val="0"/>
        <c:axPos val="b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598" b="1" baseline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pl-PL"/>
          </a:p>
        </c:txPr>
        <c:crossAx val="158683520"/>
        <c:crosses val="autoZero"/>
        <c:auto val="1"/>
        <c:lblAlgn val="ctr"/>
        <c:lblOffset val="100"/>
        <c:noMultiLvlLbl val="0"/>
      </c:catAx>
      <c:valAx>
        <c:axId val="1586835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58583424"/>
        <c:crosses val="autoZero"/>
        <c:crossBetween val="between"/>
      </c:valAx>
      <c:spPr>
        <a:noFill/>
        <a:ln w="25367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598" b="1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pl-PL"/>
          </a:p>
        </c:txPr>
      </c:legendEntry>
      <c:legendEntry>
        <c:idx val="1"/>
        <c:txPr>
          <a:bodyPr/>
          <a:lstStyle/>
          <a:p>
            <a:pPr>
              <a:defRPr sz="1598" b="1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pl-PL"/>
          </a:p>
        </c:txPr>
      </c:legendEntry>
      <c:layout>
        <c:manualLayout>
          <c:xMode val="edge"/>
          <c:yMode val="edge"/>
          <c:x val="0.73800171551383875"/>
          <c:y val="0.38434301181102382"/>
          <c:w val="0.21309688798080226"/>
          <c:h val="0.13203719652231058"/>
        </c:manualLayout>
      </c:layout>
      <c:overlay val="0"/>
      <c:txPr>
        <a:bodyPr/>
        <a:lstStyle/>
        <a:p>
          <a:pPr>
            <a:defRPr b="1">
              <a:latin typeface="Calibri" panose="020F0502020204030204" pitchFamily="34" charset="0"/>
              <a:cs typeface="Calibri" panose="020F0502020204030204" pitchFamily="34" charset="0"/>
            </a:defRPr>
          </a:pPr>
          <a:endParaRPr lang="pl-PL"/>
        </a:p>
      </c:txPr>
    </c:legend>
    <c:plotVisOnly val="1"/>
    <c:dispBlanksAs val="zero"/>
    <c:showDLblsOverMax val="0"/>
  </c:chart>
  <c:txPr>
    <a:bodyPr/>
    <a:lstStyle/>
    <a:p>
      <a:pPr>
        <a:defRPr sz="1798"/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6436281712933369E-2"/>
          <c:y val="8.4700858487252437E-2"/>
          <c:w val="0.8869419383171262"/>
          <c:h val="0.771190640811844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rgbClr val="C96731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96731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7C0-4C52-A4CB-0134703DA8DC}"/>
              </c:ext>
            </c:extLst>
          </c:dPt>
          <c:dPt>
            <c:idx val="1"/>
            <c:invertIfNegative val="0"/>
            <c:bubble3D val="0"/>
            <c:spPr>
              <a:solidFill>
                <a:srgbClr val="C96731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7C0-4C52-A4CB-0134703DA8DC}"/>
              </c:ext>
            </c:extLst>
          </c:dPt>
          <c:dPt>
            <c:idx val="3"/>
            <c:invertIfNegative val="0"/>
            <c:bubble3D val="0"/>
            <c:spPr>
              <a:solidFill>
                <a:srgbClr val="C96731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7C0-4C52-A4CB-0134703DA8DC}"/>
              </c:ext>
            </c:extLst>
          </c:dPt>
          <c:dPt>
            <c:idx val="4"/>
            <c:invertIfNegative val="0"/>
            <c:bubble3D val="0"/>
            <c:spPr>
              <a:solidFill>
                <a:srgbClr val="C96731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7C0-4C52-A4CB-0134703DA8D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40%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7C0-4C52-A4CB-0134703DA8D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20%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7C0-4C52-A4CB-0134703DA8D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19,6%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27C0-4C52-A4CB-0134703DA8D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9,3%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27C0-4C52-A4CB-0134703DA8D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11,1%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27C0-4C52-A4CB-0134703DA8DC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podjęcie pracy niesubsydiowanej - 946</c:v>
                </c:pt>
                <c:pt idx="1">
                  <c:v>inne (emerytura, renta, odmowa, nauka - 473</c:v>
                </c:pt>
                <c:pt idx="2">
                  <c:v>niepotwierdzenie gotowości do pracy - 463</c:v>
                </c:pt>
                <c:pt idx="3">
                  <c:v>podjęcie pracy subsydiowanej - 219</c:v>
                </c:pt>
                <c:pt idx="4">
                  <c:v>udział w aktywnych formach-  263</c:v>
                </c:pt>
              </c:strCache>
            </c:strRef>
          </c:cat>
          <c:val>
            <c:numRef>
              <c:f>Arkusz1!$B$2:$B$6</c:f>
              <c:numCache>
                <c:formatCode>0%</c:formatCode>
                <c:ptCount val="5"/>
                <c:pt idx="0">
                  <c:v>0.41399999999999998</c:v>
                </c:pt>
                <c:pt idx="1">
                  <c:v>0.2</c:v>
                </c:pt>
                <c:pt idx="2">
                  <c:v>0.193</c:v>
                </c:pt>
                <c:pt idx="3">
                  <c:v>7.0000000000000007E-2</c:v>
                </c:pt>
                <c:pt idx="4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7C0-4C52-A4CB-0134703DA8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656291520"/>
        <c:axId val="656293160"/>
      </c:barChart>
      <c:catAx>
        <c:axId val="656291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56293160"/>
        <c:crosses val="autoZero"/>
        <c:auto val="1"/>
        <c:lblAlgn val="ctr"/>
        <c:lblOffset val="100"/>
        <c:noMultiLvlLbl val="0"/>
      </c:catAx>
      <c:valAx>
        <c:axId val="656293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56291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705327230789869E-2"/>
          <c:y val="7.0654125833409812E-2"/>
          <c:w val="0.91369898899114221"/>
          <c:h val="0.784018308909850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rgbClr val="666698"/>
            </a:solidFill>
            <a:ln>
              <a:noFill/>
            </a:ln>
            <a:effectLst>
              <a:outerShdw blurRad="50800" dist="50800" dir="5400000" sx="96000" sy="96000" rotWithShape="0">
                <a:srgbClr val="000000">
                  <a:alpha val="48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1080000"/>
              </a:lightRig>
            </a:scene3d>
            <a:sp3d>
              <a:bevelT w="38100" h="12700" prst="softRound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666698"/>
              </a:solidFill>
              <a:ln>
                <a:noFill/>
              </a:ln>
              <a:effectLst>
                <a:outerShdw blurRad="50800" dist="50800" dir="5400000" sx="96000" sy="96000" rotWithShape="0">
                  <a:srgbClr val="000000">
                    <a:alpha val="4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1080000"/>
                </a:lightRig>
              </a:scene3d>
              <a:sp3d>
                <a:bevelT w="38100" h="12700" prst="softRound"/>
              </a:sp3d>
            </c:spPr>
            <c:extLst>
              <c:ext xmlns:c16="http://schemas.microsoft.com/office/drawing/2014/chart" uri="{C3380CC4-5D6E-409C-BE32-E72D297353CC}">
                <c16:uniqueId val="{00000001-FD8E-4357-9F91-8B4C618BCFB1}"/>
              </c:ext>
            </c:extLst>
          </c:dPt>
          <c:dPt>
            <c:idx val="1"/>
            <c:invertIfNegative val="0"/>
            <c:bubble3D val="0"/>
            <c:spPr>
              <a:solidFill>
                <a:srgbClr val="666698"/>
              </a:solidFill>
              <a:ln>
                <a:noFill/>
              </a:ln>
              <a:effectLst>
                <a:outerShdw blurRad="50800" dist="50800" dir="5400000" sx="96000" sy="96000" rotWithShape="0">
                  <a:srgbClr val="000000">
                    <a:alpha val="4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1080000"/>
                </a:lightRig>
              </a:scene3d>
              <a:sp3d>
                <a:bevelT w="38100" h="12700" prst="softRound"/>
              </a:sp3d>
            </c:spPr>
            <c:extLst>
              <c:ext xmlns:c16="http://schemas.microsoft.com/office/drawing/2014/chart" uri="{C3380CC4-5D6E-409C-BE32-E72D297353CC}">
                <c16:uniqueId val="{00000003-FD8E-4357-9F91-8B4C618BCFB1}"/>
              </c:ext>
            </c:extLst>
          </c:dPt>
          <c:dPt>
            <c:idx val="3"/>
            <c:invertIfNegative val="0"/>
            <c:bubble3D val="0"/>
            <c:spPr>
              <a:solidFill>
                <a:srgbClr val="666698"/>
              </a:solidFill>
              <a:ln>
                <a:noFill/>
              </a:ln>
              <a:effectLst>
                <a:outerShdw blurRad="50800" dist="50800" dir="5400000" sx="96000" sy="96000" rotWithShape="0">
                  <a:srgbClr val="000000">
                    <a:alpha val="4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1080000"/>
                </a:lightRig>
              </a:scene3d>
              <a:sp3d>
                <a:bevelT w="38100" h="12700" prst="softRound"/>
              </a:sp3d>
            </c:spPr>
            <c:extLst>
              <c:ext xmlns:c16="http://schemas.microsoft.com/office/drawing/2014/chart" uri="{C3380CC4-5D6E-409C-BE32-E72D297353CC}">
                <c16:uniqueId val="{00000005-FD8E-4357-9F91-8B4C618BCFB1}"/>
              </c:ext>
            </c:extLst>
          </c:dPt>
          <c:dPt>
            <c:idx val="4"/>
            <c:invertIfNegative val="0"/>
            <c:bubble3D val="0"/>
            <c:spPr>
              <a:solidFill>
                <a:srgbClr val="666698"/>
              </a:solidFill>
              <a:ln>
                <a:noFill/>
              </a:ln>
              <a:effectLst>
                <a:outerShdw blurRad="50800" dist="50800" dir="5400000" sx="96000" sy="96000" rotWithShape="0">
                  <a:srgbClr val="000000">
                    <a:alpha val="4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1080000"/>
                </a:lightRig>
              </a:scene3d>
              <a:sp3d>
                <a:bevelT w="38100" h="12700" prst="softRound"/>
              </a:sp3d>
            </c:spPr>
            <c:extLst>
              <c:ext xmlns:c16="http://schemas.microsoft.com/office/drawing/2014/chart" uri="{C3380CC4-5D6E-409C-BE32-E72D297353CC}">
                <c16:uniqueId val="{00000007-FD8E-4357-9F91-8B4C618BCFB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33%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D8E-4357-9F91-8B4C618BCFB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27,2%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FD8E-4357-9F91-8B4C618BCFB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18,4%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FD8E-4357-9F91-8B4C618BCFB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6,6%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FD8E-4357-9F91-8B4C618BCFB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14,8%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FD8E-4357-9F91-8B4C618BCFB1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podjęcie pracy niesubsydiowanej - 609</c:v>
                </c:pt>
                <c:pt idx="1">
                  <c:v>inne (emerytura, renta, odmowa, nauka - 502</c:v>
                </c:pt>
                <c:pt idx="2">
                  <c:v>niepotwierdzenie gotowości do pracy - 340</c:v>
                </c:pt>
                <c:pt idx="3">
                  <c:v>podjęcie pracy subsydiowanej - 122</c:v>
                </c:pt>
                <c:pt idx="4">
                  <c:v>udział w aktywnych formach - 275</c:v>
                </c:pt>
              </c:strCache>
            </c:strRef>
          </c:cat>
          <c:val>
            <c:numRef>
              <c:f>Arkusz1!$B$2:$B$6</c:f>
              <c:numCache>
                <c:formatCode>0%</c:formatCode>
                <c:ptCount val="5"/>
                <c:pt idx="0">
                  <c:v>0.32900000000000001</c:v>
                </c:pt>
                <c:pt idx="1">
                  <c:v>0.27100000000000002</c:v>
                </c:pt>
                <c:pt idx="2">
                  <c:v>0.184</c:v>
                </c:pt>
                <c:pt idx="3">
                  <c:v>6.6000000000000003E-2</c:v>
                </c:pt>
                <c:pt idx="4">
                  <c:v>0.14799999999999999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D8E-4357-9F91-8B4C618BCF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83940224"/>
        <c:axId val="483941864"/>
      </c:barChart>
      <c:catAx>
        <c:axId val="483940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pl-PL"/>
          </a:p>
        </c:txPr>
        <c:crossAx val="483941864"/>
        <c:crosses val="autoZero"/>
        <c:auto val="1"/>
        <c:lblAlgn val="ctr"/>
        <c:lblOffset val="100"/>
        <c:noMultiLvlLbl val="0"/>
      </c:catAx>
      <c:valAx>
        <c:axId val="483941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83940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2169523388147867"/>
          <c:y val="4.2928719149738892E-2"/>
          <c:w val="0.49838854705556163"/>
          <c:h val="0.8766687555948266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50800" dir="5400000" sx="96000" sy="96000" rotWithShape="0">
                <a:srgbClr val="000000">
                  <a:alpha val="48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1080000"/>
              </a:lightRig>
            </a:scene3d>
            <a:sp3d>
              <a:bevelT w="38100" h="12700" prst="softRound"/>
            </a:sp3d>
          </c:spPr>
          <c:invertIfNegative val="0"/>
          <c:dLbls>
            <c:dLbl>
              <c:idx val="0"/>
              <c:layout>
                <c:manualLayout>
                  <c:x val="4.6618209831376673E-3"/>
                  <c:y val="-7.4480015152925579E-3"/>
                </c:manualLayout>
              </c:layout>
              <c:tx>
                <c:rich>
                  <a:bodyPr/>
                  <a:lstStyle/>
                  <a:p>
                    <a:fld id="{38E6A9A1-5680-4A48-A5BE-D42FC391076D}" type="VALUE">
                      <a:rPr lang="en-US">
                        <a:solidFill>
                          <a:srgbClr val="7030A0"/>
                        </a:solidFill>
                      </a:rPr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7FE-4C88-B607-14CC4DC9304B}"/>
                </c:ext>
              </c:extLst>
            </c:dLbl>
            <c:dLbl>
              <c:idx val="1"/>
              <c:layout>
                <c:manualLayout>
                  <c:x val="1.8647283932550614E-2"/>
                  <c:y val="-4.1643536726358954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>
                        <a:latin typeface="Arial Black" pitchFamily="34" charset="0"/>
                      </a:rPr>
                      <a:t>280</a:t>
                    </a:r>
                    <a:r>
                      <a:rPr lang="en-US" sz="1400" dirty="0"/>
                      <a:t>; 11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7FE-4C88-B607-14CC4DC9304B}"/>
                </c:ext>
              </c:extLst>
            </c:dLbl>
            <c:dLbl>
              <c:idx val="2"/>
              <c:layout>
                <c:manualLayout>
                  <c:x val="-3.1078806554251117E-3"/>
                  <c:y val="-4.1643536726358954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>
                        <a:latin typeface="Arial Black" pitchFamily="34" charset="0"/>
                      </a:rPr>
                      <a:t>374</a:t>
                    </a:r>
                    <a:r>
                      <a:rPr lang="en-US" sz="1400" dirty="0"/>
                      <a:t>; 14,7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37FE-4C88-B607-14CC4DC9304B}"/>
                </c:ext>
              </c:extLst>
            </c:dLbl>
            <c:dLbl>
              <c:idx val="3"/>
              <c:layout>
                <c:manualLayout>
                  <c:x val="1.7093343604838114E-2"/>
                  <c:y val="-4.6542776341224709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>
                        <a:latin typeface="Arial Black" pitchFamily="34" charset="0"/>
                      </a:rPr>
                      <a:t>379</a:t>
                    </a:r>
                    <a:r>
                      <a:rPr lang="en-US" dirty="0"/>
                      <a:t>; 14,9%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7FE-4C88-B607-14CC4DC9304B}"/>
                </c:ext>
              </c:extLst>
            </c:dLbl>
            <c:dLbl>
              <c:idx val="4"/>
              <c:layout>
                <c:manualLayout>
                  <c:x val="-1.3857232283000186E-2"/>
                  <c:y val="-4.9141109288148292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>
                        <a:latin typeface="Arial Black" pitchFamily="34" charset="0"/>
                      </a:rPr>
                      <a:t>1209</a:t>
                    </a:r>
                    <a:r>
                      <a:rPr lang="en-US" dirty="0"/>
                      <a:t>; 47,5%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37FE-4C88-B607-14CC4DC9304B}"/>
                </c:ext>
              </c:extLst>
            </c:dLbl>
            <c:dLbl>
              <c:idx val="5"/>
              <c:layout>
                <c:manualLayout>
                  <c:x val="3.1719959886315195E-3"/>
                  <c:y val="-5.3891635763523349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>
                        <a:latin typeface="Arial Black" pitchFamily="34" charset="0"/>
                      </a:rPr>
                      <a:t>885</a:t>
                    </a:r>
                    <a:r>
                      <a:rPr lang="en-US" dirty="0"/>
                      <a:t>; 34,8%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37FE-4C88-B607-14CC4DC9304B}"/>
                </c:ext>
              </c:extLst>
            </c:dLbl>
            <c:dLbl>
              <c:idx val="6"/>
              <c:layout>
                <c:manualLayout>
                  <c:x val="-3.0706839735649056E-3"/>
                  <c:y val="-5.4040348903014006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>
                        <a:latin typeface="Arial Black" pitchFamily="34" charset="0"/>
                      </a:rPr>
                      <a:t>752</a:t>
                    </a:r>
                    <a:r>
                      <a:rPr lang="en-US" sz="1400" dirty="0"/>
                      <a:t>;</a:t>
                    </a:r>
                    <a:r>
                      <a:rPr lang="en-US" dirty="0"/>
                      <a:t> 29,6%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37FE-4C88-B607-14CC4DC9304B}"/>
                </c:ext>
              </c:extLst>
            </c:dLbl>
            <c:dLbl>
              <c:idx val="7"/>
              <c:layout>
                <c:manualLayout>
                  <c:x val="-1.7093343604838114E-2"/>
                  <c:y val="-4.4093156533791852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>
                        <a:latin typeface="Arial Black" pitchFamily="34" charset="0"/>
                      </a:rPr>
                      <a:t>515</a:t>
                    </a:r>
                    <a:r>
                      <a:rPr lang="en-US" dirty="0"/>
                      <a:t>; 20,2%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37FE-4C88-B607-14CC4DC9304B}"/>
                </c:ext>
              </c:extLst>
            </c:dLbl>
            <c:dLbl>
              <c:idx val="8"/>
              <c:layout>
                <c:manualLayout>
                  <c:x val="-2.0201224260263224E-2"/>
                  <c:y val="-4.8992396148657587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>
                        <a:latin typeface="Arial Black" pitchFamily="34" charset="0"/>
                      </a:rPr>
                      <a:t>1398</a:t>
                    </a:r>
                    <a:r>
                      <a:rPr lang="en-US" sz="1400" b="1" dirty="0">
                        <a:latin typeface="Arial Black" pitchFamily="34" charset="0"/>
                      </a:rPr>
                      <a:t>; 55%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37FE-4C88-B607-14CC4DC9304B}"/>
                </c:ext>
              </c:extLst>
            </c:dLbl>
            <c:spPr>
              <a:noFill/>
              <a:ln w="25362">
                <a:noFill/>
              </a:ln>
            </c:spPr>
            <c:txPr>
              <a:bodyPr wrap="square" lIns="72000" tIns="19050" rIns="38100" bIns="19050" anchor="ctr">
                <a:spAutoFit/>
              </a:bodyPr>
              <a:lstStyle/>
              <a:p>
                <a:pPr>
                  <a:defRPr sz="1400" b="0">
                    <a:solidFill>
                      <a:srgbClr val="002060"/>
                    </a:solidFill>
                    <a:latin typeface="Arial Black" pitchFamily="34" charset="0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Arkusz1!$A$2:$A$10</c:f>
              <c:strCache>
                <c:ptCount val="9"/>
                <c:pt idx="0">
                  <c:v>ogółem</c:v>
                </c:pt>
                <c:pt idx="1">
                  <c:v>niepełnosprawni</c:v>
                </c:pt>
                <c:pt idx="2">
                  <c:v>posiadające co najmniej jedno dziecko do 6 r.ż.</c:v>
                </c:pt>
                <c:pt idx="3">
                  <c:v>z prawem do zasiłku</c:v>
                </c:pt>
                <c:pt idx="4">
                  <c:v>długotrwale bezrobotni</c:v>
                </c:pt>
                <c:pt idx="5">
                  <c:v>bez kwalifikacji zawodowych</c:v>
                </c:pt>
                <c:pt idx="6">
                  <c:v>powyżej 50 roku życia</c:v>
                </c:pt>
                <c:pt idx="7">
                  <c:v>do 30 roku życia</c:v>
                </c:pt>
                <c:pt idx="8">
                  <c:v>kobiety</c:v>
                </c:pt>
              </c:strCache>
            </c:strRef>
          </c:cat>
          <c:val>
            <c:numRef>
              <c:f>Arkusz1!$B$2:$B$10</c:f>
              <c:numCache>
                <c:formatCode>General</c:formatCode>
                <c:ptCount val="9"/>
                <c:pt idx="0">
                  <c:v>2974</c:v>
                </c:pt>
                <c:pt idx="1">
                  <c:v>185</c:v>
                </c:pt>
                <c:pt idx="2">
                  <c:v>448</c:v>
                </c:pt>
                <c:pt idx="3">
                  <c:v>430</c:v>
                </c:pt>
                <c:pt idx="4">
                  <c:v>1338</c:v>
                </c:pt>
                <c:pt idx="5">
                  <c:v>962</c:v>
                </c:pt>
                <c:pt idx="6">
                  <c:v>836</c:v>
                </c:pt>
                <c:pt idx="7">
                  <c:v>651</c:v>
                </c:pt>
                <c:pt idx="8">
                  <c:v>1653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7FE-4C88-B607-14CC4DC9304B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 w="15851" cap="flat" cmpd="sng" algn="ctr">
              <a:solidFill>
                <a:schemeClr val="accent6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3.1078806554249976E-3"/>
                  <c:y val="-9.9471923692222176E-3"/>
                </c:manualLayout>
              </c:layout>
              <c:tx>
                <c:rich>
                  <a:bodyPr/>
                  <a:lstStyle/>
                  <a:p>
                    <a:fld id="{4BE08D9F-E7F7-4797-9AA7-FD06F2F6E0AC}" type="VALUE">
                      <a:rPr lang="en-US">
                        <a:solidFill>
                          <a:srgbClr val="002060"/>
                        </a:solidFill>
                      </a:rPr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37FE-4C88-B607-14CC4DC9304B}"/>
                </c:ext>
              </c:extLst>
            </c:dLbl>
            <c:dLbl>
              <c:idx val="1"/>
              <c:layout>
                <c:manualLayout>
                  <c:x val="-9.2595266330689832E-3"/>
                  <c:y val="3.664515501849936E-2"/>
                </c:manualLayout>
              </c:layout>
              <c:tx>
                <c:rich>
                  <a:bodyPr wrap="square" lIns="72000" tIns="0" rIns="38100" bIns="360000" anchor="ctr">
                    <a:spAutoFit/>
                  </a:bodyPr>
                  <a:lstStyle/>
                  <a:p>
                    <a:pPr>
                      <a:defRPr sz="1400" b="1">
                        <a:solidFill>
                          <a:srgbClr val="7030A0"/>
                        </a:solidFill>
                        <a:latin typeface="Arial Black" pitchFamily="34" charset="0"/>
                        <a:cs typeface="Calibri" panose="020F0502020204030204" pitchFamily="34" charset="0"/>
                      </a:defRPr>
                    </a:pPr>
                    <a:r>
                      <a:rPr lang="en-US" sz="1200" b="1" dirty="0">
                        <a:solidFill>
                          <a:srgbClr val="7030A0"/>
                        </a:solidFill>
                        <a:latin typeface="Arial Black" pitchFamily="34" charset="0"/>
                      </a:rPr>
                      <a:t>185</a:t>
                    </a:r>
                    <a:r>
                      <a:rPr lang="en-US" sz="1400" b="1" dirty="0">
                        <a:solidFill>
                          <a:srgbClr val="7030A0"/>
                        </a:solidFill>
                        <a:latin typeface="Arial Black" pitchFamily="34" charset="0"/>
                      </a:rPr>
                      <a:t>; 6,2%</a:t>
                    </a:r>
                    <a:endParaRPr lang="en-US" sz="1400" b="1" dirty="0">
                      <a:solidFill>
                        <a:srgbClr val="7030A0"/>
                      </a:solidFill>
                    </a:endParaRPr>
                  </a:p>
                </c:rich>
              </c:tx>
              <c:numFmt formatCode="General" sourceLinked="0"/>
              <c:spPr>
                <a:noFill/>
                <a:ln w="25362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B-37FE-4C88-B607-14CC4DC9304B}"/>
                </c:ext>
              </c:extLst>
            </c:dLbl>
            <c:dLbl>
              <c:idx val="2"/>
              <c:layout>
                <c:manualLayout>
                  <c:x val="7.7697016385627786E-3"/>
                  <c:y val="3.9193916918925979E-2"/>
                </c:manualLayout>
              </c:layout>
              <c:tx>
                <c:rich>
                  <a:bodyPr wrap="square" lIns="72000" tIns="19050" rIns="36000" bIns="19050" anchor="ctr">
                    <a:spAutoFit/>
                  </a:bodyPr>
                  <a:lstStyle/>
                  <a:p>
                    <a:pPr>
                      <a:defRPr sz="1400" b="1">
                        <a:solidFill>
                          <a:srgbClr val="7030A0"/>
                        </a:solidFill>
                        <a:latin typeface="Arial Black" pitchFamily="34" charset="0"/>
                        <a:cs typeface="Calibri" panose="020F0502020204030204" pitchFamily="34" charset="0"/>
                      </a:defRPr>
                    </a:pPr>
                    <a:r>
                      <a:rPr lang="en-US" sz="1200" dirty="0">
                        <a:solidFill>
                          <a:srgbClr val="7030A0"/>
                        </a:solidFill>
                        <a:latin typeface="Arial Black" pitchFamily="34" charset="0"/>
                      </a:rPr>
                      <a:t>448</a:t>
                    </a:r>
                    <a:r>
                      <a:rPr lang="en-US" sz="1400" dirty="0">
                        <a:solidFill>
                          <a:srgbClr val="7030A0"/>
                        </a:solidFill>
                        <a:latin typeface="Arial Black" pitchFamily="34" charset="0"/>
                      </a:rPr>
                      <a:t>; 15%%</a:t>
                    </a:r>
                    <a:endParaRPr lang="en-US" sz="1400" dirty="0">
                      <a:solidFill>
                        <a:srgbClr val="7030A0"/>
                      </a:solidFill>
                    </a:endParaRPr>
                  </a:p>
                </c:rich>
              </c:tx>
              <c:numFmt formatCode="General" sourceLinked="0"/>
              <c:spPr>
                <a:noFill/>
                <a:ln w="25362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C-37FE-4C88-B607-14CC4DC9304B}"/>
                </c:ext>
              </c:extLst>
            </c:dLbl>
            <c:dLbl>
              <c:idx val="3"/>
              <c:layout>
                <c:manualLayout>
                  <c:x val="1.6952510115295086E-2"/>
                  <c:y val="3.4195535211066573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>
                        <a:latin typeface="Arial Black" pitchFamily="34" charset="0"/>
                      </a:rPr>
                      <a:t>430</a:t>
                    </a:r>
                    <a:r>
                      <a:rPr lang="en-US" sz="1400" dirty="0">
                        <a:latin typeface="Arial Black" pitchFamily="34" charset="0"/>
                      </a:rPr>
                      <a:t>; 14,5%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37FE-4C88-B607-14CC4DC9304B}"/>
                </c:ext>
              </c:extLst>
            </c:dLbl>
            <c:dLbl>
              <c:idx val="4"/>
              <c:layout>
                <c:manualLayout>
                  <c:x val="2.3501450915307559E-2"/>
                  <c:y val="3.1646773310639954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>
                        <a:latin typeface="Arial Black" pitchFamily="34" charset="0"/>
                      </a:rPr>
                      <a:t>1338</a:t>
                    </a:r>
                    <a:r>
                      <a:rPr lang="en-US" sz="1400" dirty="0">
                        <a:latin typeface="Arial Black" pitchFamily="34" charset="0"/>
                      </a:rPr>
                      <a:t>; 45%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37FE-4C88-B607-14CC4DC9304B}"/>
                </c:ext>
              </c:extLst>
            </c:dLbl>
            <c:dLbl>
              <c:idx val="5"/>
              <c:layout>
                <c:manualLayout>
                  <c:x val="1.4306039615445042E-2"/>
                  <c:y val="2.9147582456710158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>
                        <a:latin typeface="Arial Black" pitchFamily="34" charset="0"/>
                      </a:rPr>
                      <a:t>962</a:t>
                    </a:r>
                    <a:r>
                      <a:rPr lang="en-US" sz="1400" dirty="0">
                        <a:latin typeface="Arial Black" pitchFamily="34" charset="0"/>
                      </a:rPr>
                      <a:t>; 32,3%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37FE-4C88-B607-14CC4DC9304B}"/>
                </c:ext>
              </c:extLst>
            </c:dLbl>
            <c:dLbl>
              <c:idx val="6"/>
              <c:layout>
                <c:manualLayout>
                  <c:x val="1.7478157961582679E-2"/>
                  <c:y val="3.8995632732938545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>
                        <a:latin typeface="Arial Black" pitchFamily="34" charset="0"/>
                      </a:rPr>
                      <a:t>836</a:t>
                    </a:r>
                    <a:r>
                      <a:rPr lang="en-US" sz="1400" dirty="0">
                        <a:latin typeface="Arial Black" pitchFamily="34" charset="0"/>
                      </a:rPr>
                      <a:t>; 28,1%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37FE-4C88-B607-14CC4DC9304B}"/>
                </c:ext>
              </c:extLst>
            </c:dLbl>
            <c:dLbl>
              <c:idx val="7"/>
              <c:layout>
                <c:manualLayout>
                  <c:x val="2.00397123521859E-2"/>
                  <c:y val="3.6595583972002584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>
                        <a:latin typeface="Arial Black" pitchFamily="34" charset="0"/>
                      </a:rPr>
                      <a:t>651</a:t>
                    </a:r>
                    <a:r>
                      <a:rPr lang="en-US" sz="1400" dirty="0">
                        <a:latin typeface="Arial Black" pitchFamily="34" charset="0"/>
                      </a:rPr>
                      <a:t>; 21,9%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37FE-4C88-B607-14CC4DC9304B}"/>
                </c:ext>
              </c:extLst>
            </c:dLbl>
            <c:dLbl>
              <c:idx val="8"/>
              <c:layout>
                <c:manualLayout>
                  <c:x val="3.7247827297763846E-2"/>
                  <c:y val="3.4315122949697144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>
                        <a:latin typeface="Arial Black" pitchFamily="34" charset="0"/>
                      </a:rPr>
                      <a:t>1653</a:t>
                    </a:r>
                    <a:r>
                      <a:rPr lang="en-US" sz="1400" dirty="0">
                        <a:latin typeface="Arial Black" pitchFamily="34" charset="0"/>
                      </a:rPr>
                      <a:t>;</a:t>
                    </a:r>
                    <a:r>
                      <a:rPr lang="en-US" sz="1400" baseline="0" dirty="0">
                        <a:latin typeface="Arial Black" pitchFamily="34" charset="0"/>
                      </a:rPr>
                      <a:t> 55,6%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37FE-4C88-B607-14CC4DC9304B}"/>
                </c:ext>
              </c:extLst>
            </c:dLbl>
            <c:numFmt formatCode="General" sourceLinked="0"/>
            <c:spPr>
              <a:noFill/>
              <a:ln w="25362">
                <a:noFill/>
              </a:ln>
            </c:spPr>
            <c:txPr>
              <a:bodyPr wrap="square" lIns="720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7030A0"/>
                    </a:solidFill>
                    <a:latin typeface="Arial Black" pitchFamily="34" charset="0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Arkusz1!$A$2:$A$10</c:f>
              <c:strCache>
                <c:ptCount val="9"/>
                <c:pt idx="0">
                  <c:v>ogółem</c:v>
                </c:pt>
                <c:pt idx="1">
                  <c:v>niepełnosprawni</c:v>
                </c:pt>
                <c:pt idx="2">
                  <c:v>posiadające co najmniej jedno dziecko do 6 r.ż.</c:v>
                </c:pt>
                <c:pt idx="3">
                  <c:v>z prawem do zasiłku</c:v>
                </c:pt>
                <c:pt idx="4">
                  <c:v>długotrwale bezrobotni</c:v>
                </c:pt>
                <c:pt idx="5">
                  <c:v>bez kwalifikacji zawodowych</c:v>
                </c:pt>
                <c:pt idx="6">
                  <c:v>powyżej 50 roku życia</c:v>
                </c:pt>
                <c:pt idx="7">
                  <c:v>do 30 roku życia</c:v>
                </c:pt>
                <c:pt idx="8">
                  <c:v>kobiety</c:v>
                </c:pt>
              </c:strCache>
            </c:strRef>
          </c:cat>
          <c:val>
            <c:numRef>
              <c:f>Arkusz1!$C$2:$C$10</c:f>
              <c:numCache>
                <c:formatCode>General</c:formatCode>
                <c:ptCount val="9"/>
                <c:pt idx="0">
                  <c:v>2544</c:v>
                </c:pt>
                <c:pt idx="1">
                  <c:v>280</c:v>
                </c:pt>
                <c:pt idx="2">
                  <c:v>374</c:v>
                </c:pt>
                <c:pt idx="3">
                  <c:v>379</c:v>
                </c:pt>
                <c:pt idx="4">
                  <c:v>1209</c:v>
                </c:pt>
                <c:pt idx="5">
                  <c:v>885</c:v>
                </c:pt>
                <c:pt idx="6">
                  <c:v>752</c:v>
                </c:pt>
                <c:pt idx="7">
                  <c:v>515</c:v>
                </c:pt>
                <c:pt idx="8">
                  <c:v>1398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37FE-4C88-B607-14CC4DC930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"/>
        <c:gapDepth val="0"/>
        <c:shape val="cylinder"/>
        <c:axId val="158835456"/>
        <c:axId val="158836992"/>
        <c:axId val="0"/>
      </c:bar3DChart>
      <c:catAx>
        <c:axId val="15883545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 b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pl-PL"/>
          </a:p>
        </c:txPr>
        <c:crossAx val="158836992"/>
        <c:crosses val="autoZero"/>
        <c:auto val="1"/>
        <c:lblAlgn val="ctr"/>
        <c:lblOffset val="100"/>
        <c:noMultiLvlLbl val="0"/>
      </c:catAx>
      <c:valAx>
        <c:axId val="158836992"/>
        <c:scaling>
          <c:orientation val="minMax"/>
          <c:max val="3000"/>
        </c:scaling>
        <c:delete val="1"/>
        <c:axPos val="b"/>
        <c:numFmt formatCode="General" sourceLinked="1"/>
        <c:majorTickMark val="out"/>
        <c:minorTickMark val="none"/>
        <c:tickLblPos val="none"/>
        <c:crossAx val="158835456"/>
        <c:crosses val="autoZero"/>
        <c:crossBetween val="between"/>
        <c:majorUnit val="500"/>
      </c:valAx>
      <c:spPr>
        <a:noFill/>
        <a:ln w="25362">
          <a:noFill/>
        </a:ln>
      </c:spPr>
    </c:plotArea>
    <c:legend>
      <c:legendPos val="r"/>
      <c:overlay val="0"/>
      <c:spPr>
        <a:solidFill>
          <a:schemeClr val="bg1">
            <a:lumMod val="95000"/>
          </a:schemeClr>
        </a:solidFill>
      </c:spPr>
      <c:txPr>
        <a:bodyPr/>
        <a:lstStyle/>
        <a:p>
          <a:pPr>
            <a:defRPr b="1">
              <a:latin typeface="Calibri" panose="020F0502020204030204" pitchFamily="34" charset="0"/>
              <a:cs typeface="Calibri" panose="020F0502020204030204" pitchFamily="34" charset="0"/>
            </a:defRPr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797"/>
      </a:pPr>
      <a:endParaRPr lang="pl-PL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scene3d>
          <a:camera prst="orthographicFront"/>
          <a:lightRig rig="threePt" dir="t"/>
        </a:scene3d>
        <a:sp3d>
          <a:bevelT w="12700" h="82550"/>
        </a:sp3d>
      </c:spPr>
    </c:floor>
    <c:sideWall>
      <c:thickness val="0"/>
      <c:spPr>
        <a:noFill/>
        <a:ln w="25400">
          <a:noFill/>
        </a:ln>
      </c:spPr>
    </c:sideWall>
    <c:backWall>
      <c:thickness val="0"/>
    </c:backWall>
    <c:plotArea>
      <c:layout>
        <c:manualLayout>
          <c:layoutTarget val="inner"/>
          <c:xMode val="edge"/>
          <c:yMode val="edge"/>
          <c:x val="0.47322214063858481"/>
          <c:y val="5.4530133886148531E-2"/>
          <c:w val="0.50897858992752709"/>
          <c:h val="0.90235959083411388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 w="9514" cap="flat" cmpd="sng" algn="ctr">
              <a:solidFill>
                <a:schemeClr val="accent2"/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-6.0866172454155286E-2"/>
                  <c:y val="-5.481441726138088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2280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15E-43CB-9E80-BE59760BA91B}"/>
                </c:ext>
              </c:extLst>
            </c:dLbl>
            <c:dLbl>
              <c:idx val="1"/>
              <c:layout>
                <c:manualLayout>
                  <c:x val="1.5606710885680842E-2"/>
                  <c:y val="-4.0515004062759874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>
                        <a:latin typeface="Arial Black" pitchFamily="34" charset="0"/>
                      </a:rPr>
                      <a:t>145</a:t>
                    </a:r>
                    <a:r>
                      <a:rPr lang="en-US" dirty="0"/>
                      <a:t>; 6,4%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15E-43CB-9E80-BE59760BA91B}"/>
                </c:ext>
              </c:extLst>
            </c:dLbl>
            <c:dLbl>
              <c:idx val="2"/>
              <c:layout>
                <c:manualLayout>
                  <c:x val="-7.8033554428405356E-3"/>
                  <c:y val="-5.0172737662064794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>
                        <a:latin typeface="Arial Black" pitchFamily="34" charset="0"/>
                      </a:rPr>
                      <a:t>488</a:t>
                    </a:r>
                    <a:r>
                      <a:rPr lang="en-US" dirty="0"/>
                      <a:t>; 21,4%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D15E-43CB-9E80-BE59760BA91B}"/>
                </c:ext>
              </c:extLst>
            </c:dLbl>
            <c:dLbl>
              <c:idx val="3"/>
              <c:layout>
                <c:manualLayout>
                  <c:x val="-4.682013265704367E-3"/>
                  <c:y val="-4.7664710662070335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>
                        <a:latin typeface="Arial Black" pitchFamily="34" charset="0"/>
                      </a:rPr>
                      <a:t>370</a:t>
                    </a:r>
                    <a:r>
                      <a:rPr lang="en-US" dirty="0"/>
                      <a:t>; 16,2%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15E-43CB-9E80-BE59760BA91B}"/>
                </c:ext>
              </c:extLst>
            </c:dLbl>
            <c:dLbl>
              <c:idx val="4"/>
              <c:layout>
                <c:manualLayout>
                  <c:x val="-2.3410066328521377E-2"/>
                  <c:y val="-4.5281475128966908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>
                        <a:latin typeface="Arial Black" pitchFamily="34" charset="0"/>
                      </a:rPr>
                      <a:t>1373</a:t>
                    </a:r>
                    <a:r>
                      <a:rPr lang="en-US" dirty="0"/>
                      <a:t>; 60,2%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D15E-43CB-9E80-BE59760BA91B}"/>
                </c:ext>
              </c:extLst>
            </c:dLbl>
            <c:dLbl>
              <c:idx val="5"/>
              <c:layout>
                <c:manualLayout>
                  <c:x val="-9.3640265314086195E-3"/>
                  <c:y val="-5.7322444261375304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>
                        <a:latin typeface="Arial Black" pitchFamily="34" charset="0"/>
                      </a:rPr>
                      <a:t>914</a:t>
                    </a:r>
                    <a:r>
                      <a:rPr lang="en-US" dirty="0"/>
                      <a:t>; 41%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15E-43CB-9E80-BE59760BA91B}"/>
                </c:ext>
              </c:extLst>
            </c:dLbl>
            <c:dLbl>
              <c:idx val="6"/>
              <c:layout>
                <c:manualLayout>
                  <c:x val="-1.5606710885680843E-3"/>
                  <c:y val="-4.3023031062754159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>
                        <a:latin typeface="Arial Black" pitchFamily="34" charset="0"/>
                      </a:rPr>
                      <a:t>624</a:t>
                    </a:r>
                    <a:r>
                      <a:rPr lang="en-US" dirty="0"/>
                      <a:t>; 27,4%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D15E-43CB-9E80-BE59760BA91B}"/>
                </c:ext>
              </c:extLst>
            </c:dLbl>
            <c:dLbl>
              <c:idx val="7"/>
              <c:layout>
                <c:manualLayout>
                  <c:x val="-1.5606710885680957E-2"/>
                  <c:y val="-5.243118172827739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>
                        <a:latin typeface="Arial Black" pitchFamily="34" charset="0"/>
                      </a:rPr>
                      <a:t>551</a:t>
                    </a:r>
                    <a:r>
                      <a:rPr lang="en-US" dirty="0"/>
                      <a:t>; 24,2%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D15E-43CB-9E80-BE59760BA91B}"/>
                </c:ext>
              </c:extLst>
            </c:dLbl>
            <c:dLbl>
              <c:idx val="8"/>
              <c:layout>
                <c:manualLayout>
                  <c:x val="-2.8092079594225518E-2"/>
                  <c:y val="-5.0047946195173852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>
                        <a:latin typeface="Arial Black" pitchFamily="34" charset="0"/>
                      </a:rPr>
                      <a:t>1369</a:t>
                    </a:r>
                    <a:r>
                      <a:rPr lang="en-US" dirty="0"/>
                      <a:t>; 60%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D15E-43CB-9E80-BE59760BA91B}"/>
                </c:ext>
              </c:extLst>
            </c:dLbl>
            <c:dLbl>
              <c:idx val="9"/>
              <c:layout>
                <c:manualLayout>
                  <c:x val="7.8033554428404211E-3"/>
                  <c:y val="-2.3208589297879869E-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>
                        <a:latin typeface="Arial Black" pitchFamily="34" charset="0"/>
                      </a:rPr>
                      <a:t>1700</a:t>
                    </a:r>
                    <a:r>
                      <a:rPr lang="en-US" dirty="0"/>
                      <a:t>; 56,9%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D15E-43CB-9E80-BE59760BA91B}"/>
                </c:ext>
              </c:extLst>
            </c:dLbl>
            <c:spPr>
              <a:noFill/>
              <a:ln w="25371">
                <a:noFill/>
              </a:ln>
            </c:spPr>
            <c:txPr>
              <a:bodyPr/>
              <a:lstStyle/>
              <a:p>
                <a:pPr>
                  <a:defRPr sz="1400" b="0">
                    <a:solidFill>
                      <a:srgbClr val="002060"/>
                    </a:solidFill>
                    <a:latin typeface="Arial Black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Arkusz1!$A$2:$A$10</c:f>
              <c:strCache>
                <c:ptCount val="9"/>
                <c:pt idx="0">
                  <c:v>ogółem</c:v>
                </c:pt>
                <c:pt idx="1">
                  <c:v>niepełnosprawni</c:v>
                </c:pt>
                <c:pt idx="2">
                  <c:v>posiadające co najmniej 1 dziecko do 6 roku życia</c:v>
                </c:pt>
                <c:pt idx="3">
                  <c:v>z prawem do zasiłku</c:v>
                </c:pt>
                <c:pt idx="4">
                  <c:v>długotrwale bezrobotni</c:v>
                </c:pt>
                <c:pt idx="5">
                  <c:v>bez kwalifikacji zawodowych</c:v>
                </c:pt>
                <c:pt idx="6">
                  <c:v>powyżej 50 roku życia</c:v>
                </c:pt>
                <c:pt idx="7">
                  <c:v>do 30 roku życia</c:v>
                </c:pt>
                <c:pt idx="8">
                  <c:v>kobiety</c:v>
                </c:pt>
              </c:strCache>
            </c:strRef>
          </c:cat>
          <c:val>
            <c:numRef>
              <c:f>Arkusz1!$B$2:$B$10</c:f>
              <c:numCache>
                <c:formatCode>General</c:formatCode>
                <c:ptCount val="9"/>
                <c:pt idx="0">
                  <c:v>2737</c:v>
                </c:pt>
                <c:pt idx="1">
                  <c:v>96</c:v>
                </c:pt>
                <c:pt idx="2">
                  <c:v>573</c:v>
                </c:pt>
                <c:pt idx="3">
                  <c:v>444</c:v>
                </c:pt>
                <c:pt idx="4">
                  <c:v>1590</c:v>
                </c:pt>
                <c:pt idx="5">
                  <c:v>1072</c:v>
                </c:pt>
                <c:pt idx="6">
                  <c:v>702</c:v>
                </c:pt>
                <c:pt idx="7">
                  <c:v>733</c:v>
                </c:pt>
                <c:pt idx="8">
                  <c:v>1613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15E-43CB-9E80-BE59760BA91B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666698"/>
            </a:solidFill>
            <a:ln w="9514" cap="flat" cmpd="sng" algn="ctr">
              <a:solidFill>
                <a:schemeClr val="accent6"/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7.4912212251267929E-2"/>
                  <c:y val="4.2898239595863301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>
                        <a:latin typeface="Arial Black" pitchFamily="34" charset="0"/>
                      </a:rPr>
                      <a:t>2</a:t>
                    </a:r>
                    <a:r>
                      <a:rPr lang="en-US" dirty="0"/>
                      <a:t>737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D15E-43CB-9E80-BE59760BA91B}"/>
                </c:ext>
              </c:extLst>
            </c:dLbl>
            <c:dLbl>
              <c:idx val="1"/>
              <c:layout>
                <c:manualLayout>
                  <c:x val="-7.8033554428404784E-3"/>
                  <c:y val="4.2898239595863301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>
                        <a:latin typeface="Arial Black" pitchFamily="34" charset="0"/>
                      </a:rPr>
                      <a:t>96</a:t>
                    </a:r>
                    <a:r>
                      <a:rPr lang="en-US" dirty="0"/>
                      <a:t>; 3,5%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D15E-43CB-9E80-BE59760BA91B}"/>
                </c:ext>
              </c:extLst>
            </c:dLbl>
            <c:dLbl>
              <c:idx val="2"/>
              <c:layout>
                <c:manualLayout>
                  <c:x val="2.0288724151385096E-2"/>
                  <c:y val="4.52191732236919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>
                        <a:latin typeface="Arial Black" pitchFamily="34" charset="0"/>
                      </a:rPr>
                      <a:t>573</a:t>
                    </a:r>
                    <a:r>
                      <a:rPr lang="en-US" dirty="0"/>
                      <a:t>; 20,9%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D15E-43CB-9E80-BE59760BA91B}"/>
                </c:ext>
              </c:extLst>
            </c:dLbl>
            <c:dLbl>
              <c:idx val="3"/>
              <c:layout>
                <c:manualLayout>
                  <c:x val="1.5606710885680842E-2"/>
                  <c:y val="4.5406266595857676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>
                        <a:latin typeface="Arial Black" pitchFamily="34" charset="0"/>
                      </a:rPr>
                      <a:t>444</a:t>
                    </a:r>
                    <a:r>
                      <a:rPr lang="en-US" dirty="0"/>
                      <a:t>; 16,2%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D15E-43CB-9E80-BE59760BA91B}"/>
                </c:ext>
              </c:extLst>
            </c:dLbl>
            <c:dLbl>
              <c:idx val="4"/>
              <c:layout>
                <c:manualLayout>
                  <c:x val="3.901677721420211E-2"/>
                  <c:y val="5.0047946195173852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>
                        <a:latin typeface="Arial Black" pitchFamily="34" charset="0"/>
                      </a:rPr>
                      <a:t>1590</a:t>
                    </a:r>
                    <a:r>
                      <a:rPr lang="en-US" dirty="0"/>
                      <a:t>; 58,1%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D15E-43CB-9E80-BE59760BA91B}"/>
                </c:ext>
              </c:extLst>
            </c:dLbl>
            <c:dLbl>
              <c:idx val="5"/>
              <c:layout>
                <c:manualLayout>
                  <c:x val="3.2774092859929771E-2"/>
                  <c:y val="3.5686231091277922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>
                        <a:latin typeface="Arial Black" pitchFamily="34" charset="0"/>
                      </a:rPr>
                      <a:t>1072</a:t>
                    </a:r>
                    <a:r>
                      <a:rPr lang="en-US" dirty="0"/>
                      <a:t>; 39,2%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D15E-43CB-9E80-BE59760BA91B}"/>
                </c:ext>
              </c:extLst>
            </c:dLbl>
            <c:dLbl>
              <c:idx val="6"/>
              <c:layout>
                <c:manualLayout>
                  <c:x val="1.7167381974248812E-2"/>
                  <c:y val="3.8256559996547125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>
                        <a:latin typeface="Arial Black" pitchFamily="34" charset="0"/>
                      </a:rPr>
                      <a:t>702</a:t>
                    </a:r>
                    <a:r>
                      <a:rPr lang="en-US" dirty="0"/>
                      <a:t>; 25,6%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D15E-43CB-9E80-BE59760BA91B}"/>
                </c:ext>
              </c:extLst>
            </c:dLbl>
            <c:dLbl>
              <c:idx val="7"/>
              <c:layout>
                <c:manualLayout>
                  <c:x val="3.9002768040651184E-2"/>
                  <c:y val="4.03785779027152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>
                        <a:solidFill>
                          <a:srgbClr val="666698"/>
                        </a:solidFill>
                        <a:latin typeface="Arial Black" pitchFamily="34" charset="0"/>
                      </a:rPr>
                      <a:t>733</a:t>
                    </a:r>
                    <a:r>
                      <a:rPr lang="en-US" sz="1400" b="1" dirty="0">
                        <a:solidFill>
                          <a:srgbClr val="666698"/>
                        </a:solidFill>
                      </a:rPr>
                      <a:t>; 26,8%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D15E-43CB-9E80-BE59760BA91B}"/>
                </c:ext>
              </c:extLst>
            </c:dLbl>
            <c:dLbl>
              <c:idx val="8"/>
              <c:layout>
                <c:manualLayout>
                  <c:x val="4.6848273891631556E-2"/>
                  <c:y val="4.3034478099566682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>
                        <a:solidFill>
                          <a:srgbClr val="666698"/>
                        </a:solidFill>
                        <a:latin typeface="Arial Black" pitchFamily="34" charset="0"/>
                      </a:rPr>
                      <a:t>1613</a:t>
                    </a:r>
                    <a:r>
                      <a:rPr lang="en-US" sz="1400" b="1" dirty="0">
                        <a:solidFill>
                          <a:srgbClr val="666698"/>
                        </a:solidFill>
                      </a:rPr>
                      <a:t>; 58,9%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D15E-43CB-9E80-BE59760BA91B}"/>
                </c:ext>
              </c:extLst>
            </c:dLbl>
            <c:dLbl>
              <c:idx val="9"/>
              <c:layout>
                <c:manualLayout>
                  <c:x val="7.8033554428404211E-3"/>
                  <c:y val="-2.088773036809188E-2"/>
                </c:manualLayout>
              </c:layout>
              <c:tx>
                <c:rich>
                  <a:bodyPr/>
                  <a:lstStyle/>
                  <a:p>
                    <a:pPr>
                      <a:defRPr sz="1400" b="0">
                        <a:solidFill>
                          <a:srgbClr val="666698"/>
                        </a:solidFill>
                        <a:latin typeface="Arial Black" pitchFamily="34" charset="0"/>
                      </a:defRPr>
                    </a:pPr>
                    <a:r>
                      <a:rPr lang="en-US" sz="1400" b="0" dirty="0">
                        <a:solidFill>
                          <a:srgbClr val="666698"/>
                        </a:solidFill>
                        <a:latin typeface="Arial Black" pitchFamily="34" charset="0"/>
                      </a:rPr>
                      <a:t>1613</a:t>
                    </a:r>
                    <a:r>
                      <a:rPr lang="en-US" sz="1400" b="0" dirty="0">
                        <a:solidFill>
                          <a:srgbClr val="666698"/>
                        </a:solidFill>
                      </a:rPr>
                      <a:t>; 58,9%</a:t>
                    </a:r>
                  </a:p>
                </c:rich>
              </c:tx>
              <c:numFmt formatCode="General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4-D15E-43CB-9E80-BE59760BA91B}"/>
                </c:ext>
              </c:extLst>
            </c:dLbl>
            <c:numFmt formatCode="General" sourceLinked="0"/>
            <c:spPr>
              <a:noFill/>
              <a:ln w="25371">
                <a:noFill/>
              </a:ln>
            </c:spPr>
            <c:txPr>
              <a:bodyPr/>
              <a:lstStyle/>
              <a:p>
                <a:pPr>
                  <a:defRPr sz="1400" b="0">
                    <a:solidFill>
                      <a:srgbClr val="666698"/>
                    </a:solidFill>
                    <a:latin typeface="Arial Black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Arkusz1!$A$2:$A$10</c:f>
              <c:strCache>
                <c:ptCount val="9"/>
                <c:pt idx="0">
                  <c:v>ogółem</c:v>
                </c:pt>
                <c:pt idx="1">
                  <c:v>niepełnosprawni</c:v>
                </c:pt>
                <c:pt idx="2">
                  <c:v>posiadające co najmniej 1 dziecko do 6 roku życia</c:v>
                </c:pt>
                <c:pt idx="3">
                  <c:v>z prawem do zasiłku</c:v>
                </c:pt>
                <c:pt idx="4">
                  <c:v>długotrwale bezrobotni</c:v>
                </c:pt>
                <c:pt idx="5">
                  <c:v>bez kwalifikacji zawodowych</c:v>
                </c:pt>
                <c:pt idx="6">
                  <c:v>powyżej 50 roku życia</c:v>
                </c:pt>
                <c:pt idx="7">
                  <c:v>do 30 roku życia</c:v>
                </c:pt>
                <c:pt idx="8">
                  <c:v>kobiety</c:v>
                </c:pt>
              </c:strCache>
            </c:strRef>
          </c:cat>
          <c:val>
            <c:numRef>
              <c:f>Arkusz1!$C$2:$C$10</c:f>
              <c:numCache>
                <c:formatCode>General</c:formatCode>
                <c:ptCount val="9"/>
                <c:pt idx="0">
                  <c:v>2280</c:v>
                </c:pt>
                <c:pt idx="1">
                  <c:v>145</c:v>
                </c:pt>
                <c:pt idx="2">
                  <c:v>455</c:v>
                </c:pt>
                <c:pt idx="3">
                  <c:v>370</c:v>
                </c:pt>
                <c:pt idx="4">
                  <c:v>1373</c:v>
                </c:pt>
                <c:pt idx="5">
                  <c:v>914</c:v>
                </c:pt>
                <c:pt idx="6">
                  <c:v>624</c:v>
                </c:pt>
                <c:pt idx="7">
                  <c:v>551</c:v>
                </c:pt>
                <c:pt idx="8">
                  <c:v>1369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D15E-43CB-9E80-BE59760BA9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"/>
        <c:gapDepth val="0"/>
        <c:shape val="cylinder"/>
        <c:axId val="158216576"/>
        <c:axId val="158218112"/>
        <c:axId val="0"/>
      </c:bar3DChart>
      <c:catAx>
        <c:axId val="15821657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6343"/>
        </c:spPr>
        <c:txPr>
          <a:bodyPr anchor="t" anchorCtr="0"/>
          <a:lstStyle/>
          <a:p>
            <a:pPr>
              <a:defRPr sz="1600" b="0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pl-PL"/>
          </a:p>
        </c:txPr>
        <c:crossAx val="158218112"/>
        <c:crosses val="autoZero"/>
        <c:auto val="1"/>
        <c:lblAlgn val="ctr"/>
        <c:lblOffset val="100"/>
        <c:noMultiLvlLbl val="0"/>
      </c:catAx>
      <c:valAx>
        <c:axId val="158218112"/>
        <c:scaling>
          <c:orientation val="minMax"/>
          <c:max val="3000"/>
        </c:scaling>
        <c:delete val="1"/>
        <c:axPos val="b"/>
        <c:numFmt formatCode="General" sourceLinked="1"/>
        <c:majorTickMark val="out"/>
        <c:minorTickMark val="none"/>
        <c:tickLblPos val="none"/>
        <c:crossAx val="158216576"/>
        <c:crosses val="autoZero"/>
        <c:crossBetween val="between"/>
        <c:majorUnit val="500"/>
      </c:valAx>
      <c:spPr>
        <a:noFill/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 b="1">
              <a:latin typeface="Calibri" panose="020F0502020204030204" pitchFamily="34" charset="0"/>
              <a:cs typeface="Calibri" panose="020F0502020204030204" pitchFamily="34" charset="0"/>
            </a:defRPr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798"/>
      </a:pPr>
      <a:endParaRPr lang="pl-PL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Elbl</a:t>
            </a:r>
            <a:r>
              <a:rPr lang="pl-PL"/>
              <a:t>Ą</a:t>
            </a:r>
            <a:r>
              <a:rPr lang="en-US"/>
              <a:t>g</a:t>
            </a:r>
          </a:p>
        </c:rich>
      </c:tx>
      <c:layout>
        <c:manualLayout>
          <c:xMode val="edge"/>
          <c:yMode val="edge"/>
          <c:x val="0.40954487210837781"/>
          <c:y val="1.40302344894748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18199383772680588"/>
          <c:y val="8.8450608027209165E-2"/>
          <c:w val="0.64167496454247563"/>
          <c:h val="0.66995166256195371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Elbląg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B80-4483-A76D-F30F6BC1AED3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B80-4483-A76D-F30F6BC1AED3}"/>
              </c:ext>
            </c:extLst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B80-4483-A76D-F30F6BC1AED3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B80-4483-A76D-F30F6BC1AED3}"/>
              </c:ext>
            </c:extLst>
          </c:dPt>
          <c:dPt>
            <c:idx val="4"/>
            <c:bubble3D val="0"/>
            <c:spPr>
              <a:solidFill>
                <a:srgbClr val="666698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3B80-4483-A76D-F30F6BC1AED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3B80-4483-A76D-F30F6BC1AED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9,2%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B80-4483-A76D-F30F6BC1AED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23,2%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B80-4483-A76D-F30F6BC1AED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26,4%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3B80-4483-A76D-F30F6BC1AED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21,4%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3B80-4483-A76D-F30F6BC1AED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11,5%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3B80-4483-A76D-F30F6BC1AED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8,4%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3B80-4483-A76D-F30F6BC1AED3}"/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Arkusz1!$A$2:$A$7</c:f>
              <c:strCache>
                <c:ptCount val="6"/>
                <c:pt idx="0">
                  <c:v>18-24 lata</c:v>
                </c:pt>
                <c:pt idx="1">
                  <c:v>25-34 lata</c:v>
                </c:pt>
                <c:pt idx="2">
                  <c:v>35-44 lata</c:v>
                </c:pt>
                <c:pt idx="3">
                  <c:v>45-54 lata</c:v>
                </c:pt>
                <c:pt idx="4">
                  <c:v>55-59 lat</c:v>
                </c:pt>
                <c:pt idx="5">
                  <c:v>60 i powyżej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290</c:v>
                </c:pt>
                <c:pt idx="1">
                  <c:v>739</c:v>
                </c:pt>
                <c:pt idx="2">
                  <c:v>782</c:v>
                </c:pt>
                <c:pt idx="3">
                  <c:v>606</c:v>
                </c:pt>
                <c:pt idx="4">
                  <c:v>346</c:v>
                </c:pt>
                <c:pt idx="5">
                  <c:v>211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B80-4483-A76D-F30F6BC1AED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7005135227661763E-2"/>
          <c:y val="0.80825053441606787"/>
          <c:w val="0.6027597202523598"/>
          <c:h val="0.142647525591309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5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cs:styleClr val="auto"/>
    </cs:fontRef>
    <cs:spPr/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915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3FEA0E-2EFB-4866-97FF-A63BD0A9FAF1}" type="doc">
      <dgm:prSet loTypeId="urn:microsoft.com/office/officeart/2005/8/layout/cycle2" loCatId="cycl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8827D9CA-F308-486A-8037-7A09EA7F529D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0"/>
          <a:r>
            <a:rPr lang="pl-PL" sz="2400" b="0" dirty="0">
              <a:latin typeface="Calibri" panose="020F0502020204030204" pitchFamily="34" charset="0"/>
              <a:cs typeface="Calibri" panose="020F0502020204030204" pitchFamily="34" charset="0"/>
            </a:rPr>
            <a:t>POLSKA</a:t>
          </a:r>
        </a:p>
      </dgm:t>
    </dgm:pt>
    <dgm:pt modelId="{31046F89-0A6C-4496-A977-E9187B2D5FA8}" type="parTrans" cxnId="{26DBB7B5-2371-4D1B-8D32-F3DAF5A3363D}">
      <dgm:prSet/>
      <dgm:spPr/>
      <dgm:t>
        <a:bodyPr/>
        <a:lstStyle/>
        <a:p>
          <a:endParaRPr lang="pl-PL"/>
        </a:p>
      </dgm:t>
    </dgm:pt>
    <dgm:pt modelId="{C57832AC-E030-4FD4-8424-86FF9ED3DA72}" type="sibTrans" cxnId="{26DBB7B5-2371-4D1B-8D32-F3DAF5A3363D}">
      <dgm:prSet/>
      <dgm:spPr/>
      <dgm:t>
        <a:bodyPr/>
        <a:lstStyle/>
        <a:p>
          <a:endParaRPr lang="pl-PL"/>
        </a:p>
      </dgm:t>
    </dgm:pt>
    <dgm:pt modelId="{24826359-DC9F-489C-AF03-1A8958AFB39E}" type="pres">
      <dgm:prSet presAssocID="{D53FEA0E-2EFB-4866-97FF-A63BD0A9FAF1}" presName="cycle" presStyleCnt="0">
        <dgm:presLayoutVars>
          <dgm:dir/>
          <dgm:resizeHandles val="exact"/>
        </dgm:presLayoutVars>
      </dgm:prSet>
      <dgm:spPr/>
    </dgm:pt>
    <dgm:pt modelId="{45C3DB44-3DE6-4319-8BA0-1CB34CA61934}" type="pres">
      <dgm:prSet presAssocID="{8827D9CA-F308-486A-8037-7A09EA7F529D}" presName="node" presStyleLbl="node1" presStyleIdx="0" presStyleCnt="1" custScaleX="162540" custRadScaleRad="119675" custRadScaleInc="-1085">
        <dgm:presLayoutVars>
          <dgm:bulletEnabled val="1"/>
        </dgm:presLayoutVars>
      </dgm:prSet>
      <dgm:spPr/>
    </dgm:pt>
  </dgm:ptLst>
  <dgm:cxnLst>
    <dgm:cxn modelId="{36320A86-5B83-4941-9A4F-235031E008FD}" type="presOf" srcId="{8827D9CA-F308-486A-8037-7A09EA7F529D}" destId="{45C3DB44-3DE6-4319-8BA0-1CB34CA61934}" srcOrd="0" destOrd="0" presId="urn:microsoft.com/office/officeart/2005/8/layout/cycle2"/>
    <dgm:cxn modelId="{0DDD0DA0-2B7F-486B-8CDD-EB43DB828AC6}" type="presOf" srcId="{D53FEA0E-2EFB-4866-97FF-A63BD0A9FAF1}" destId="{24826359-DC9F-489C-AF03-1A8958AFB39E}" srcOrd="0" destOrd="0" presId="urn:microsoft.com/office/officeart/2005/8/layout/cycle2"/>
    <dgm:cxn modelId="{26DBB7B5-2371-4D1B-8D32-F3DAF5A3363D}" srcId="{D53FEA0E-2EFB-4866-97FF-A63BD0A9FAF1}" destId="{8827D9CA-F308-486A-8037-7A09EA7F529D}" srcOrd="0" destOrd="0" parTransId="{31046F89-0A6C-4496-A977-E9187B2D5FA8}" sibTransId="{C57832AC-E030-4FD4-8424-86FF9ED3DA72}"/>
    <dgm:cxn modelId="{EEA1D3EC-314E-4E1F-B2F6-085CF9547B13}" type="presParOf" srcId="{24826359-DC9F-489C-AF03-1A8958AFB39E}" destId="{45C3DB44-3DE6-4319-8BA0-1CB34CA6193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B375A56-0E43-4F1C-A56D-36CC0824F93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46B5BC8-FDB8-4BB0-87D6-7A2EC48550DA}">
      <dgm:prSet phldrT="[Tekst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rgbClr val="EEE9F3"/>
        </a:solidFill>
      </dgm:spPr>
      <dgm:t>
        <a:bodyPr/>
        <a:lstStyle/>
        <a:p>
          <a:pPr algn="ctr"/>
          <a:r>
            <a:rPr lang="pl-PL" sz="1800" b="0" dirty="0">
              <a:solidFill>
                <a:schemeClr val="tx1"/>
              </a:solidFill>
            </a:rPr>
            <a:t>Szkolenia</a:t>
          </a:r>
        </a:p>
      </dgm:t>
    </dgm:pt>
    <dgm:pt modelId="{E421E6A4-05CD-4CF8-B90D-523AE660954D}" type="parTrans" cxnId="{7F5E2BC9-8811-4DB8-9AD2-C1577AD63DAC}">
      <dgm:prSet/>
      <dgm:spPr/>
      <dgm:t>
        <a:bodyPr/>
        <a:lstStyle/>
        <a:p>
          <a:endParaRPr lang="pl-PL"/>
        </a:p>
      </dgm:t>
    </dgm:pt>
    <dgm:pt modelId="{AD205D18-FDE9-4960-8BC9-2253939D2CE2}" type="sibTrans" cxnId="{7F5E2BC9-8811-4DB8-9AD2-C1577AD63DAC}">
      <dgm:prSet/>
      <dgm:spPr/>
      <dgm:t>
        <a:bodyPr/>
        <a:lstStyle/>
        <a:p>
          <a:endParaRPr lang="pl-PL"/>
        </a:p>
      </dgm:t>
    </dgm:pt>
    <dgm:pt modelId="{434733FC-62EF-4E9D-B67C-4648DA16C007}">
      <dgm:prSet phldrT="[Tekst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rgbClr val="EEE9F3"/>
        </a:solidFill>
      </dgm:spPr>
      <dgm:t>
        <a:bodyPr/>
        <a:lstStyle/>
        <a:p>
          <a:pPr algn="ctr"/>
          <a:r>
            <a:rPr lang="pl-PL" sz="1800" b="0" dirty="0">
              <a:solidFill>
                <a:schemeClr val="tx1"/>
              </a:solidFill>
            </a:rPr>
            <a:t>Staże</a:t>
          </a:r>
        </a:p>
      </dgm:t>
    </dgm:pt>
    <dgm:pt modelId="{5DC9D87B-84C4-45B4-95DC-EE884ECB5D12}" type="parTrans" cxnId="{0A37E746-BC8F-451D-B2B9-3514CE1D9584}">
      <dgm:prSet/>
      <dgm:spPr/>
      <dgm:t>
        <a:bodyPr/>
        <a:lstStyle/>
        <a:p>
          <a:endParaRPr lang="pl-PL"/>
        </a:p>
      </dgm:t>
    </dgm:pt>
    <dgm:pt modelId="{5BB4C9A1-7F1F-4D61-AC0B-CEA48F2B7D64}" type="sibTrans" cxnId="{0A37E746-BC8F-451D-B2B9-3514CE1D9584}">
      <dgm:prSet/>
      <dgm:spPr/>
      <dgm:t>
        <a:bodyPr/>
        <a:lstStyle/>
        <a:p>
          <a:endParaRPr lang="pl-PL"/>
        </a:p>
      </dgm:t>
    </dgm:pt>
    <dgm:pt modelId="{62C998AC-38D7-45A4-8020-5587C9381043}">
      <dgm:prSet phldrT="[Tekst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rgbClr val="EEE9F3"/>
        </a:solidFill>
      </dgm:spPr>
      <dgm:t>
        <a:bodyPr/>
        <a:lstStyle/>
        <a:p>
          <a:pPr algn="ctr"/>
          <a:r>
            <a:rPr lang="pl-PL" sz="1800" b="0" dirty="0">
              <a:solidFill>
                <a:schemeClr val="tx1"/>
              </a:solidFill>
            </a:rPr>
            <a:t>Prace</a:t>
          </a:r>
          <a:r>
            <a:rPr lang="pl-PL" sz="1800" b="1" dirty="0"/>
            <a:t> </a:t>
          </a:r>
          <a:r>
            <a:rPr lang="pl-PL" sz="1800" b="0" dirty="0">
              <a:solidFill>
                <a:schemeClr val="tx1"/>
              </a:solidFill>
            </a:rPr>
            <a:t>interwencyjne</a:t>
          </a:r>
        </a:p>
      </dgm:t>
    </dgm:pt>
    <dgm:pt modelId="{D0D90487-B8AC-467F-8678-D0A0B196E289}" type="parTrans" cxnId="{C87E96C9-21E1-43AC-B0D0-34F3BF83A51F}">
      <dgm:prSet/>
      <dgm:spPr/>
      <dgm:t>
        <a:bodyPr/>
        <a:lstStyle/>
        <a:p>
          <a:endParaRPr lang="pl-PL"/>
        </a:p>
      </dgm:t>
    </dgm:pt>
    <dgm:pt modelId="{F21587A1-6389-4E08-BCDB-1D7F7B000BA6}" type="sibTrans" cxnId="{C87E96C9-21E1-43AC-B0D0-34F3BF83A51F}">
      <dgm:prSet/>
      <dgm:spPr/>
      <dgm:t>
        <a:bodyPr/>
        <a:lstStyle/>
        <a:p>
          <a:endParaRPr lang="pl-PL"/>
        </a:p>
      </dgm:t>
    </dgm:pt>
    <dgm:pt modelId="{37F2A1B1-A63A-48F2-BFE4-C7F54F0FB8AA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pl-PL" dirty="0"/>
        </a:p>
      </dgm:t>
    </dgm:pt>
    <dgm:pt modelId="{8030E2FD-D02B-4D0C-9C0E-369E42E1E340}" type="parTrans" cxnId="{671F1B67-89DA-4EB0-B60B-12A75053C846}">
      <dgm:prSet/>
      <dgm:spPr/>
      <dgm:t>
        <a:bodyPr/>
        <a:lstStyle/>
        <a:p>
          <a:endParaRPr lang="pl-PL"/>
        </a:p>
      </dgm:t>
    </dgm:pt>
    <dgm:pt modelId="{AC3ED4C0-8E06-48AD-BE81-8C78929A0355}" type="sibTrans" cxnId="{671F1B67-89DA-4EB0-B60B-12A75053C846}">
      <dgm:prSet/>
      <dgm:spPr/>
      <dgm:t>
        <a:bodyPr/>
        <a:lstStyle/>
        <a:p>
          <a:endParaRPr lang="pl-PL"/>
        </a:p>
      </dgm:t>
    </dgm:pt>
    <dgm:pt modelId="{864193B1-0066-4667-A0CA-01805EE0DC30}" type="pres">
      <dgm:prSet presAssocID="{0B375A56-0E43-4F1C-A56D-36CC0824F939}" presName="linear" presStyleCnt="0">
        <dgm:presLayoutVars>
          <dgm:dir/>
          <dgm:animLvl val="lvl"/>
          <dgm:resizeHandles val="exact"/>
        </dgm:presLayoutVars>
      </dgm:prSet>
      <dgm:spPr/>
    </dgm:pt>
    <dgm:pt modelId="{748B36AD-980D-4E50-B815-45E4E11A5BE9}" type="pres">
      <dgm:prSet presAssocID="{846B5BC8-FDB8-4BB0-87D6-7A2EC48550DA}" presName="parentLin" presStyleCnt="0"/>
      <dgm:spPr/>
    </dgm:pt>
    <dgm:pt modelId="{F150D0A6-0369-4A11-8FAD-8C17C5B6FA41}" type="pres">
      <dgm:prSet presAssocID="{846B5BC8-FDB8-4BB0-87D6-7A2EC48550DA}" presName="parentLeftMargin" presStyleLbl="node1" presStyleIdx="0" presStyleCnt="3"/>
      <dgm:spPr/>
    </dgm:pt>
    <dgm:pt modelId="{60BA657C-EAB7-45B4-817F-9153E1D0C9F7}" type="pres">
      <dgm:prSet presAssocID="{846B5BC8-FDB8-4BB0-87D6-7A2EC48550DA}" presName="parentText" presStyleLbl="node1" presStyleIdx="0" presStyleCnt="3" custLinFactNeighborX="13162" custLinFactNeighborY="1405">
        <dgm:presLayoutVars>
          <dgm:chMax val="0"/>
          <dgm:bulletEnabled val="1"/>
        </dgm:presLayoutVars>
      </dgm:prSet>
      <dgm:spPr/>
    </dgm:pt>
    <dgm:pt modelId="{DA3BD314-74A1-463C-A7D8-F73BF5A4C80E}" type="pres">
      <dgm:prSet presAssocID="{846B5BC8-FDB8-4BB0-87D6-7A2EC48550DA}" presName="negativeSpace" presStyleCnt="0"/>
      <dgm:spPr/>
    </dgm:pt>
    <dgm:pt modelId="{8A512CDF-4676-4FB8-8A6C-FFE0B4B5A93F}" type="pres">
      <dgm:prSet presAssocID="{846B5BC8-FDB8-4BB0-87D6-7A2EC48550DA}" presName="childText" presStyleLbl="conFgAcc1" presStyleIdx="0" presStyleCnt="3">
        <dgm:presLayoutVars>
          <dgm:bulletEnabled val="1"/>
        </dgm:presLayoutVars>
      </dgm:prSet>
      <dgm:spPr/>
    </dgm:pt>
    <dgm:pt modelId="{3B582125-3ACD-47E1-A778-ECCC1FE1667E}" type="pres">
      <dgm:prSet presAssocID="{AD205D18-FDE9-4960-8BC9-2253939D2CE2}" presName="spaceBetweenRectangles" presStyleCnt="0"/>
      <dgm:spPr/>
    </dgm:pt>
    <dgm:pt modelId="{107BCA6D-242B-42CB-8AFC-F1070A95E62C}" type="pres">
      <dgm:prSet presAssocID="{434733FC-62EF-4E9D-B67C-4648DA16C007}" presName="parentLin" presStyleCnt="0"/>
      <dgm:spPr/>
    </dgm:pt>
    <dgm:pt modelId="{F9ACB9AA-5759-418B-B153-6AEE5D5834FB}" type="pres">
      <dgm:prSet presAssocID="{434733FC-62EF-4E9D-B67C-4648DA16C007}" presName="parentLeftMargin" presStyleLbl="node1" presStyleIdx="0" presStyleCnt="3"/>
      <dgm:spPr/>
    </dgm:pt>
    <dgm:pt modelId="{96BAD41B-A16D-4F51-8544-A2EC26BB8A39}" type="pres">
      <dgm:prSet presAssocID="{434733FC-62EF-4E9D-B67C-4648DA16C00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9B5C5C1-2F90-4185-A593-7C98DF56A1EC}" type="pres">
      <dgm:prSet presAssocID="{434733FC-62EF-4E9D-B67C-4648DA16C007}" presName="negativeSpace" presStyleCnt="0"/>
      <dgm:spPr/>
    </dgm:pt>
    <dgm:pt modelId="{2F857C99-8AB3-4529-9A36-58645FE4315F}" type="pres">
      <dgm:prSet presAssocID="{434733FC-62EF-4E9D-B67C-4648DA16C007}" presName="childText" presStyleLbl="conFgAcc1" presStyleIdx="1" presStyleCnt="3" custLinFactNeighborY="-36681">
        <dgm:presLayoutVars>
          <dgm:bulletEnabled val="1"/>
        </dgm:presLayoutVars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</dgm:pt>
    <dgm:pt modelId="{E50619EC-A1CB-4149-BC69-94B387CB6A28}" type="pres">
      <dgm:prSet presAssocID="{5BB4C9A1-7F1F-4D61-AC0B-CEA48F2B7D64}" presName="spaceBetweenRectangles" presStyleCnt="0"/>
      <dgm:spPr/>
    </dgm:pt>
    <dgm:pt modelId="{1653EE77-9278-4F36-910A-F19F1729DB04}" type="pres">
      <dgm:prSet presAssocID="{62C998AC-38D7-45A4-8020-5587C9381043}" presName="parentLin" presStyleCnt="0"/>
      <dgm:spPr/>
    </dgm:pt>
    <dgm:pt modelId="{DAAF7036-1280-432F-AE7A-E1819ED75821}" type="pres">
      <dgm:prSet presAssocID="{62C998AC-38D7-45A4-8020-5587C9381043}" presName="parentLeftMargin" presStyleLbl="node1" presStyleIdx="1" presStyleCnt="3"/>
      <dgm:spPr/>
    </dgm:pt>
    <dgm:pt modelId="{FFA18954-DAA4-43C3-AFB3-B4E33D77D102}" type="pres">
      <dgm:prSet presAssocID="{62C998AC-38D7-45A4-8020-5587C938104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EC2B7F8-D7B5-4804-9202-1B6D65093524}" type="pres">
      <dgm:prSet presAssocID="{62C998AC-38D7-45A4-8020-5587C9381043}" presName="negativeSpace" presStyleCnt="0"/>
      <dgm:spPr/>
    </dgm:pt>
    <dgm:pt modelId="{BCE703A2-F4F0-4DAC-BE08-443CD4045223}" type="pres">
      <dgm:prSet presAssocID="{62C998AC-38D7-45A4-8020-5587C9381043}" presName="childText" presStyleLbl="conFgAcc1" presStyleIdx="2" presStyleCnt="3">
        <dgm:presLayoutVars>
          <dgm:bulletEnabled val="1"/>
        </dgm:presLayoutVars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</dgm:pt>
  </dgm:ptLst>
  <dgm:cxnLst>
    <dgm:cxn modelId="{9388C628-65AE-4F0E-BED5-DB01782BBD19}" type="presOf" srcId="{434733FC-62EF-4E9D-B67C-4648DA16C007}" destId="{96BAD41B-A16D-4F51-8544-A2EC26BB8A39}" srcOrd="1" destOrd="0" presId="urn:microsoft.com/office/officeart/2005/8/layout/list1"/>
    <dgm:cxn modelId="{0A37E746-BC8F-451D-B2B9-3514CE1D9584}" srcId="{0B375A56-0E43-4F1C-A56D-36CC0824F939}" destId="{434733FC-62EF-4E9D-B67C-4648DA16C007}" srcOrd="1" destOrd="0" parTransId="{5DC9D87B-84C4-45B4-95DC-EE884ECB5D12}" sibTransId="{5BB4C9A1-7F1F-4D61-AC0B-CEA48F2B7D64}"/>
    <dgm:cxn modelId="{671F1B67-89DA-4EB0-B60B-12A75053C846}" srcId="{846B5BC8-FDB8-4BB0-87D6-7A2EC48550DA}" destId="{37F2A1B1-A63A-48F2-BFE4-C7F54F0FB8AA}" srcOrd="0" destOrd="0" parTransId="{8030E2FD-D02B-4D0C-9C0E-369E42E1E340}" sibTransId="{AC3ED4C0-8E06-48AD-BE81-8C78929A0355}"/>
    <dgm:cxn modelId="{AACB5755-851C-4AC4-B792-E216878FD2A6}" type="presOf" srcId="{846B5BC8-FDB8-4BB0-87D6-7A2EC48550DA}" destId="{60BA657C-EAB7-45B4-817F-9153E1D0C9F7}" srcOrd="1" destOrd="0" presId="urn:microsoft.com/office/officeart/2005/8/layout/list1"/>
    <dgm:cxn modelId="{4F4BC486-0712-44FB-83AE-A55BEA4D2672}" type="presOf" srcId="{846B5BC8-FDB8-4BB0-87D6-7A2EC48550DA}" destId="{F150D0A6-0369-4A11-8FAD-8C17C5B6FA41}" srcOrd="0" destOrd="0" presId="urn:microsoft.com/office/officeart/2005/8/layout/list1"/>
    <dgm:cxn modelId="{4BE2778D-A40D-430E-BEDD-908F4370F433}" type="presOf" srcId="{37F2A1B1-A63A-48F2-BFE4-C7F54F0FB8AA}" destId="{8A512CDF-4676-4FB8-8A6C-FFE0B4B5A93F}" srcOrd="0" destOrd="0" presId="urn:microsoft.com/office/officeart/2005/8/layout/list1"/>
    <dgm:cxn modelId="{4783AEA2-F984-43F0-B006-C4BBEB286E78}" type="presOf" srcId="{62C998AC-38D7-45A4-8020-5587C9381043}" destId="{FFA18954-DAA4-43C3-AFB3-B4E33D77D102}" srcOrd="1" destOrd="0" presId="urn:microsoft.com/office/officeart/2005/8/layout/list1"/>
    <dgm:cxn modelId="{4DA027A8-C4E4-4CCC-BDC1-44BB0534F975}" type="presOf" srcId="{434733FC-62EF-4E9D-B67C-4648DA16C007}" destId="{F9ACB9AA-5759-418B-B153-6AEE5D5834FB}" srcOrd="0" destOrd="0" presId="urn:microsoft.com/office/officeart/2005/8/layout/list1"/>
    <dgm:cxn modelId="{7F5E2BC9-8811-4DB8-9AD2-C1577AD63DAC}" srcId="{0B375A56-0E43-4F1C-A56D-36CC0824F939}" destId="{846B5BC8-FDB8-4BB0-87D6-7A2EC48550DA}" srcOrd="0" destOrd="0" parTransId="{E421E6A4-05CD-4CF8-B90D-523AE660954D}" sibTransId="{AD205D18-FDE9-4960-8BC9-2253939D2CE2}"/>
    <dgm:cxn modelId="{C87E96C9-21E1-43AC-B0D0-34F3BF83A51F}" srcId="{0B375A56-0E43-4F1C-A56D-36CC0824F939}" destId="{62C998AC-38D7-45A4-8020-5587C9381043}" srcOrd="2" destOrd="0" parTransId="{D0D90487-B8AC-467F-8678-D0A0B196E289}" sibTransId="{F21587A1-6389-4E08-BCDB-1D7F7B000BA6}"/>
    <dgm:cxn modelId="{606BF2E0-2F0C-466C-AC86-05479A1DEB01}" type="presOf" srcId="{62C998AC-38D7-45A4-8020-5587C9381043}" destId="{DAAF7036-1280-432F-AE7A-E1819ED75821}" srcOrd="0" destOrd="0" presId="urn:microsoft.com/office/officeart/2005/8/layout/list1"/>
    <dgm:cxn modelId="{DEDA6EFB-5A84-4ACB-8F85-97F87BEA0FDB}" type="presOf" srcId="{0B375A56-0E43-4F1C-A56D-36CC0824F939}" destId="{864193B1-0066-4667-A0CA-01805EE0DC30}" srcOrd="0" destOrd="0" presId="urn:microsoft.com/office/officeart/2005/8/layout/list1"/>
    <dgm:cxn modelId="{E292DCB6-10F7-426E-BFF3-4A565887483D}" type="presParOf" srcId="{864193B1-0066-4667-A0CA-01805EE0DC30}" destId="{748B36AD-980D-4E50-B815-45E4E11A5BE9}" srcOrd="0" destOrd="0" presId="urn:microsoft.com/office/officeart/2005/8/layout/list1"/>
    <dgm:cxn modelId="{DA9A2570-5C2C-40B5-BA3E-7294FB65BE36}" type="presParOf" srcId="{748B36AD-980D-4E50-B815-45E4E11A5BE9}" destId="{F150D0A6-0369-4A11-8FAD-8C17C5B6FA41}" srcOrd="0" destOrd="0" presId="urn:microsoft.com/office/officeart/2005/8/layout/list1"/>
    <dgm:cxn modelId="{A58B3501-AF44-4B56-AAB8-17302E69F14F}" type="presParOf" srcId="{748B36AD-980D-4E50-B815-45E4E11A5BE9}" destId="{60BA657C-EAB7-45B4-817F-9153E1D0C9F7}" srcOrd="1" destOrd="0" presId="urn:microsoft.com/office/officeart/2005/8/layout/list1"/>
    <dgm:cxn modelId="{15FAEFE8-6473-4F51-8094-042AE52C9F3B}" type="presParOf" srcId="{864193B1-0066-4667-A0CA-01805EE0DC30}" destId="{DA3BD314-74A1-463C-A7D8-F73BF5A4C80E}" srcOrd="1" destOrd="0" presId="urn:microsoft.com/office/officeart/2005/8/layout/list1"/>
    <dgm:cxn modelId="{9B0460D9-F12C-406E-B089-52647DA23C42}" type="presParOf" srcId="{864193B1-0066-4667-A0CA-01805EE0DC30}" destId="{8A512CDF-4676-4FB8-8A6C-FFE0B4B5A93F}" srcOrd="2" destOrd="0" presId="urn:microsoft.com/office/officeart/2005/8/layout/list1"/>
    <dgm:cxn modelId="{CDA9C7A7-184D-4FD9-8D5F-6E4E7F70240E}" type="presParOf" srcId="{864193B1-0066-4667-A0CA-01805EE0DC30}" destId="{3B582125-3ACD-47E1-A778-ECCC1FE1667E}" srcOrd="3" destOrd="0" presId="urn:microsoft.com/office/officeart/2005/8/layout/list1"/>
    <dgm:cxn modelId="{3A7C3A90-77BE-4BDA-8247-AE24C608FE9A}" type="presParOf" srcId="{864193B1-0066-4667-A0CA-01805EE0DC30}" destId="{107BCA6D-242B-42CB-8AFC-F1070A95E62C}" srcOrd="4" destOrd="0" presId="urn:microsoft.com/office/officeart/2005/8/layout/list1"/>
    <dgm:cxn modelId="{AB85102F-0CCC-4242-8AD1-6DC1136DCE0C}" type="presParOf" srcId="{107BCA6D-242B-42CB-8AFC-F1070A95E62C}" destId="{F9ACB9AA-5759-418B-B153-6AEE5D5834FB}" srcOrd="0" destOrd="0" presId="urn:microsoft.com/office/officeart/2005/8/layout/list1"/>
    <dgm:cxn modelId="{A158AA71-1CEF-4FB4-968F-45FDCC2906ED}" type="presParOf" srcId="{107BCA6D-242B-42CB-8AFC-F1070A95E62C}" destId="{96BAD41B-A16D-4F51-8544-A2EC26BB8A39}" srcOrd="1" destOrd="0" presId="urn:microsoft.com/office/officeart/2005/8/layout/list1"/>
    <dgm:cxn modelId="{29A0489D-08EC-4BD4-9310-348AF6D67F9D}" type="presParOf" srcId="{864193B1-0066-4667-A0CA-01805EE0DC30}" destId="{E9B5C5C1-2F90-4185-A593-7C98DF56A1EC}" srcOrd="5" destOrd="0" presId="urn:microsoft.com/office/officeart/2005/8/layout/list1"/>
    <dgm:cxn modelId="{1A1326A2-779E-407C-A7DD-DB4B979AB591}" type="presParOf" srcId="{864193B1-0066-4667-A0CA-01805EE0DC30}" destId="{2F857C99-8AB3-4529-9A36-58645FE4315F}" srcOrd="6" destOrd="0" presId="urn:microsoft.com/office/officeart/2005/8/layout/list1"/>
    <dgm:cxn modelId="{FA241F36-1F80-4BDC-AFB1-BC80909E557D}" type="presParOf" srcId="{864193B1-0066-4667-A0CA-01805EE0DC30}" destId="{E50619EC-A1CB-4149-BC69-94B387CB6A28}" srcOrd="7" destOrd="0" presId="urn:microsoft.com/office/officeart/2005/8/layout/list1"/>
    <dgm:cxn modelId="{3FE1A080-4760-4D75-8134-466386060E5F}" type="presParOf" srcId="{864193B1-0066-4667-A0CA-01805EE0DC30}" destId="{1653EE77-9278-4F36-910A-F19F1729DB04}" srcOrd="8" destOrd="0" presId="urn:microsoft.com/office/officeart/2005/8/layout/list1"/>
    <dgm:cxn modelId="{59DC1B65-F199-49F3-A715-E7469B8D11C4}" type="presParOf" srcId="{1653EE77-9278-4F36-910A-F19F1729DB04}" destId="{DAAF7036-1280-432F-AE7A-E1819ED75821}" srcOrd="0" destOrd="0" presId="urn:microsoft.com/office/officeart/2005/8/layout/list1"/>
    <dgm:cxn modelId="{B46801FB-C05A-482E-AE3E-7139435B181E}" type="presParOf" srcId="{1653EE77-9278-4F36-910A-F19F1729DB04}" destId="{FFA18954-DAA4-43C3-AFB3-B4E33D77D102}" srcOrd="1" destOrd="0" presId="urn:microsoft.com/office/officeart/2005/8/layout/list1"/>
    <dgm:cxn modelId="{5CF87691-9E97-4E69-986B-6E9190DF617A}" type="presParOf" srcId="{864193B1-0066-4667-A0CA-01805EE0DC30}" destId="{EEC2B7F8-D7B5-4804-9202-1B6D65093524}" srcOrd="9" destOrd="0" presId="urn:microsoft.com/office/officeart/2005/8/layout/list1"/>
    <dgm:cxn modelId="{823EF561-83EA-4F10-9AB4-DD2CEFCA2282}" type="presParOf" srcId="{864193B1-0066-4667-A0CA-01805EE0DC30}" destId="{BCE703A2-F4F0-4DAC-BE08-443CD404522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B375A56-0E43-4F1C-A56D-36CC0824F93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46B5BC8-FDB8-4BB0-87D6-7A2EC48550DA}">
      <dgm:prSet phldrT="[Tekst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rgbClr val="EEE9F3"/>
        </a:solidFill>
      </dgm:spPr>
      <dgm:t>
        <a:bodyPr/>
        <a:lstStyle/>
        <a:p>
          <a:pPr algn="ctr"/>
          <a:r>
            <a:rPr lang="pl-PL" sz="1800" b="0" dirty="0">
              <a:solidFill>
                <a:schemeClr val="tx1"/>
              </a:solidFill>
            </a:rPr>
            <a:t>Roboty publiczne</a:t>
          </a:r>
        </a:p>
      </dgm:t>
    </dgm:pt>
    <dgm:pt modelId="{E421E6A4-05CD-4CF8-B90D-523AE660954D}" type="parTrans" cxnId="{7F5E2BC9-8811-4DB8-9AD2-C1577AD63DAC}">
      <dgm:prSet/>
      <dgm:spPr/>
      <dgm:t>
        <a:bodyPr/>
        <a:lstStyle/>
        <a:p>
          <a:endParaRPr lang="pl-PL"/>
        </a:p>
      </dgm:t>
    </dgm:pt>
    <dgm:pt modelId="{AD205D18-FDE9-4960-8BC9-2253939D2CE2}" type="sibTrans" cxnId="{7F5E2BC9-8811-4DB8-9AD2-C1577AD63DAC}">
      <dgm:prSet/>
      <dgm:spPr/>
      <dgm:t>
        <a:bodyPr/>
        <a:lstStyle/>
        <a:p>
          <a:endParaRPr lang="pl-PL"/>
        </a:p>
      </dgm:t>
    </dgm:pt>
    <dgm:pt modelId="{434733FC-62EF-4E9D-B67C-4648DA16C007}">
      <dgm:prSet phldrT="[Tekst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rgbClr val="EEE9F3"/>
        </a:solidFill>
      </dgm:spPr>
      <dgm:t>
        <a:bodyPr/>
        <a:lstStyle/>
        <a:p>
          <a:pPr algn="ctr"/>
          <a:r>
            <a:rPr lang="pl-PL" sz="1600" b="0" dirty="0">
              <a:solidFill>
                <a:schemeClr val="tx1"/>
              </a:solidFill>
            </a:rPr>
            <a:t>Dofinansowanie podejmowania działalności gospodarczej</a:t>
          </a:r>
        </a:p>
      </dgm:t>
    </dgm:pt>
    <dgm:pt modelId="{5DC9D87B-84C4-45B4-95DC-EE884ECB5D12}" type="parTrans" cxnId="{0A37E746-BC8F-451D-B2B9-3514CE1D9584}">
      <dgm:prSet/>
      <dgm:spPr/>
      <dgm:t>
        <a:bodyPr/>
        <a:lstStyle/>
        <a:p>
          <a:endParaRPr lang="pl-PL"/>
        </a:p>
      </dgm:t>
    </dgm:pt>
    <dgm:pt modelId="{5BB4C9A1-7F1F-4D61-AC0B-CEA48F2B7D64}" type="sibTrans" cxnId="{0A37E746-BC8F-451D-B2B9-3514CE1D9584}">
      <dgm:prSet/>
      <dgm:spPr/>
      <dgm:t>
        <a:bodyPr/>
        <a:lstStyle/>
        <a:p>
          <a:endParaRPr lang="pl-PL"/>
        </a:p>
      </dgm:t>
    </dgm:pt>
    <dgm:pt modelId="{62C998AC-38D7-45A4-8020-5587C9381043}">
      <dgm:prSet phldrT="[Tekst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rgbClr val="EEE9F3"/>
        </a:solidFill>
      </dgm:spPr>
      <dgm:t>
        <a:bodyPr/>
        <a:lstStyle/>
        <a:p>
          <a:pPr algn="ctr"/>
          <a:r>
            <a:rPr lang="pl-PL" sz="1600" b="0" dirty="0">
              <a:solidFill>
                <a:schemeClr val="tx1"/>
              </a:solidFill>
            </a:rPr>
            <a:t>Refundacja kosztów wyposażenia i doposażenia stanowiska pracy</a:t>
          </a:r>
        </a:p>
      </dgm:t>
    </dgm:pt>
    <dgm:pt modelId="{D0D90487-B8AC-467F-8678-D0A0B196E289}" type="parTrans" cxnId="{C87E96C9-21E1-43AC-B0D0-34F3BF83A51F}">
      <dgm:prSet/>
      <dgm:spPr/>
      <dgm:t>
        <a:bodyPr/>
        <a:lstStyle/>
        <a:p>
          <a:endParaRPr lang="pl-PL"/>
        </a:p>
      </dgm:t>
    </dgm:pt>
    <dgm:pt modelId="{F21587A1-6389-4E08-BCDB-1D7F7B000BA6}" type="sibTrans" cxnId="{C87E96C9-21E1-43AC-B0D0-34F3BF83A51F}">
      <dgm:prSet/>
      <dgm:spPr/>
      <dgm:t>
        <a:bodyPr/>
        <a:lstStyle/>
        <a:p>
          <a:endParaRPr lang="pl-PL"/>
        </a:p>
      </dgm:t>
    </dgm:pt>
    <dgm:pt modelId="{864193B1-0066-4667-A0CA-01805EE0DC30}" type="pres">
      <dgm:prSet presAssocID="{0B375A56-0E43-4F1C-A56D-36CC0824F939}" presName="linear" presStyleCnt="0">
        <dgm:presLayoutVars>
          <dgm:dir/>
          <dgm:animLvl val="lvl"/>
          <dgm:resizeHandles val="exact"/>
        </dgm:presLayoutVars>
      </dgm:prSet>
      <dgm:spPr/>
    </dgm:pt>
    <dgm:pt modelId="{748B36AD-980D-4E50-B815-45E4E11A5BE9}" type="pres">
      <dgm:prSet presAssocID="{846B5BC8-FDB8-4BB0-87D6-7A2EC48550DA}" presName="parentLin" presStyleCnt="0"/>
      <dgm:spPr/>
    </dgm:pt>
    <dgm:pt modelId="{F150D0A6-0369-4A11-8FAD-8C17C5B6FA41}" type="pres">
      <dgm:prSet presAssocID="{846B5BC8-FDB8-4BB0-87D6-7A2EC48550DA}" presName="parentLeftMargin" presStyleLbl="node1" presStyleIdx="0" presStyleCnt="3"/>
      <dgm:spPr/>
    </dgm:pt>
    <dgm:pt modelId="{60BA657C-EAB7-45B4-817F-9153E1D0C9F7}" type="pres">
      <dgm:prSet presAssocID="{846B5BC8-FDB8-4BB0-87D6-7A2EC48550DA}" presName="parentText" presStyleLbl="node1" presStyleIdx="0" presStyleCnt="3" custLinFactNeighborX="-9091" custLinFactNeighborY="-809">
        <dgm:presLayoutVars>
          <dgm:chMax val="0"/>
          <dgm:bulletEnabled val="1"/>
        </dgm:presLayoutVars>
      </dgm:prSet>
      <dgm:spPr/>
    </dgm:pt>
    <dgm:pt modelId="{DA3BD314-74A1-463C-A7D8-F73BF5A4C80E}" type="pres">
      <dgm:prSet presAssocID="{846B5BC8-FDB8-4BB0-87D6-7A2EC48550DA}" presName="negativeSpace" presStyleCnt="0"/>
      <dgm:spPr/>
    </dgm:pt>
    <dgm:pt modelId="{8A512CDF-4676-4FB8-8A6C-FFE0B4B5A93F}" type="pres">
      <dgm:prSet presAssocID="{846B5BC8-FDB8-4BB0-87D6-7A2EC48550DA}" presName="childText" presStyleLbl="conFgAcc1" presStyleIdx="0" presStyleCnt="3">
        <dgm:presLayoutVars>
          <dgm:bulletEnabled val="1"/>
        </dgm:presLayoutVars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</dgm:pt>
    <dgm:pt modelId="{3B582125-3ACD-47E1-A778-ECCC1FE1667E}" type="pres">
      <dgm:prSet presAssocID="{AD205D18-FDE9-4960-8BC9-2253939D2CE2}" presName="spaceBetweenRectangles" presStyleCnt="0"/>
      <dgm:spPr/>
    </dgm:pt>
    <dgm:pt modelId="{107BCA6D-242B-42CB-8AFC-F1070A95E62C}" type="pres">
      <dgm:prSet presAssocID="{434733FC-62EF-4E9D-B67C-4648DA16C007}" presName="parentLin" presStyleCnt="0"/>
      <dgm:spPr/>
    </dgm:pt>
    <dgm:pt modelId="{F9ACB9AA-5759-418B-B153-6AEE5D5834FB}" type="pres">
      <dgm:prSet presAssocID="{434733FC-62EF-4E9D-B67C-4648DA16C007}" presName="parentLeftMargin" presStyleLbl="node1" presStyleIdx="0" presStyleCnt="3"/>
      <dgm:spPr/>
    </dgm:pt>
    <dgm:pt modelId="{96BAD41B-A16D-4F51-8544-A2EC26BB8A39}" type="pres">
      <dgm:prSet presAssocID="{434733FC-62EF-4E9D-B67C-4648DA16C007}" presName="parentText" presStyleLbl="node1" presStyleIdx="1" presStyleCnt="3" custScaleY="170847">
        <dgm:presLayoutVars>
          <dgm:chMax val="0"/>
          <dgm:bulletEnabled val="1"/>
        </dgm:presLayoutVars>
      </dgm:prSet>
      <dgm:spPr/>
    </dgm:pt>
    <dgm:pt modelId="{E9B5C5C1-2F90-4185-A593-7C98DF56A1EC}" type="pres">
      <dgm:prSet presAssocID="{434733FC-62EF-4E9D-B67C-4648DA16C007}" presName="negativeSpace" presStyleCnt="0"/>
      <dgm:spPr/>
    </dgm:pt>
    <dgm:pt modelId="{2F857C99-8AB3-4529-9A36-58645FE4315F}" type="pres">
      <dgm:prSet presAssocID="{434733FC-62EF-4E9D-B67C-4648DA16C007}" presName="childText" presStyleLbl="conFgAcc1" presStyleIdx="1" presStyleCnt="3">
        <dgm:presLayoutVars>
          <dgm:bulletEnabled val="1"/>
        </dgm:presLayoutVars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</dgm:pt>
    <dgm:pt modelId="{E50619EC-A1CB-4149-BC69-94B387CB6A28}" type="pres">
      <dgm:prSet presAssocID="{5BB4C9A1-7F1F-4D61-AC0B-CEA48F2B7D64}" presName="spaceBetweenRectangles" presStyleCnt="0"/>
      <dgm:spPr/>
    </dgm:pt>
    <dgm:pt modelId="{1653EE77-9278-4F36-910A-F19F1729DB04}" type="pres">
      <dgm:prSet presAssocID="{62C998AC-38D7-45A4-8020-5587C9381043}" presName="parentLin" presStyleCnt="0"/>
      <dgm:spPr/>
    </dgm:pt>
    <dgm:pt modelId="{DAAF7036-1280-432F-AE7A-E1819ED75821}" type="pres">
      <dgm:prSet presAssocID="{62C998AC-38D7-45A4-8020-5587C9381043}" presName="parentLeftMargin" presStyleLbl="node1" presStyleIdx="1" presStyleCnt="3"/>
      <dgm:spPr/>
    </dgm:pt>
    <dgm:pt modelId="{FFA18954-DAA4-43C3-AFB3-B4E33D77D102}" type="pres">
      <dgm:prSet presAssocID="{62C998AC-38D7-45A4-8020-5587C9381043}" presName="parentText" presStyleLbl="node1" presStyleIdx="2" presStyleCnt="3" custScaleY="194826">
        <dgm:presLayoutVars>
          <dgm:chMax val="0"/>
          <dgm:bulletEnabled val="1"/>
        </dgm:presLayoutVars>
      </dgm:prSet>
      <dgm:spPr/>
    </dgm:pt>
    <dgm:pt modelId="{EEC2B7F8-D7B5-4804-9202-1B6D65093524}" type="pres">
      <dgm:prSet presAssocID="{62C998AC-38D7-45A4-8020-5587C9381043}" presName="negativeSpace" presStyleCnt="0"/>
      <dgm:spPr/>
    </dgm:pt>
    <dgm:pt modelId="{BCE703A2-F4F0-4DAC-BE08-443CD4045223}" type="pres">
      <dgm:prSet presAssocID="{62C998AC-38D7-45A4-8020-5587C9381043}" presName="childText" presStyleLbl="conFgAcc1" presStyleIdx="2" presStyleCnt="3">
        <dgm:presLayoutVars>
          <dgm:bulletEnabled val="1"/>
        </dgm:presLayoutVars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</dgm:pt>
  </dgm:ptLst>
  <dgm:cxnLst>
    <dgm:cxn modelId="{EC68F05F-B023-43A2-BB27-A7E3AADFEE4C}" type="presOf" srcId="{846B5BC8-FDB8-4BB0-87D6-7A2EC48550DA}" destId="{60BA657C-EAB7-45B4-817F-9153E1D0C9F7}" srcOrd="1" destOrd="0" presId="urn:microsoft.com/office/officeart/2005/8/layout/list1"/>
    <dgm:cxn modelId="{0A37E746-BC8F-451D-B2B9-3514CE1D9584}" srcId="{0B375A56-0E43-4F1C-A56D-36CC0824F939}" destId="{434733FC-62EF-4E9D-B67C-4648DA16C007}" srcOrd="1" destOrd="0" parTransId="{5DC9D87B-84C4-45B4-95DC-EE884ECB5D12}" sibTransId="{5BB4C9A1-7F1F-4D61-AC0B-CEA48F2B7D64}"/>
    <dgm:cxn modelId="{9F49E375-463F-44E2-91ED-5AC5762AAB92}" type="presOf" srcId="{434733FC-62EF-4E9D-B67C-4648DA16C007}" destId="{F9ACB9AA-5759-418B-B153-6AEE5D5834FB}" srcOrd="0" destOrd="0" presId="urn:microsoft.com/office/officeart/2005/8/layout/list1"/>
    <dgm:cxn modelId="{888B0676-E4DF-4791-953B-31545A485E25}" type="presOf" srcId="{434733FC-62EF-4E9D-B67C-4648DA16C007}" destId="{96BAD41B-A16D-4F51-8544-A2EC26BB8A39}" srcOrd="1" destOrd="0" presId="urn:microsoft.com/office/officeart/2005/8/layout/list1"/>
    <dgm:cxn modelId="{A81F118A-8833-44EB-AA7C-2D9D2EB92FC5}" type="presOf" srcId="{62C998AC-38D7-45A4-8020-5587C9381043}" destId="{DAAF7036-1280-432F-AE7A-E1819ED75821}" srcOrd="0" destOrd="0" presId="urn:microsoft.com/office/officeart/2005/8/layout/list1"/>
    <dgm:cxn modelId="{01C561B0-BE08-4EF1-9D01-CEDB1ADBE8F8}" type="presOf" srcId="{846B5BC8-FDB8-4BB0-87D6-7A2EC48550DA}" destId="{F150D0A6-0369-4A11-8FAD-8C17C5B6FA41}" srcOrd="0" destOrd="0" presId="urn:microsoft.com/office/officeart/2005/8/layout/list1"/>
    <dgm:cxn modelId="{056932B8-0FE9-4C5A-A6EB-F2800A0D530C}" type="presOf" srcId="{62C998AC-38D7-45A4-8020-5587C9381043}" destId="{FFA18954-DAA4-43C3-AFB3-B4E33D77D102}" srcOrd="1" destOrd="0" presId="urn:microsoft.com/office/officeart/2005/8/layout/list1"/>
    <dgm:cxn modelId="{4616A0C0-10A9-4DDC-98C5-D0EF0941B8DA}" type="presOf" srcId="{0B375A56-0E43-4F1C-A56D-36CC0824F939}" destId="{864193B1-0066-4667-A0CA-01805EE0DC30}" srcOrd="0" destOrd="0" presId="urn:microsoft.com/office/officeart/2005/8/layout/list1"/>
    <dgm:cxn modelId="{7F5E2BC9-8811-4DB8-9AD2-C1577AD63DAC}" srcId="{0B375A56-0E43-4F1C-A56D-36CC0824F939}" destId="{846B5BC8-FDB8-4BB0-87D6-7A2EC48550DA}" srcOrd="0" destOrd="0" parTransId="{E421E6A4-05CD-4CF8-B90D-523AE660954D}" sibTransId="{AD205D18-FDE9-4960-8BC9-2253939D2CE2}"/>
    <dgm:cxn modelId="{C87E96C9-21E1-43AC-B0D0-34F3BF83A51F}" srcId="{0B375A56-0E43-4F1C-A56D-36CC0824F939}" destId="{62C998AC-38D7-45A4-8020-5587C9381043}" srcOrd="2" destOrd="0" parTransId="{D0D90487-B8AC-467F-8678-D0A0B196E289}" sibTransId="{F21587A1-6389-4E08-BCDB-1D7F7B000BA6}"/>
    <dgm:cxn modelId="{65707BFE-7682-4F1C-AFDF-E4652980630A}" type="presParOf" srcId="{864193B1-0066-4667-A0CA-01805EE0DC30}" destId="{748B36AD-980D-4E50-B815-45E4E11A5BE9}" srcOrd="0" destOrd="0" presId="urn:microsoft.com/office/officeart/2005/8/layout/list1"/>
    <dgm:cxn modelId="{8D3762A4-E4BB-4FBF-BAB9-DEF8946FA9BD}" type="presParOf" srcId="{748B36AD-980D-4E50-B815-45E4E11A5BE9}" destId="{F150D0A6-0369-4A11-8FAD-8C17C5B6FA41}" srcOrd="0" destOrd="0" presId="urn:microsoft.com/office/officeart/2005/8/layout/list1"/>
    <dgm:cxn modelId="{99D7B0B9-24D0-4C6F-8EED-25696B57FFE8}" type="presParOf" srcId="{748B36AD-980D-4E50-B815-45E4E11A5BE9}" destId="{60BA657C-EAB7-45B4-817F-9153E1D0C9F7}" srcOrd="1" destOrd="0" presId="urn:microsoft.com/office/officeart/2005/8/layout/list1"/>
    <dgm:cxn modelId="{D357CB15-8552-4710-ADAD-37A7A1FCDB54}" type="presParOf" srcId="{864193B1-0066-4667-A0CA-01805EE0DC30}" destId="{DA3BD314-74A1-463C-A7D8-F73BF5A4C80E}" srcOrd="1" destOrd="0" presId="urn:microsoft.com/office/officeart/2005/8/layout/list1"/>
    <dgm:cxn modelId="{CF90E7C9-A6B1-4296-B87F-865B43A49783}" type="presParOf" srcId="{864193B1-0066-4667-A0CA-01805EE0DC30}" destId="{8A512CDF-4676-4FB8-8A6C-FFE0B4B5A93F}" srcOrd="2" destOrd="0" presId="urn:microsoft.com/office/officeart/2005/8/layout/list1"/>
    <dgm:cxn modelId="{F3FE281A-E7A5-4477-986C-469E9EA5CFCD}" type="presParOf" srcId="{864193B1-0066-4667-A0CA-01805EE0DC30}" destId="{3B582125-3ACD-47E1-A778-ECCC1FE1667E}" srcOrd="3" destOrd="0" presId="urn:microsoft.com/office/officeart/2005/8/layout/list1"/>
    <dgm:cxn modelId="{EF743F58-A161-40EE-9F2C-B881CBF586B3}" type="presParOf" srcId="{864193B1-0066-4667-A0CA-01805EE0DC30}" destId="{107BCA6D-242B-42CB-8AFC-F1070A95E62C}" srcOrd="4" destOrd="0" presId="urn:microsoft.com/office/officeart/2005/8/layout/list1"/>
    <dgm:cxn modelId="{7C61379C-D306-4F4D-A6DE-B6D23CA99DCA}" type="presParOf" srcId="{107BCA6D-242B-42CB-8AFC-F1070A95E62C}" destId="{F9ACB9AA-5759-418B-B153-6AEE5D5834FB}" srcOrd="0" destOrd="0" presId="urn:microsoft.com/office/officeart/2005/8/layout/list1"/>
    <dgm:cxn modelId="{719FBF11-67A0-4C1E-9C25-19F618F95E8F}" type="presParOf" srcId="{107BCA6D-242B-42CB-8AFC-F1070A95E62C}" destId="{96BAD41B-A16D-4F51-8544-A2EC26BB8A39}" srcOrd="1" destOrd="0" presId="urn:microsoft.com/office/officeart/2005/8/layout/list1"/>
    <dgm:cxn modelId="{56343455-3B34-45CB-BF68-92C11BD9EB34}" type="presParOf" srcId="{864193B1-0066-4667-A0CA-01805EE0DC30}" destId="{E9B5C5C1-2F90-4185-A593-7C98DF56A1EC}" srcOrd="5" destOrd="0" presId="urn:microsoft.com/office/officeart/2005/8/layout/list1"/>
    <dgm:cxn modelId="{51B1B0A5-00A2-4FFE-8125-9E9A64B0CB28}" type="presParOf" srcId="{864193B1-0066-4667-A0CA-01805EE0DC30}" destId="{2F857C99-8AB3-4529-9A36-58645FE4315F}" srcOrd="6" destOrd="0" presId="urn:microsoft.com/office/officeart/2005/8/layout/list1"/>
    <dgm:cxn modelId="{6C1E0FCD-F79D-4FE2-9E10-FF1914561762}" type="presParOf" srcId="{864193B1-0066-4667-A0CA-01805EE0DC30}" destId="{E50619EC-A1CB-4149-BC69-94B387CB6A28}" srcOrd="7" destOrd="0" presId="urn:microsoft.com/office/officeart/2005/8/layout/list1"/>
    <dgm:cxn modelId="{06324E10-E5C5-415A-B7DE-580075BE08E4}" type="presParOf" srcId="{864193B1-0066-4667-A0CA-01805EE0DC30}" destId="{1653EE77-9278-4F36-910A-F19F1729DB04}" srcOrd="8" destOrd="0" presId="urn:microsoft.com/office/officeart/2005/8/layout/list1"/>
    <dgm:cxn modelId="{9DDE8494-7D9F-4F31-B436-9291746DFE78}" type="presParOf" srcId="{1653EE77-9278-4F36-910A-F19F1729DB04}" destId="{DAAF7036-1280-432F-AE7A-E1819ED75821}" srcOrd="0" destOrd="0" presId="urn:microsoft.com/office/officeart/2005/8/layout/list1"/>
    <dgm:cxn modelId="{D68AFFBA-FC2E-48B7-BD38-AB2AB88C53C6}" type="presParOf" srcId="{1653EE77-9278-4F36-910A-F19F1729DB04}" destId="{FFA18954-DAA4-43C3-AFB3-B4E33D77D102}" srcOrd="1" destOrd="0" presId="urn:microsoft.com/office/officeart/2005/8/layout/list1"/>
    <dgm:cxn modelId="{3F39A150-F3CC-4F00-94A1-BF1EFF291C15}" type="presParOf" srcId="{864193B1-0066-4667-A0CA-01805EE0DC30}" destId="{EEC2B7F8-D7B5-4804-9202-1B6D65093524}" srcOrd="9" destOrd="0" presId="urn:microsoft.com/office/officeart/2005/8/layout/list1"/>
    <dgm:cxn modelId="{71BB60A4-5E7F-4BF3-9B62-9E70FAA2A823}" type="presParOf" srcId="{864193B1-0066-4667-A0CA-01805EE0DC30}" destId="{BCE703A2-F4F0-4DAC-BE08-443CD404522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3AE850-05E0-4A23-938D-70DB761096F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996F193-3296-4CB3-AA8F-1D1CE8CF41A9}" type="pres">
      <dgm:prSet presAssocID="{263AE850-05E0-4A23-938D-70DB761096F8}" presName="linearFlow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3C4235BB-01A5-47CF-9562-9E9A26D4EBEC}" type="presOf" srcId="{263AE850-05E0-4A23-938D-70DB761096F8}" destId="{9996F193-3296-4CB3-AA8F-1D1CE8CF41A9}" srcOrd="0" destOrd="0" presId="urn:microsoft.com/office/officeart/2005/8/layout/chevron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3AE850-05E0-4A23-938D-70DB761096F8}" type="doc">
      <dgm:prSet loTypeId="urn:microsoft.com/office/officeart/2005/8/layout/chevron2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FEE87236-346B-4F23-B945-549C98B40A6B}">
      <dgm:prSet phldrT="[Tekst]"/>
      <dgm:spPr>
        <a:solidFill>
          <a:srgbClr val="BEA9D3"/>
        </a:solidFill>
      </dgm:spPr>
      <dgm:t>
        <a:bodyPr/>
        <a:lstStyle/>
        <a:p>
          <a:r>
            <a:rPr lang="pl-PL" b="0" dirty="0">
              <a:solidFill>
                <a:schemeClr val="tx1"/>
              </a:solidFill>
            </a:rPr>
            <a:t>2022</a:t>
          </a:r>
        </a:p>
      </dgm:t>
    </dgm:pt>
    <dgm:pt modelId="{97541528-B07C-40E9-BA7C-CD7A155CB901}" type="parTrans" cxnId="{6CE8C255-BA7D-4E9D-8DAD-68F9180D9470}">
      <dgm:prSet/>
      <dgm:spPr/>
      <dgm:t>
        <a:bodyPr/>
        <a:lstStyle/>
        <a:p>
          <a:endParaRPr lang="pl-PL"/>
        </a:p>
      </dgm:t>
    </dgm:pt>
    <dgm:pt modelId="{3B300DD7-65D3-4186-A043-06DDCFD3239E}" type="sibTrans" cxnId="{6CE8C255-BA7D-4E9D-8DAD-68F9180D9470}">
      <dgm:prSet/>
      <dgm:spPr/>
      <dgm:t>
        <a:bodyPr/>
        <a:lstStyle/>
        <a:p>
          <a:endParaRPr lang="pl-PL"/>
        </a:p>
      </dgm:t>
    </dgm:pt>
    <dgm:pt modelId="{71795E0F-0486-4B86-B5ED-32E5F7D5CF48}">
      <dgm:prSet phldrT="[Tekst]"/>
      <dgm:spPr/>
      <dgm:t>
        <a:bodyPr/>
        <a:lstStyle/>
        <a:p>
          <a:r>
            <a:rPr lang="pl-PL" dirty="0">
              <a:latin typeface="Calibri" panose="020F0502020204030204" pitchFamily="34" charset="0"/>
              <a:cs typeface="Calibri" panose="020F0502020204030204" pitchFamily="34" charset="0"/>
            </a:rPr>
            <a:t>818,0 tys. osób</a:t>
          </a:r>
        </a:p>
      </dgm:t>
    </dgm:pt>
    <dgm:pt modelId="{FC037441-D529-402A-8E97-FDBC231B671C}" type="parTrans" cxnId="{31CAAAA5-1FB8-476C-A145-8B8A89AAD29A}">
      <dgm:prSet/>
      <dgm:spPr/>
      <dgm:t>
        <a:bodyPr/>
        <a:lstStyle/>
        <a:p>
          <a:endParaRPr lang="pl-PL"/>
        </a:p>
      </dgm:t>
    </dgm:pt>
    <dgm:pt modelId="{1980B6C1-BA41-4C37-A47F-C1F822E96793}" type="sibTrans" cxnId="{31CAAAA5-1FB8-476C-A145-8B8A89AAD29A}">
      <dgm:prSet/>
      <dgm:spPr/>
      <dgm:t>
        <a:bodyPr/>
        <a:lstStyle/>
        <a:p>
          <a:endParaRPr lang="pl-PL"/>
        </a:p>
      </dgm:t>
    </dgm:pt>
    <dgm:pt modelId="{AB2CE8D0-E0BA-42C6-BD92-B573C7A7E073}">
      <dgm:prSet phldrT="[Tekst]"/>
      <dgm:spPr>
        <a:solidFill>
          <a:srgbClr val="EEE9F3"/>
        </a:solidFill>
        <a:ln>
          <a:solidFill>
            <a:srgbClr val="666698"/>
          </a:solidFill>
        </a:ln>
      </dgm:spPr>
      <dgm:t>
        <a:bodyPr/>
        <a:lstStyle/>
        <a:p>
          <a:r>
            <a:rPr lang="pl-PL" dirty="0">
              <a:solidFill>
                <a:schemeClr val="tx1"/>
              </a:solidFill>
            </a:rPr>
            <a:t>2021</a:t>
          </a:r>
        </a:p>
      </dgm:t>
    </dgm:pt>
    <dgm:pt modelId="{137464A1-47E4-425E-BD62-6F76F09A47BF}" type="parTrans" cxnId="{D4ED2979-BE61-48D1-98D0-8078D76BA99E}">
      <dgm:prSet/>
      <dgm:spPr/>
      <dgm:t>
        <a:bodyPr/>
        <a:lstStyle/>
        <a:p>
          <a:endParaRPr lang="pl-PL"/>
        </a:p>
      </dgm:t>
    </dgm:pt>
    <dgm:pt modelId="{71609D60-1841-45DE-B9E8-976C65331FE5}" type="sibTrans" cxnId="{D4ED2979-BE61-48D1-98D0-8078D76BA99E}">
      <dgm:prSet/>
      <dgm:spPr/>
      <dgm:t>
        <a:bodyPr/>
        <a:lstStyle/>
        <a:p>
          <a:endParaRPr lang="pl-PL"/>
        </a:p>
      </dgm:t>
    </dgm:pt>
    <dgm:pt modelId="{04A58B6A-E0CE-4F53-9B92-93089C8B9DB4}">
      <dgm:prSet phldrT="[Tekst]"/>
      <dgm:spPr>
        <a:ln>
          <a:solidFill>
            <a:srgbClr val="666698"/>
          </a:solidFill>
        </a:ln>
      </dgm:spPr>
      <dgm:t>
        <a:bodyPr/>
        <a:lstStyle/>
        <a:p>
          <a:r>
            <a:rPr lang="pl-PL" dirty="0">
              <a:latin typeface="Calibri" panose="020F0502020204030204" pitchFamily="34" charset="0"/>
              <a:cs typeface="Calibri" panose="020F0502020204030204" pitchFamily="34" charset="0"/>
            </a:rPr>
            <a:t>993,4 tys. osób</a:t>
          </a:r>
        </a:p>
      </dgm:t>
    </dgm:pt>
    <dgm:pt modelId="{94B1552B-89EC-4DF4-BA09-9EA83B96ED35}" type="parTrans" cxnId="{AD23F79C-7234-478C-B60F-C8512027AD61}">
      <dgm:prSet/>
      <dgm:spPr/>
      <dgm:t>
        <a:bodyPr/>
        <a:lstStyle/>
        <a:p>
          <a:endParaRPr lang="pl-PL"/>
        </a:p>
      </dgm:t>
    </dgm:pt>
    <dgm:pt modelId="{80DB388E-A1EC-4D2B-A1EA-6252EF2E796F}" type="sibTrans" cxnId="{AD23F79C-7234-478C-B60F-C8512027AD61}">
      <dgm:prSet/>
      <dgm:spPr/>
      <dgm:t>
        <a:bodyPr/>
        <a:lstStyle/>
        <a:p>
          <a:endParaRPr lang="pl-PL"/>
        </a:p>
      </dgm:t>
    </dgm:pt>
    <dgm:pt modelId="{DCD1FA3B-1BDF-43A6-A792-8D5E78E7476A}">
      <dgm:prSet phldrT="[Tekst]"/>
      <dgm:spPr>
        <a:ln>
          <a:solidFill>
            <a:srgbClr val="666698"/>
          </a:solidFill>
        </a:ln>
      </dgm:spPr>
      <dgm:t>
        <a:bodyPr/>
        <a:lstStyle/>
        <a:p>
          <a:r>
            <a:rPr lang="pl-PL" dirty="0">
              <a:latin typeface="Calibri" panose="020F0502020204030204" pitchFamily="34" charset="0"/>
              <a:cs typeface="Calibri" panose="020F0502020204030204" pitchFamily="34" charset="0"/>
            </a:rPr>
            <a:t>5,9% stopa bezrobocia</a:t>
          </a:r>
          <a:endParaRPr lang="pl-PL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3FB79F3-ED30-4502-BD44-A314EEC7EB1F}" type="parTrans" cxnId="{A1631D03-3CEA-45CE-95AF-306247FCA8AA}">
      <dgm:prSet/>
      <dgm:spPr/>
      <dgm:t>
        <a:bodyPr/>
        <a:lstStyle/>
        <a:p>
          <a:endParaRPr lang="pl-PL"/>
        </a:p>
      </dgm:t>
    </dgm:pt>
    <dgm:pt modelId="{A5BE9303-876E-4663-9774-793528C69333}" type="sibTrans" cxnId="{A1631D03-3CEA-45CE-95AF-306247FCA8AA}">
      <dgm:prSet/>
      <dgm:spPr/>
      <dgm:t>
        <a:bodyPr/>
        <a:lstStyle/>
        <a:p>
          <a:endParaRPr lang="pl-PL"/>
        </a:p>
      </dgm:t>
    </dgm:pt>
    <dgm:pt modelId="{529028A9-2177-4EE4-BC4A-6D78F6C64253}">
      <dgm:prSet/>
      <dgm:spPr/>
      <dgm:t>
        <a:bodyPr/>
        <a:lstStyle/>
        <a:p>
          <a:r>
            <a:rPr lang="pl-PL" b="0" dirty="0">
              <a:latin typeface="Calibri" panose="020F0502020204030204" pitchFamily="34" charset="0"/>
              <a:cs typeface="Calibri" panose="020F0502020204030204" pitchFamily="34" charset="0"/>
            </a:rPr>
            <a:t>4,9%</a:t>
          </a:r>
          <a:r>
            <a:rPr lang="pl-PL" dirty="0">
              <a:latin typeface="Calibri" panose="020F0502020204030204" pitchFamily="34" charset="0"/>
              <a:cs typeface="Calibri" panose="020F0502020204030204" pitchFamily="34" charset="0"/>
            </a:rPr>
            <a:t> stopa bezrobocia </a:t>
          </a:r>
        </a:p>
      </dgm:t>
    </dgm:pt>
    <dgm:pt modelId="{438C9465-A699-4AD7-821E-16631ED932FD}" type="parTrans" cxnId="{7A30F8F4-D762-4E71-AE00-0FDDBE1A7284}">
      <dgm:prSet/>
      <dgm:spPr/>
      <dgm:t>
        <a:bodyPr/>
        <a:lstStyle/>
        <a:p>
          <a:endParaRPr lang="pl-PL"/>
        </a:p>
      </dgm:t>
    </dgm:pt>
    <dgm:pt modelId="{BD10F290-270A-49B0-B577-BE00D3F23B96}" type="sibTrans" cxnId="{7A30F8F4-D762-4E71-AE00-0FDDBE1A7284}">
      <dgm:prSet/>
      <dgm:spPr/>
      <dgm:t>
        <a:bodyPr/>
        <a:lstStyle/>
        <a:p>
          <a:endParaRPr lang="pl-PL"/>
        </a:p>
      </dgm:t>
    </dgm:pt>
    <dgm:pt modelId="{9996F193-3296-4CB3-AA8F-1D1CE8CF41A9}" type="pres">
      <dgm:prSet presAssocID="{263AE850-05E0-4A23-938D-70DB761096F8}" presName="linearFlow" presStyleCnt="0">
        <dgm:presLayoutVars>
          <dgm:dir/>
          <dgm:animLvl val="lvl"/>
          <dgm:resizeHandles val="exact"/>
        </dgm:presLayoutVars>
      </dgm:prSet>
      <dgm:spPr/>
    </dgm:pt>
    <dgm:pt modelId="{683868A7-A419-4205-9F64-690FA9EE2B3E}" type="pres">
      <dgm:prSet presAssocID="{FEE87236-346B-4F23-B945-549C98B40A6B}" presName="composite" presStyleCnt="0"/>
      <dgm:spPr/>
    </dgm:pt>
    <dgm:pt modelId="{60B63129-E145-4520-AA8F-587BE8918F18}" type="pres">
      <dgm:prSet presAssocID="{FEE87236-346B-4F23-B945-549C98B40A6B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7760BA94-2DFD-4655-ACF8-2A768D9F930D}" type="pres">
      <dgm:prSet presAssocID="{FEE87236-346B-4F23-B945-549C98B40A6B}" presName="descendantText" presStyleLbl="alignAcc1" presStyleIdx="0" presStyleCnt="2">
        <dgm:presLayoutVars>
          <dgm:bulletEnabled val="1"/>
        </dgm:presLayoutVars>
      </dgm:prSet>
      <dgm:spPr/>
    </dgm:pt>
    <dgm:pt modelId="{C7C651F6-A360-4181-AF8A-BD0E6CB9E89C}" type="pres">
      <dgm:prSet presAssocID="{3B300DD7-65D3-4186-A043-06DDCFD3239E}" presName="sp" presStyleCnt="0"/>
      <dgm:spPr/>
    </dgm:pt>
    <dgm:pt modelId="{031290A1-C2A6-40AC-895E-8FCDB435708A}" type="pres">
      <dgm:prSet presAssocID="{AB2CE8D0-E0BA-42C6-BD92-B573C7A7E073}" presName="composite" presStyleCnt="0"/>
      <dgm:spPr/>
    </dgm:pt>
    <dgm:pt modelId="{B6A27030-03F6-45DC-A5B0-03F117A09560}" type="pres">
      <dgm:prSet presAssocID="{AB2CE8D0-E0BA-42C6-BD92-B573C7A7E073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65E38BBF-CA5C-4795-97E3-AA74934996AF}" type="pres">
      <dgm:prSet presAssocID="{AB2CE8D0-E0BA-42C6-BD92-B573C7A7E073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A1631D03-3CEA-45CE-95AF-306247FCA8AA}" srcId="{AB2CE8D0-E0BA-42C6-BD92-B573C7A7E073}" destId="{DCD1FA3B-1BDF-43A6-A792-8D5E78E7476A}" srcOrd="1" destOrd="0" parTransId="{D3FB79F3-ED30-4502-BD44-A314EEC7EB1F}" sibTransId="{A5BE9303-876E-4663-9774-793528C69333}"/>
    <dgm:cxn modelId="{C7E15E0E-44B4-42F8-B71B-A45A91BEDCC4}" type="presOf" srcId="{71795E0F-0486-4B86-B5ED-32E5F7D5CF48}" destId="{7760BA94-2DFD-4655-ACF8-2A768D9F930D}" srcOrd="0" destOrd="0" presId="urn:microsoft.com/office/officeart/2005/8/layout/chevron2"/>
    <dgm:cxn modelId="{0C16BF70-0307-40CD-8BD1-5C794AC60502}" type="presOf" srcId="{263AE850-05E0-4A23-938D-70DB761096F8}" destId="{9996F193-3296-4CB3-AA8F-1D1CE8CF41A9}" srcOrd="0" destOrd="0" presId="urn:microsoft.com/office/officeart/2005/8/layout/chevron2"/>
    <dgm:cxn modelId="{6CE8C255-BA7D-4E9D-8DAD-68F9180D9470}" srcId="{263AE850-05E0-4A23-938D-70DB761096F8}" destId="{FEE87236-346B-4F23-B945-549C98B40A6B}" srcOrd="0" destOrd="0" parTransId="{97541528-B07C-40E9-BA7C-CD7A155CB901}" sibTransId="{3B300DD7-65D3-4186-A043-06DDCFD3239E}"/>
    <dgm:cxn modelId="{D4ED2979-BE61-48D1-98D0-8078D76BA99E}" srcId="{263AE850-05E0-4A23-938D-70DB761096F8}" destId="{AB2CE8D0-E0BA-42C6-BD92-B573C7A7E073}" srcOrd="1" destOrd="0" parTransId="{137464A1-47E4-425E-BD62-6F76F09A47BF}" sibTransId="{71609D60-1841-45DE-B9E8-976C65331FE5}"/>
    <dgm:cxn modelId="{AD23F79C-7234-478C-B60F-C8512027AD61}" srcId="{AB2CE8D0-E0BA-42C6-BD92-B573C7A7E073}" destId="{04A58B6A-E0CE-4F53-9B92-93089C8B9DB4}" srcOrd="0" destOrd="0" parTransId="{94B1552B-89EC-4DF4-BA09-9EA83B96ED35}" sibTransId="{80DB388E-A1EC-4D2B-A1EA-6252EF2E796F}"/>
    <dgm:cxn modelId="{498E559E-1003-4DA3-A970-69863630950B}" type="presOf" srcId="{FEE87236-346B-4F23-B945-549C98B40A6B}" destId="{60B63129-E145-4520-AA8F-587BE8918F18}" srcOrd="0" destOrd="0" presId="urn:microsoft.com/office/officeart/2005/8/layout/chevron2"/>
    <dgm:cxn modelId="{31CAAAA5-1FB8-476C-A145-8B8A89AAD29A}" srcId="{FEE87236-346B-4F23-B945-549C98B40A6B}" destId="{71795E0F-0486-4B86-B5ED-32E5F7D5CF48}" srcOrd="0" destOrd="0" parTransId="{FC037441-D529-402A-8E97-FDBC231B671C}" sibTransId="{1980B6C1-BA41-4C37-A47F-C1F822E96793}"/>
    <dgm:cxn modelId="{3585C4B2-9542-45FB-AB28-9EBC6DA68D85}" type="presOf" srcId="{529028A9-2177-4EE4-BC4A-6D78F6C64253}" destId="{7760BA94-2DFD-4655-ACF8-2A768D9F930D}" srcOrd="0" destOrd="1" presId="urn:microsoft.com/office/officeart/2005/8/layout/chevron2"/>
    <dgm:cxn modelId="{6202ACB6-A127-47AE-BBBE-D0E12689E4AF}" type="presOf" srcId="{04A58B6A-E0CE-4F53-9B92-93089C8B9DB4}" destId="{65E38BBF-CA5C-4795-97E3-AA74934996AF}" srcOrd="0" destOrd="0" presId="urn:microsoft.com/office/officeart/2005/8/layout/chevron2"/>
    <dgm:cxn modelId="{D1AACABF-810B-4917-BC04-560CC9AF6906}" type="presOf" srcId="{DCD1FA3B-1BDF-43A6-A792-8D5E78E7476A}" destId="{65E38BBF-CA5C-4795-97E3-AA74934996AF}" srcOrd="0" destOrd="1" presId="urn:microsoft.com/office/officeart/2005/8/layout/chevron2"/>
    <dgm:cxn modelId="{CF513ED7-BEE1-48CF-8A9D-E16B0078A40F}" type="presOf" srcId="{AB2CE8D0-E0BA-42C6-BD92-B573C7A7E073}" destId="{B6A27030-03F6-45DC-A5B0-03F117A09560}" srcOrd="0" destOrd="0" presId="urn:microsoft.com/office/officeart/2005/8/layout/chevron2"/>
    <dgm:cxn modelId="{7A30F8F4-D762-4E71-AE00-0FDDBE1A7284}" srcId="{FEE87236-346B-4F23-B945-549C98B40A6B}" destId="{529028A9-2177-4EE4-BC4A-6D78F6C64253}" srcOrd="1" destOrd="0" parTransId="{438C9465-A699-4AD7-821E-16631ED932FD}" sibTransId="{BD10F290-270A-49B0-B577-BE00D3F23B96}"/>
    <dgm:cxn modelId="{63BC2DEC-4D4D-4809-8E50-C8178E7EE7B1}" type="presParOf" srcId="{9996F193-3296-4CB3-AA8F-1D1CE8CF41A9}" destId="{683868A7-A419-4205-9F64-690FA9EE2B3E}" srcOrd="0" destOrd="0" presId="urn:microsoft.com/office/officeart/2005/8/layout/chevron2"/>
    <dgm:cxn modelId="{3C7EED80-D234-4BA6-ABA8-B12854EB2B70}" type="presParOf" srcId="{683868A7-A419-4205-9F64-690FA9EE2B3E}" destId="{60B63129-E145-4520-AA8F-587BE8918F18}" srcOrd="0" destOrd="0" presId="urn:microsoft.com/office/officeart/2005/8/layout/chevron2"/>
    <dgm:cxn modelId="{89A3A944-ACCB-43DA-8076-B0B44837810C}" type="presParOf" srcId="{683868A7-A419-4205-9F64-690FA9EE2B3E}" destId="{7760BA94-2DFD-4655-ACF8-2A768D9F930D}" srcOrd="1" destOrd="0" presId="urn:microsoft.com/office/officeart/2005/8/layout/chevron2"/>
    <dgm:cxn modelId="{EE6F43F9-E893-4A91-B1A7-E062AC749EE0}" type="presParOf" srcId="{9996F193-3296-4CB3-AA8F-1D1CE8CF41A9}" destId="{C7C651F6-A360-4181-AF8A-BD0E6CB9E89C}" srcOrd="1" destOrd="0" presId="urn:microsoft.com/office/officeart/2005/8/layout/chevron2"/>
    <dgm:cxn modelId="{5DBD6232-BFFE-4DAC-96B2-8A15AAEFBF26}" type="presParOf" srcId="{9996F193-3296-4CB3-AA8F-1D1CE8CF41A9}" destId="{031290A1-C2A6-40AC-895E-8FCDB435708A}" srcOrd="2" destOrd="0" presId="urn:microsoft.com/office/officeart/2005/8/layout/chevron2"/>
    <dgm:cxn modelId="{13EA9CBA-106E-4FD1-90E0-AEA558663403}" type="presParOf" srcId="{031290A1-C2A6-40AC-895E-8FCDB435708A}" destId="{B6A27030-03F6-45DC-A5B0-03F117A09560}" srcOrd="0" destOrd="0" presId="urn:microsoft.com/office/officeart/2005/8/layout/chevron2"/>
    <dgm:cxn modelId="{02BD3BAE-5DAC-4ADD-8D1B-638C6B5BA991}" type="presParOf" srcId="{031290A1-C2A6-40AC-895E-8FCDB435708A}" destId="{65E38BBF-CA5C-4795-97E3-AA74934996A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3AE850-05E0-4A23-938D-70DB761096F8}" type="doc">
      <dgm:prSet loTypeId="urn:microsoft.com/office/officeart/2005/8/layout/chevron2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FEE87236-346B-4F23-B945-549C98B40A6B}">
      <dgm:prSet phldrT="[Tekst]"/>
      <dgm:spPr>
        <a:solidFill>
          <a:srgbClr val="BEA9D3"/>
        </a:solidFill>
      </dgm:spPr>
      <dgm:t>
        <a:bodyPr/>
        <a:lstStyle/>
        <a:p>
          <a:r>
            <a:rPr lang="pl-PL" dirty="0">
              <a:solidFill>
                <a:schemeClr val="tx1"/>
              </a:solidFill>
            </a:rPr>
            <a:t>2022</a:t>
          </a:r>
        </a:p>
      </dgm:t>
    </dgm:pt>
    <dgm:pt modelId="{97541528-B07C-40E9-BA7C-CD7A155CB901}" type="parTrans" cxnId="{6CE8C255-BA7D-4E9D-8DAD-68F9180D9470}">
      <dgm:prSet/>
      <dgm:spPr/>
      <dgm:t>
        <a:bodyPr/>
        <a:lstStyle/>
        <a:p>
          <a:endParaRPr lang="pl-PL"/>
        </a:p>
      </dgm:t>
    </dgm:pt>
    <dgm:pt modelId="{3B300DD7-65D3-4186-A043-06DDCFD3239E}" type="sibTrans" cxnId="{6CE8C255-BA7D-4E9D-8DAD-68F9180D9470}">
      <dgm:prSet/>
      <dgm:spPr/>
      <dgm:t>
        <a:bodyPr/>
        <a:lstStyle/>
        <a:p>
          <a:endParaRPr lang="pl-PL"/>
        </a:p>
      </dgm:t>
    </dgm:pt>
    <dgm:pt modelId="{71795E0F-0486-4B86-B5ED-32E5F7D5CF48}">
      <dgm:prSet phldrT="[Tekst]" custT="1"/>
      <dgm:spPr/>
      <dgm:t>
        <a:bodyPr/>
        <a:lstStyle/>
        <a:p>
          <a:r>
            <a:rPr lang="pl-PL" sz="2400" dirty="0">
              <a:latin typeface="Calibri" panose="020F0502020204030204" pitchFamily="34" charset="0"/>
              <a:cs typeface="Calibri" panose="020F0502020204030204" pitchFamily="34" charset="0"/>
            </a:rPr>
            <a:t>37,7 tys. osób</a:t>
          </a:r>
        </a:p>
      </dgm:t>
    </dgm:pt>
    <dgm:pt modelId="{FC037441-D529-402A-8E97-FDBC231B671C}" type="parTrans" cxnId="{31CAAAA5-1FB8-476C-A145-8B8A89AAD29A}">
      <dgm:prSet/>
      <dgm:spPr/>
      <dgm:t>
        <a:bodyPr/>
        <a:lstStyle/>
        <a:p>
          <a:endParaRPr lang="pl-PL"/>
        </a:p>
      </dgm:t>
    </dgm:pt>
    <dgm:pt modelId="{1980B6C1-BA41-4C37-A47F-C1F822E96793}" type="sibTrans" cxnId="{31CAAAA5-1FB8-476C-A145-8B8A89AAD29A}">
      <dgm:prSet/>
      <dgm:spPr/>
      <dgm:t>
        <a:bodyPr/>
        <a:lstStyle/>
        <a:p>
          <a:endParaRPr lang="pl-PL"/>
        </a:p>
      </dgm:t>
    </dgm:pt>
    <dgm:pt modelId="{AB2CE8D0-E0BA-42C6-BD92-B573C7A7E073}">
      <dgm:prSet phldrT="[Tekst]"/>
      <dgm:spPr>
        <a:solidFill>
          <a:srgbClr val="EEE9F3"/>
        </a:solidFill>
        <a:ln>
          <a:solidFill>
            <a:srgbClr val="2D62A3"/>
          </a:solidFill>
        </a:ln>
      </dgm:spPr>
      <dgm:t>
        <a:bodyPr/>
        <a:lstStyle/>
        <a:p>
          <a:r>
            <a:rPr lang="pl-PL" dirty="0">
              <a:solidFill>
                <a:schemeClr val="tx1"/>
              </a:solidFill>
            </a:rPr>
            <a:t>2021</a:t>
          </a:r>
        </a:p>
      </dgm:t>
    </dgm:pt>
    <dgm:pt modelId="{137464A1-47E4-425E-BD62-6F76F09A47BF}" type="parTrans" cxnId="{D4ED2979-BE61-48D1-98D0-8078D76BA99E}">
      <dgm:prSet/>
      <dgm:spPr/>
      <dgm:t>
        <a:bodyPr/>
        <a:lstStyle/>
        <a:p>
          <a:endParaRPr lang="pl-PL"/>
        </a:p>
      </dgm:t>
    </dgm:pt>
    <dgm:pt modelId="{71609D60-1841-45DE-B9E8-976C65331FE5}" type="sibTrans" cxnId="{D4ED2979-BE61-48D1-98D0-8078D76BA99E}">
      <dgm:prSet/>
      <dgm:spPr/>
      <dgm:t>
        <a:bodyPr/>
        <a:lstStyle/>
        <a:p>
          <a:endParaRPr lang="pl-PL"/>
        </a:p>
      </dgm:t>
    </dgm:pt>
    <dgm:pt modelId="{04A58B6A-E0CE-4F53-9B92-93089C8B9DB4}">
      <dgm:prSet phldrT="[Tekst]"/>
      <dgm:spPr>
        <a:ln>
          <a:solidFill>
            <a:srgbClr val="2D62A3"/>
          </a:solidFill>
        </a:ln>
      </dgm:spPr>
      <dgm:t>
        <a:bodyPr/>
        <a:lstStyle/>
        <a:p>
          <a:r>
            <a:rPr lang="pl-PL" dirty="0">
              <a:latin typeface="Calibri" panose="020F0502020204030204" pitchFamily="34" charset="0"/>
              <a:cs typeface="Calibri" panose="020F0502020204030204" pitchFamily="34" charset="0"/>
            </a:rPr>
            <a:t>46,3 tys. osób</a:t>
          </a:r>
        </a:p>
      </dgm:t>
    </dgm:pt>
    <dgm:pt modelId="{94B1552B-89EC-4DF4-BA09-9EA83B96ED35}" type="parTrans" cxnId="{AD23F79C-7234-478C-B60F-C8512027AD61}">
      <dgm:prSet/>
      <dgm:spPr/>
      <dgm:t>
        <a:bodyPr/>
        <a:lstStyle/>
        <a:p>
          <a:endParaRPr lang="pl-PL"/>
        </a:p>
      </dgm:t>
    </dgm:pt>
    <dgm:pt modelId="{80DB388E-A1EC-4D2B-A1EA-6252EF2E796F}" type="sibTrans" cxnId="{AD23F79C-7234-478C-B60F-C8512027AD61}">
      <dgm:prSet/>
      <dgm:spPr/>
      <dgm:t>
        <a:bodyPr/>
        <a:lstStyle/>
        <a:p>
          <a:endParaRPr lang="pl-PL"/>
        </a:p>
      </dgm:t>
    </dgm:pt>
    <dgm:pt modelId="{DCD1FA3B-1BDF-43A6-A792-8D5E78E7476A}">
      <dgm:prSet phldrT="[Tekst]"/>
      <dgm:spPr>
        <a:ln>
          <a:solidFill>
            <a:srgbClr val="2D62A3"/>
          </a:solidFill>
        </a:ln>
      </dgm:spPr>
      <dgm:t>
        <a:bodyPr/>
        <a:lstStyle/>
        <a:p>
          <a:r>
            <a:rPr lang="pl-PL" dirty="0">
              <a:latin typeface="Calibri" panose="020F0502020204030204" pitchFamily="34" charset="0"/>
              <a:cs typeface="Calibri" panose="020F0502020204030204" pitchFamily="34" charset="0"/>
            </a:rPr>
            <a:t>9,2% stopa bezrobocia</a:t>
          </a:r>
          <a:endParaRPr lang="pl-PL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3FB79F3-ED30-4502-BD44-A314EEC7EB1F}" type="parTrans" cxnId="{A1631D03-3CEA-45CE-95AF-306247FCA8AA}">
      <dgm:prSet/>
      <dgm:spPr/>
      <dgm:t>
        <a:bodyPr/>
        <a:lstStyle/>
        <a:p>
          <a:endParaRPr lang="pl-PL"/>
        </a:p>
      </dgm:t>
    </dgm:pt>
    <dgm:pt modelId="{A5BE9303-876E-4663-9774-793528C69333}" type="sibTrans" cxnId="{A1631D03-3CEA-45CE-95AF-306247FCA8AA}">
      <dgm:prSet/>
      <dgm:spPr/>
      <dgm:t>
        <a:bodyPr/>
        <a:lstStyle/>
        <a:p>
          <a:endParaRPr lang="pl-PL"/>
        </a:p>
      </dgm:t>
    </dgm:pt>
    <dgm:pt modelId="{529028A9-2177-4EE4-BC4A-6D78F6C64253}">
      <dgm:prSet custT="1"/>
      <dgm:spPr/>
      <dgm:t>
        <a:bodyPr/>
        <a:lstStyle/>
        <a:p>
          <a:r>
            <a:rPr lang="pl-PL" sz="2400" b="0" dirty="0">
              <a:latin typeface="Calibri" panose="020F0502020204030204" pitchFamily="34" charset="0"/>
              <a:cs typeface="Calibri" panose="020F0502020204030204" pitchFamily="34" charset="0"/>
            </a:rPr>
            <a:t>7,6% </a:t>
          </a:r>
          <a:r>
            <a:rPr lang="pl-PL" sz="2400" dirty="0">
              <a:latin typeface="Calibri" panose="020F0502020204030204" pitchFamily="34" charset="0"/>
              <a:cs typeface="Calibri" panose="020F0502020204030204" pitchFamily="34" charset="0"/>
            </a:rPr>
            <a:t>stopa bezrobocia </a:t>
          </a:r>
        </a:p>
      </dgm:t>
    </dgm:pt>
    <dgm:pt modelId="{438C9465-A699-4AD7-821E-16631ED932FD}" type="parTrans" cxnId="{7A30F8F4-D762-4E71-AE00-0FDDBE1A7284}">
      <dgm:prSet/>
      <dgm:spPr/>
      <dgm:t>
        <a:bodyPr/>
        <a:lstStyle/>
        <a:p>
          <a:endParaRPr lang="pl-PL"/>
        </a:p>
      </dgm:t>
    </dgm:pt>
    <dgm:pt modelId="{BD10F290-270A-49B0-B577-BE00D3F23B96}" type="sibTrans" cxnId="{7A30F8F4-D762-4E71-AE00-0FDDBE1A7284}">
      <dgm:prSet/>
      <dgm:spPr/>
      <dgm:t>
        <a:bodyPr/>
        <a:lstStyle/>
        <a:p>
          <a:endParaRPr lang="pl-PL"/>
        </a:p>
      </dgm:t>
    </dgm:pt>
    <dgm:pt modelId="{9996F193-3296-4CB3-AA8F-1D1CE8CF41A9}" type="pres">
      <dgm:prSet presAssocID="{263AE850-05E0-4A23-938D-70DB761096F8}" presName="linearFlow" presStyleCnt="0">
        <dgm:presLayoutVars>
          <dgm:dir/>
          <dgm:animLvl val="lvl"/>
          <dgm:resizeHandles val="exact"/>
        </dgm:presLayoutVars>
      </dgm:prSet>
      <dgm:spPr/>
    </dgm:pt>
    <dgm:pt modelId="{683868A7-A419-4205-9F64-690FA9EE2B3E}" type="pres">
      <dgm:prSet presAssocID="{FEE87236-346B-4F23-B945-549C98B40A6B}" presName="composite" presStyleCnt="0"/>
      <dgm:spPr/>
    </dgm:pt>
    <dgm:pt modelId="{60B63129-E145-4520-AA8F-587BE8918F18}" type="pres">
      <dgm:prSet presAssocID="{FEE87236-346B-4F23-B945-549C98B40A6B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7760BA94-2DFD-4655-ACF8-2A768D9F930D}" type="pres">
      <dgm:prSet presAssocID="{FEE87236-346B-4F23-B945-549C98B40A6B}" presName="descendantText" presStyleLbl="alignAcc1" presStyleIdx="0" presStyleCnt="2" custScaleX="99086" custScaleY="102243" custLinFactNeighborX="1166" custLinFactNeighborY="3268">
        <dgm:presLayoutVars>
          <dgm:bulletEnabled val="1"/>
        </dgm:presLayoutVars>
      </dgm:prSet>
      <dgm:spPr/>
    </dgm:pt>
    <dgm:pt modelId="{C7C651F6-A360-4181-AF8A-BD0E6CB9E89C}" type="pres">
      <dgm:prSet presAssocID="{3B300DD7-65D3-4186-A043-06DDCFD3239E}" presName="sp" presStyleCnt="0"/>
      <dgm:spPr/>
    </dgm:pt>
    <dgm:pt modelId="{031290A1-C2A6-40AC-895E-8FCDB435708A}" type="pres">
      <dgm:prSet presAssocID="{AB2CE8D0-E0BA-42C6-BD92-B573C7A7E073}" presName="composite" presStyleCnt="0"/>
      <dgm:spPr/>
    </dgm:pt>
    <dgm:pt modelId="{B6A27030-03F6-45DC-A5B0-03F117A09560}" type="pres">
      <dgm:prSet presAssocID="{AB2CE8D0-E0BA-42C6-BD92-B573C7A7E073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65E38BBF-CA5C-4795-97E3-AA74934996AF}" type="pres">
      <dgm:prSet presAssocID="{AB2CE8D0-E0BA-42C6-BD92-B573C7A7E073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A1631D03-3CEA-45CE-95AF-306247FCA8AA}" srcId="{AB2CE8D0-E0BA-42C6-BD92-B573C7A7E073}" destId="{DCD1FA3B-1BDF-43A6-A792-8D5E78E7476A}" srcOrd="1" destOrd="0" parTransId="{D3FB79F3-ED30-4502-BD44-A314EEC7EB1F}" sibTransId="{A5BE9303-876E-4663-9774-793528C69333}"/>
    <dgm:cxn modelId="{61875972-183E-4B11-863A-82CB3FB89959}" type="presOf" srcId="{263AE850-05E0-4A23-938D-70DB761096F8}" destId="{9996F193-3296-4CB3-AA8F-1D1CE8CF41A9}" srcOrd="0" destOrd="0" presId="urn:microsoft.com/office/officeart/2005/8/layout/chevron2"/>
    <dgm:cxn modelId="{DF9F3855-008D-45DF-8F4A-163033B866CF}" type="presOf" srcId="{AB2CE8D0-E0BA-42C6-BD92-B573C7A7E073}" destId="{B6A27030-03F6-45DC-A5B0-03F117A09560}" srcOrd="0" destOrd="0" presId="urn:microsoft.com/office/officeart/2005/8/layout/chevron2"/>
    <dgm:cxn modelId="{6CE8C255-BA7D-4E9D-8DAD-68F9180D9470}" srcId="{263AE850-05E0-4A23-938D-70DB761096F8}" destId="{FEE87236-346B-4F23-B945-549C98B40A6B}" srcOrd="0" destOrd="0" parTransId="{97541528-B07C-40E9-BA7C-CD7A155CB901}" sibTransId="{3B300DD7-65D3-4186-A043-06DDCFD3239E}"/>
    <dgm:cxn modelId="{A334A156-25C5-48D4-A300-93FB0F651F4C}" type="presOf" srcId="{FEE87236-346B-4F23-B945-549C98B40A6B}" destId="{60B63129-E145-4520-AA8F-587BE8918F18}" srcOrd="0" destOrd="0" presId="urn:microsoft.com/office/officeart/2005/8/layout/chevron2"/>
    <dgm:cxn modelId="{D4ED2979-BE61-48D1-98D0-8078D76BA99E}" srcId="{263AE850-05E0-4A23-938D-70DB761096F8}" destId="{AB2CE8D0-E0BA-42C6-BD92-B573C7A7E073}" srcOrd="1" destOrd="0" parTransId="{137464A1-47E4-425E-BD62-6F76F09A47BF}" sibTransId="{71609D60-1841-45DE-B9E8-976C65331FE5}"/>
    <dgm:cxn modelId="{33C0E596-8275-4C74-B8BF-685677D57911}" type="presOf" srcId="{04A58B6A-E0CE-4F53-9B92-93089C8B9DB4}" destId="{65E38BBF-CA5C-4795-97E3-AA74934996AF}" srcOrd="0" destOrd="0" presId="urn:microsoft.com/office/officeart/2005/8/layout/chevron2"/>
    <dgm:cxn modelId="{D5ED8C9A-6A79-42FA-9D56-97C5AE3744C9}" type="presOf" srcId="{DCD1FA3B-1BDF-43A6-A792-8D5E78E7476A}" destId="{65E38BBF-CA5C-4795-97E3-AA74934996AF}" srcOrd="0" destOrd="1" presId="urn:microsoft.com/office/officeart/2005/8/layout/chevron2"/>
    <dgm:cxn modelId="{AD23F79C-7234-478C-B60F-C8512027AD61}" srcId="{AB2CE8D0-E0BA-42C6-BD92-B573C7A7E073}" destId="{04A58B6A-E0CE-4F53-9B92-93089C8B9DB4}" srcOrd="0" destOrd="0" parTransId="{94B1552B-89EC-4DF4-BA09-9EA83B96ED35}" sibTransId="{80DB388E-A1EC-4D2B-A1EA-6252EF2E796F}"/>
    <dgm:cxn modelId="{2AD66BA4-8024-4A29-BAA0-E950BD860DEF}" type="presOf" srcId="{71795E0F-0486-4B86-B5ED-32E5F7D5CF48}" destId="{7760BA94-2DFD-4655-ACF8-2A768D9F930D}" srcOrd="0" destOrd="0" presId="urn:microsoft.com/office/officeart/2005/8/layout/chevron2"/>
    <dgm:cxn modelId="{31CAAAA5-1FB8-476C-A145-8B8A89AAD29A}" srcId="{FEE87236-346B-4F23-B945-549C98B40A6B}" destId="{71795E0F-0486-4B86-B5ED-32E5F7D5CF48}" srcOrd="0" destOrd="0" parTransId="{FC037441-D529-402A-8E97-FDBC231B671C}" sibTransId="{1980B6C1-BA41-4C37-A47F-C1F822E96793}"/>
    <dgm:cxn modelId="{9D774CE7-7A09-4906-AF92-46FFC2632EF8}" type="presOf" srcId="{529028A9-2177-4EE4-BC4A-6D78F6C64253}" destId="{7760BA94-2DFD-4655-ACF8-2A768D9F930D}" srcOrd="0" destOrd="1" presId="urn:microsoft.com/office/officeart/2005/8/layout/chevron2"/>
    <dgm:cxn modelId="{7A30F8F4-D762-4E71-AE00-0FDDBE1A7284}" srcId="{FEE87236-346B-4F23-B945-549C98B40A6B}" destId="{529028A9-2177-4EE4-BC4A-6D78F6C64253}" srcOrd="1" destOrd="0" parTransId="{438C9465-A699-4AD7-821E-16631ED932FD}" sibTransId="{BD10F290-270A-49B0-B577-BE00D3F23B96}"/>
    <dgm:cxn modelId="{EA801533-73EE-47BE-9DB9-49400B3FADD5}" type="presParOf" srcId="{9996F193-3296-4CB3-AA8F-1D1CE8CF41A9}" destId="{683868A7-A419-4205-9F64-690FA9EE2B3E}" srcOrd="0" destOrd="0" presId="urn:microsoft.com/office/officeart/2005/8/layout/chevron2"/>
    <dgm:cxn modelId="{69E0FBC4-F871-4112-9AC3-B54C786EE92D}" type="presParOf" srcId="{683868A7-A419-4205-9F64-690FA9EE2B3E}" destId="{60B63129-E145-4520-AA8F-587BE8918F18}" srcOrd="0" destOrd="0" presId="urn:microsoft.com/office/officeart/2005/8/layout/chevron2"/>
    <dgm:cxn modelId="{F692AF98-3C70-470E-9C39-163F82B4160B}" type="presParOf" srcId="{683868A7-A419-4205-9F64-690FA9EE2B3E}" destId="{7760BA94-2DFD-4655-ACF8-2A768D9F930D}" srcOrd="1" destOrd="0" presId="urn:microsoft.com/office/officeart/2005/8/layout/chevron2"/>
    <dgm:cxn modelId="{450EB0AC-3BCC-4F29-94F8-D19141FB0B55}" type="presParOf" srcId="{9996F193-3296-4CB3-AA8F-1D1CE8CF41A9}" destId="{C7C651F6-A360-4181-AF8A-BD0E6CB9E89C}" srcOrd="1" destOrd="0" presId="urn:microsoft.com/office/officeart/2005/8/layout/chevron2"/>
    <dgm:cxn modelId="{22FB4721-36FD-4523-9A90-47855E2193B0}" type="presParOf" srcId="{9996F193-3296-4CB3-AA8F-1D1CE8CF41A9}" destId="{031290A1-C2A6-40AC-895E-8FCDB435708A}" srcOrd="2" destOrd="0" presId="urn:microsoft.com/office/officeart/2005/8/layout/chevron2"/>
    <dgm:cxn modelId="{A2EDED4E-2687-460A-90EB-904B39906912}" type="presParOf" srcId="{031290A1-C2A6-40AC-895E-8FCDB435708A}" destId="{B6A27030-03F6-45DC-A5B0-03F117A09560}" srcOrd="0" destOrd="0" presId="urn:microsoft.com/office/officeart/2005/8/layout/chevron2"/>
    <dgm:cxn modelId="{9B255E41-9294-45CB-BCEB-EC42D9C620F6}" type="presParOf" srcId="{031290A1-C2A6-40AC-895E-8FCDB435708A}" destId="{65E38BBF-CA5C-4795-97E3-AA74934996A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63AE850-05E0-4A23-938D-70DB761096F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EE87236-346B-4F23-B945-549C98B40A6B}">
      <dgm:prSet phldrT="[Tekst]"/>
      <dgm:spPr>
        <a:solidFill>
          <a:srgbClr val="BEA9D3"/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pl-PL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2022</a:t>
          </a:r>
        </a:p>
      </dgm:t>
    </dgm:pt>
    <dgm:pt modelId="{97541528-B07C-40E9-BA7C-CD7A155CB901}" type="parTrans" cxnId="{6CE8C255-BA7D-4E9D-8DAD-68F9180D9470}">
      <dgm:prSet/>
      <dgm:spPr/>
      <dgm:t>
        <a:bodyPr/>
        <a:lstStyle/>
        <a:p>
          <a:endParaRPr lang="pl-PL"/>
        </a:p>
      </dgm:t>
    </dgm:pt>
    <dgm:pt modelId="{3B300DD7-65D3-4186-A043-06DDCFD3239E}" type="sibTrans" cxnId="{6CE8C255-BA7D-4E9D-8DAD-68F9180D9470}">
      <dgm:prSet/>
      <dgm:spPr/>
      <dgm:t>
        <a:bodyPr/>
        <a:lstStyle/>
        <a:p>
          <a:endParaRPr lang="pl-PL"/>
        </a:p>
      </dgm:t>
    </dgm:pt>
    <dgm:pt modelId="{71795E0F-0486-4B86-B5ED-32E5F7D5CF48}">
      <dgm:prSet phldrT="[Tekst]"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pl-PL" sz="1800" dirty="0">
              <a:latin typeface="Arial" pitchFamily="34" charset="0"/>
              <a:cs typeface="Arial" pitchFamily="34" charset="0"/>
            </a:rPr>
            <a:t>2.544 osoby</a:t>
          </a:r>
        </a:p>
      </dgm:t>
    </dgm:pt>
    <dgm:pt modelId="{FC037441-D529-402A-8E97-FDBC231B671C}" type="parTrans" cxnId="{31CAAAA5-1FB8-476C-A145-8B8A89AAD29A}">
      <dgm:prSet/>
      <dgm:spPr/>
      <dgm:t>
        <a:bodyPr/>
        <a:lstStyle/>
        <a:p>
          <a:endParaRPr lang="pl-PL"/>
        </a:p>
      </dgm:t>
    </dgm:pt>
    <dgm:pt modelId="{1980B6C1-BA41-4C37-A47F-C1F822E96793}" type="sibTrans" cxnId="{31CAAAA5-1FB8-476C-A145-8B8A89AAD29A}">
      <dgm:prSet/>
      <dgm:spPr/>
      <dgm:t>
        <a:bodyPr/>
        <a:lstStyle/>
        <a:p>
          <a:endParaRPr lang="pl-PL"/>
        </a:p>
      </dgm:t>
    </dgm:pt>
    <dgm:pt modelId="{AB2CE8D0-E0BA-42C6-BD92-B573C7A7E073}">
      <dgm:prSet phldrT="[Tekst]"/>
      <dgm:spPr>
        <a:solidFill>
          <a:srgbClr val="EEE9F3"/>
        </a:solidFill>
        <a:ln>
          <a:solidFill>
            <a:srgbClr val="666698"/>
          </a:solidFill>
        </a:ln>
      </dgm:spPr>
      <dgm:t>
        <a:bodyPr/>
        <a:lstStyle/>
        <a:p>
          <a:r>
            <a:rPr lang="pl-PL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2021</a:t>
          </a:r>
        </a:p>
      </dgm:t>
    </dgm:pt>
    <dgm:pt modelId="{137464A1-47E4-425E-BD62-6F76F09A47BF}" type="parTrans" cxnId="{D4ED2979-BE61-48D1-98D0-8078D76BA99E}">
      <dgm:prSet/>
      <dgm:spPr/>
      <dgm:t>
        <a:bodyPr/>
        <a:lstStyle/>
        <a:p>
          <a:endParaRPr lang="pl-PL"/>
        </a:p>
      </dgm:t>
    </dgm:pt>
    <dgm:pt modelId="{71609D60-1841-45DE-B9E8-976C65331FE5}" type="sibTrans" cxnId="{D4ED2979-BE61-48D1-98D0-8078D76BA99E}">
      <dgm:prSet/>
      <dgm:spPr/>
      <dgm:t>
        <a:bodyPr/>
        <a:lstStyle/>
        <a:p>
          <a:endParaRPr lang="pl-PL"/>
        </a:p>
      </dgm:t>
    </dgm:pt>
    <dgm:pt modelId="{04A58B6A-E0CE-4F53-9B92-93089C8B9DB4}">
      <dgm:prSet phldrT="[Tekst]" custT="1"/>
      <dgm:spPr>
        <a:ln>
          <a:solidFill>
            <a:srgbClr val="666698"/>
          </a:solidFill>
        </a:ln>
      </dgm:spPr>
      <dgm:t>
        <a:bodyPr/>
        <a:lstStyle/>
        <a:p>
          <a:r>
            <a:rPr lang="pl-PL" sz="1800" dirty="0">
              <a:latin typeface="Arial" pitchFamily="34" charset="0"/>
              <a:cs typeface="Arial" pitchFamily="34" charset="0"/>
            </a:rPr>
            <a:t>2.974 osoby</a:t>
          </a:r>
        </a:p>
      </dgm:t>
    </dgm:pt>
    <dgm:pt modelId="{94B1552B-89EC-4DF4-BA09-9EA83B96ED35}" type="parTrans" cxnId="{AD23F79C-7234-478C-B60F-C8512027AD61}">
      <dgm:prSet/>
      <dgm:spPr/>
      <dgm:t>
        <a:bodyPr/>
        <a:lstStyle/>
        <a:p>
          <a:endParaRPr lang="pl-PL"/>
        </a:p>
      </dgm:t>
    </dgm:pt>
    <dgm:pt modelId="{80DB388E-A1EC-4D2B-A1EA-6252EF2E796F}" type="sibTrans" cxnId="{AD23F79C-7234-478C-B60F-C8512027AD61}">
      <dgm:prSet/>
      <dgm:spPr/>
      <dgm:t>
        <a:bodyPr/>
        <a:lstStyle/>
        <a:p>
          <a:endParaRPr lang="pl-PL"/>
        </a:p>
      </dgm:t>
    </dgm:pt>
    <dgm:pt modelId="{DCD1FA3B-1BDF-43A6-A792-8D5E78E7476A}">
      <dgm:prSet phldrT="[Tekst]" custT="1"/>
      <dgm:spPr>
        <a:ln>
          <a:solidFill>
            <a:srgbClr val="666698"/>
          </a:solidFill>
        </a:ln>
      </dgm:spPr>
      <dgm:t>
        <a:bodyPr/>
        <a:lstStyle/>
        <a:p>
          <a:r>
            <a:rPr lang="pl-PL" sz="1800" dirty="0">
              <a:latin typeface="Arial" pitchFamily="34" charset="0"/>
              <a:cs typeface="Arial" pitchFamily="34" charset="0"/>
            </a:rPr>
            <a:t>stopa bezrobocia 7,2%</a:t>
          </a:r>
        </a:p>
      </dgm:t>
    </dgm:pt>
    <dgm:pt modelId="{D3FB79F3-ED30-4502-BD44-A314EEC7EB1F}" type="parTrans" cxnId="{A1631D03-3CEA-45CE-95AF-306247FCA8AA}">
      <dgm:prSet/>
      <dgm:spPr/>
      <dgm:t>
        <a:bodyPr/>
        <a:lstStyle/>
        <a:p>
          <a:endParaRPr lang="pl-PL"/>
        </a:p>
      </dgm:t>
    </dgm:pt>
    <dgm:pt modelId="{A5BE9303-876E-4663-9774-793528C69333}" type="sibTrans" cxnId="{A1631D03-3CEA-45CE-95AF-306247FCA8AA}">
      <dgm:prSet/>
      <dgm:spPr/>
      <dgm:t>
        <a:bodyPr/>
        <a:lstStyle/>
        <a:p>
          <a:endParaRPr lang="pl-PL"/>
        </a:p>
      </dgm:t>
    </dgm:pt>
    <dgm:pt modelId="{529028A9-2177-4EE4-BC4A-6D78F6C64253}">
      <dgm:prSet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pl-PL" sz="1800" dirty="0">
              <a:latin typeface="Arial" pitchFamily="34" charset="0"/>
              <a:cs typeface="Arial" pitchFamily="34" charset="0"/>
            </a:rPr>
            <a:t>stopa bezrobocia 6,3%</a:t>
          </a:r>
        </a:p>
      </dgm:t>
    </dgm:pt>
    <dgm:pt modelId="{438C9465-A699-4AD7-821E-16631ED932FD}" type="parTrans" cxnId="{7A30F8F4-D762-4E71-AE00-0FDDBE1A7284}">
      <dgm:prSet/>
      <dgm:spPr/>
      <dgm:t>
        <a:bodyPr/>
        <a:lstStyle/>
        <a:p>
          <a:endParaRPr lang="pl-PL"/>
        </a:p>
      </dgm:t>
    </dgm:pt>
    <dgm:pt modelId="{BD10F290-270A-49B0-B577-BE00D3F23B96}" type="sibTrans" cxnId="{7A30F8F4-D762-4E71-AE00-0FDDBE1A7284}">
      <dgm:prSet/>
      <dgm:spPr/>
      <dgm:t>
        <a:bodyPr/>
        <a:lstStyle/>
        <a:p>
          <a:endParaRPr lang="pl-PL"/>
        </a:p>
      </dgm:t>
    </dgm:pt>
    <dgm:pt modelId="{9996F193-3296-4CB3-AA8F-1D1CE8CF41A9}" type="pres">
      <dgm:prSet presAssocID="{263AE850-05E0-4A23-938D-70DB761096F8}" presName="linearFlow" presStyleCnt="0">
        <dgm:presLayoutVars>
          <dgm:dir/>
          <dgm:animLvl val="lvl"/>
          <dgm:resizeHandles val="exact"/>
        </dgm:presLayoutVars>
      </dgm:prSet>
      <dgm:spPr/>
    </dgm:pt>
    <dgm:pt modelId="{683868A7-A419-4205-9F64-690FA9EE2B3E}" type="pres">
      <dgm:prSet presAssocID="{FEE87236-346B-4F23-B945-549C98B40A6B}" presName="composite" presStyleCnt="0"/>
      <dgm:spPr/>
    </dgm:pt>
    <dgm:pt modelId="{60B63129-E145-4520-AA8F-587BE8918F18}" type="pres">
      <dgm:prSet presAssocID="{FEE87236-346B-4F23-B945-549C98B40A6B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7760BA94-2DFD-4655-ACF8-2A768D9F930D}" type="pres">
      <dgm:prSet presAssocID="{FEE87236-346B-4F23-B945-549C98B40A6B}" presName="descendantText" presStyleLbl="alignAcc1" presStyleIdx="0" presStyleCnt="2" custLinFactNeighborY="11031">
        <dgm:presLayoutVars>
          <dgm:bulletEnabled val="1"/>
        </dgm:presLayoutVars>
      </dgm:prSet>
      <dgm:spPr/>
    </dgm:pt>
    <dgm:pt modelId="{C7C651F6-A360-4181-AF8A-BD0E6CB9E89C}" type="pres">
      <dgm:prSet presAssocID="{3B300DD7-65D3-4186-A043-06DDCFD3239E}" presName="sp" presStyleCnt="0"/>
      <dgm:spPr/>
    </dgm:pt>
    <dgm:pt modelId="{031290A1-C2A6-40AC-895E-8FCDB435708A}" type="pres">
      <dgm:prSet presAssocID="{AB2CE8D0-E0BA-42C6-BD92-B573C7A7E073}" presName="composite" presStyleCnt="0"/>
      <dgm:spPr/>
    </dgm:pt>
    <dgm:pt modelId="{B6A27030-03F6-45DC-A5B0-03F117A09560}" type="pres">
      <dgm:prSet presAssocID="{AB2CE8D0-E0BA-42C6-BD92-B573C7A7E073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65E38BBF-CA5C-4795-97E3-AA74934996AF}" type="pres">
      <dgm:prSet presAssocID="{AB2CE8D0-E0BA-42C6-BD92-B573C7A7E073}" presName="descendantText" presStyleLbl="alignAcc1" presStyleIdx="1" presStyleCnt="2" custAng="0">
        <dgm:presLayoutVars>
          <dgm:bulletEnabled val="1"/>
        </dgm:presLayoutVars>
      </dgm:prSet>
      <dgm:spPr/>
    </dgm:pt>
  </dgm:ptLst>
  <dgm:cxnLst>
    <dgm:cxn modelId="{52650501-DC27-420B-AEE2-B222B39AA5BD}" type="presOf" srcId="{FEE87236-346B-4F23-B945-549C98B40A6B}" destId="{60B63129-E145-4520-AA8F-587BE8918F18}" srcOrd="0" destOrd="0" presId="urn:microsoft.com/office/officeart/2005/8/layout/chevron2"/>
    <dgm:cxn modelId="{A1631D03-3CEA-45CE-95AF-306247FCA8AA}" srcId="{AB2CE8D0-E0BA-42C6-BD92-B573C7A7E073}" destId="{DCD1FA3B-1BDF-43A6-A792-8D5E78E7476A}" srcOrd="1" destOrd="0" parTransId="{D3FB79F3-ED30-4502-BD44-A314EEC7EB1F}" sibTransId="{A5BE9303-876E-4663-9774-793528C69333}"/>
    <dgm:cxn modelId="{2BE8200B-54A2-4BC3-BC6F-8FD2316F5927}" type="presOf" srcId="{04A58B6A-E0CE-4F53-9B92-93089C8B9DB4}" destId="{65E38BBF-CA5C-4795-97E3-AA74934996AF}" srcOrd="0" destOrd="0" presId="urn:microsoft.com/office/officeart/2005/8/layout/chevron2"/>
    <dgm:cxn modelId="{5733FC2F-FE12-4FE1-B647-CF01A92E01A9}" type="presOf" srcId="{DCD1FA3B-1BDF-43A6-A792-8D5E78E7476A}" destId="{65E38BBF-CA5C-4795-97E3-AA74934996AF}" srcOrd="0" destOrd="1" presId="urn:microsoft.com/office/officeart/2005/8/layout/chevron2"/>
    <dgm:cxn modelId="{D6D67C32-DA76-444C-877C-104261BE896F}" type="presOf" srcId="{263AE850-05E0-4A23-938D-70DB761096F8}" destId="{9996F193-3296-4CB3-AA8F-1D1CE8CF41A9}" srcOrd="0" destOrd="0" presId="urn:microsoft.com/office/officeart/2005/8/layout/chevron2"/>
    <dgm:cxn modelId="{6CE8C255-BA7D-4E9D-8DAD-68F9180D9470}" srcId="{263AE850-05E0-4A23-938D-70DB761096F8}" destId="{FEE87236-346B-4F23-B945-549C98B40A6B}" srcOrd="0" destOrd="0" parTransId="{97541528-B07C-40E9-BA7C-CD7A155CB901}" sibTransId="{3B300DD7-65D3-4186-A043-06DDCFD3239E}"/>
    <dgm:cxn modelId="{D4ED2979-BE61-48D1-98D0-8078D76BA99E}" srcId="{263AE850-05E0-4A23-938D-70DB761096F8}" destId="{AB2CE8D0-E0BA-42C6-BD92-B573C7A7E073}" srcOrd="1" destOrd="0" parTransId="{137464A1-47E4-425E-BD62-6F76F09A47BF}" sibTransId="{71609D60-1841-45DE-B9E8-976C65331FE5}"/>
    <dgm:cxn modelId="{71DF837A-46CF-48A0-883A-3806A321BE44}" type="presOf" srcId="{529028A9-2177-4EE4-BC4A-6D78F6C64253}" destId="{7760BA94-2DFD-4655-ACF8-2A768D9F930D}" srcOrd="0" destOrd="1" presId="urn:microsoft.com/office/officeart/2005/8/layout/chevron2"/>
    <dgm:cxn modelId="{7EC25D7C-34EE-4F64-91CE-6E0E1C567878}" type="presOf" srcId="{71795E0F-0486-4B86-B5ED-32E5F7D5CF48}" destId="{7760BA94-2DFD-4655-ACF8-2A768D9F930D}" srcOrd="0" destOrd="0" presId="urn:microsoft.com/office/officeart/2005/8/layout/chevron2"/>
    <dgm:cxn modelId="{92AEF78B-E42C-4D7C-BA20-66744AE9CC1D}" type="presOf" srcId="{AB2CE8D0-E0BA-42C6-BD92-B573C7A7E073}" destId="{B6A27030-03F6-45DC-A5B0-03F117A09560}" srcOrd="0" destOrd="0" presId="urn:microsoft.com/office/officeart/2005/8/layout/chevron2"/>
    <dgm:cxn modelId="{AD23F79C-7234-478C-B60F-C8512027AD61}" srcId="{AB2CE8D0-E0BA-42C6-BD92-B573C7A7E073}" destId="{04A58B6A-E0CE-4F53-9B92-93089C8B9DB4}" srcOrd="0" destOrd="0" parTransId="{94B1552B-89EC-4DF4-BA09-9EA83B96ED35}" sibTransId="{80DB388E-A1EC-4D2B-A1EA-6252EF2E796F}"/>
    <dgm:cxn modelId="{31CAAAA5-1FB8-476C-A145-8B8A89AAD29A}" srcId="{FEE87236-346B-4F23-B945-549C98B40A6B}" destId="{71795E0F-0486-4B86-B5ED-32E5F7D5CF48}" srcOrd="0" destOrd="0" parTransId="{FC037441-D529-402A-8E97-FDBC231B671C}" sibTransId="{1980B6C1-BA41-4C37-A47F-C1F822E96793}"/>
    <dgm:cxn modelId="{7A30F8F4-D762-4E71-AE00-0FDDBE1A7284}" srcId="{FEE87236-346B-4F23-B945-549C98B40A6B}" destId="{529028A9-2177-4EE4-BC4A-6D78F6C64253}" srcOrd="1" destOrd="0" parTransId="{438C9465-A699-4AD7-821E-16631ED932FD}" sibTransId="{BD10F290-270A-49B0-B577-BE00D3F23B96}"/>
    <dgm:cxn modelId="{E7894482-CD30-4BA2-BF16-F0D7A2BE8863}" type="presParOf" srcId="{9996F193-3296-4CB3-AA8F-1D1CE8CF41A9}" destId="{683868A7-A419-4205-9F64-690FA9EE2B3E}" srcOrd="0" destOrd="0" presId="urn:microsoft.com/office/officeart/2005/8/layout/chevron2"/>
    <dgm:cxn modelId="{235370B4-99E4-4835-B6A0-16F00B14F100}" type="presParOf" srcId="{683868A7-A419-4205-9F64-690FA9EE2B3E}" destId="{60B63129-E145-4520-AA8F-587BE8918F18}" srcOrd="0" destOrd="0" presId="urn:microsoft.com/office/officeart/2005/8/layout/chevron2"/>
    <dgm:cxn modelId="{AA3D2959-B4E1-4BAF-8E6C-FCFA3BCF9DBB}" type="presParOf" srcId="{683868A7-A419-4205-9F64-690FA9EE2B3E}" destId="{7760BA94-2DFD-4655-ACF8-2A768D9F930D}" srcOrd="1" destOrd="0" presId="urn:microsoft.com/office/officeart/2005/8/layout/chevron2"/>
    <dgm:cxn modelId="{3B4F3A2B-5593-46F6-A865-E3D66269361C}" type="presParOf" srcId="{9996F193-3296-4CB3-AA8F-1D1CE8CF41A9}" destId="{C7C651F6-A360-4181-AF8A-BD0E6CB9E89C}" srcOrd="1" destOrd="0" presId="urn:microsoft.com/office/officeart/2005/8/layout/chevron2"/>
    <dgm:cxn modelId="{8E077615-DB5D-4589-B18A-D705F9C525A7}" type="presParOf" srcId="{9996F193-3296-4CB3-AA8F-1D1CE8CF41A9}" destId="{031290A1-C2A6-40AC-895E-8FCDB435708A}" srcOrd="2" destOrd="0" presId="urn:microsoft.com/office/officeart/2005/8/layout/chevron2"/>
    <dgm:cxn modelId="{3DA6917E-428C-4116-8A45-5E10984CAFBA}" type="presParOf" srcId="{031290A1-C2A6-40AC-895E-8FCDB435708A}" destId="{B6A27030-03F6-45DC-A5B0-03F117A09560}" srcOrd="0" destOrd="0" presId="urn:microsoft.com/office/officeart/2005/8/layout/chevron2"/>
    <dgm:cxn modelId="{B4AB9A8F-F90B-42E9-B068-1A7D204AED25}" type="presParOf" srcId="{031290A1-C2A6-40AC-895E-8FCDB435708A}" destId="{65E38BBF-CA5C-4795-97E3-AA74934996AF}" srcOrd="1" destOrd="0" presId="urn:microsoft.com/office/officeart/2005/8/layout/chevron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63AE850-05E0-4A23-938D-70DB761096F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EE87236-346B-4F23-B945-549C98B40A6B}">
      <dgm:prSet phldrT="[Tekst]"/>
      <dgm:spPr>
        <a:solidFill>
          <a:srgbClr val="BEA9D3"/>
        </a:solidFill>
        <a:ln>
          <a:solidFill>
            <a:srgbClr val="666698"/>
          </a:solidFill>
        </a:ln>
      </dgm:spPr>
      <dgm:t>
        <a:bodyPr/>
        <a:lstStyle/>
        <a:p>
          <a:r>
            <a:rPr lang="pl-PL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2022</a:t>
          </a:r>
        </a:p>
      </dgm:t>
    </dgm:pt>
    <dgm:pt modelId="{97541528-B07C-40E9-BA7C-CD7A155CB901}" type="parTrans" cxnId="{6CE8C255-BA7D-4E9D-8DAD-68F9180D9470}">
      <dgm:prSet/>
      <dgm:spPr/>
      <dgm:t>
        <a:bodyPr/>
        <a:lstStyle/>
        <a:p>
          <a:endParaRPr lang="pl-PL">
            <a:latin typeface="Arial" pitchFamily="34" charset="0"/>
            <a:cs typeface="Arial" pitchFamily="34" charset="0"/>
          </a:endParaRPr>
        </a:p>
      </dgm:t>
    </dgm:pt>
    <dgm:pt modelId="{3B300DD7-65D3-4186-A043-06DDCFD3239E}" type="sibTrans" cxnId="{6CE8C255-BA7D-4E9D-8DAD-68F9180D9470}">
      <dgm:prSet/>
      <dgm:spPr/>
      <dgm:t>
        <a:bodyPr/>
        <a:lstStyle/>
        <a:p>
          <a:endParaRPr lang="pl-PL">
            <a:latin typeface="Arial" pitchFamily="34" charset="0"/>
            <a:cs typeface="Arial" pitchFamily="34" charset="0"/>
          </a:endParaRPr>
        </a:p>
      </dgm:t>
    </dgm:pt>
    <dgm:pt modelId="{71795E0F-0486-4B86-B5ED-32E5F7D5CF48}">
      <dgm:prSet phldrT="[Tekst]" custT="1"/>
      <dgm:spPr>
        <a:ln>
          <a:solidFill>
            <a:srgbClr val="666698"/>
          </a:solidFill>
        </a:ln>
      </dgm:spPr>
      <dgm:t>
        <a:bodyPr/>
        <a:lstStyle/>
        <a:p>
          <a:r>
            <a:rPr lang="pl-PL" sz="1800" dirty="0">
              <a:latin typeface="Arial" pitchFamily="34" charset="0"/>
              <a:cs typeface="Arial" pitchFamily="34" charset="0"/>
            </a:rPr>
            <a:t>2.280 osób</a:t>
          </a:r>
        </a:p>
      </dgm:t>
    </dgm:pt>
    <dgm:pt modelId="{FC037441-D529-402A-8E97-FDBC231B671C}" type="parTrans" cxnId="{31CAAAA5-1FB8-476C-A145-8B8A89AAD29A}">
      <dgm:prSet/>
      <dgm:spPr/>
      <dgm:t>
        <a:bodyPr/>
        <a:lstStyle/>
        <a:p>
          <a:endParaRPr lang="pl-PL">
            <a:latin typeface="Arial" pitchFamily="34" charset="0"/>
            <a:cs typeface="Arial" pitchFamily="34" charset="0"/>
          </a:endParaRPr>
        </a:p>
      </dgm:t>
    </dgm:pt>
    <dgm:pt modelId="{1980B6C1-BA41-4C37-A47F-C1F822E96793}" type="sibTrans" cxnId="{31CAAAA5-1FB8-476C-A145-8B8A89AAD29A}">
      <dgm:prSet/>
      <dgm:spPr/>
      <dgm:t>
        <a:bodyPr/>
        <a:lstStyle/>
        <a:p>
          <a:endParaRPr lang="pl-PL">
            <a:latin typeface="Arial" pitchFamily="34" charset="0"/>
            <a:cs typeface="Arial" pitchFamily="34" charset="0"/>
          </a:endParaRPr>
        </a:p>
      </dgm:t>
    </dgm:pt>
    <dgm:pt modelId="{AB2CE8D0-E0BA-42C6-BD92-B573C7A7E073}">
      <dgm:prSet phldrT="[Tekst]"/>
      <dgm:spPr>
        <a:solidFill>
          <a:srgbClr val="EEE9F3"/>
        </a:solidFill>
        <a:ln>
          <a:solidFill>
            <a:srgbClr val="666698"/>
          </a:solidFill>
        </a:ln>
      </dgm:spPr>
      <dgm:t>
        <a:bodyPr/>
        <a:lstStyle/>
        <a:p>
          <a:r>
            <a:rPr lang="pl-PL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2021</a:t>
          </a:r>
        </a:p>
      </dgm:t>
    </dgm:pt>
    <dgm:pt modelId="{137464A1-47E4-425E-BD62-6F76F09A47BF}" type="parTrans" cxnId="{D4ED2979-BE61-48D1-98D0-8078D76BA99E}">
      <dgm:prSet/>
      <dgm:spPr/>
      <dgm:t>
        <a:bodyPr/>
        <a:lstStyle/>
        <a:p>
          <a:endParaRPr lang="pl-PL">
            <a:latin typeface="Arial" pitchFamily="34" charset="0"/>
            <a:cs typeface="Arial" pitchFamily="34" charset="0"/>
          </a:endParaRPr>
        </a:p>
      </dgm:t>
    </dgm:pt>
    <dgm:pt modelId="{71609D60-1841-45DE-B9E8-976C65331FE5}" type="sibTrans" cxnId="{D4ED2979-BE61-48D1-98D0-8078D76BA99E}">
      <dgm:prSet/>
      <dgm:spPr/>
      <dgm:t>
        <a:bodyPr/>
        <a:lstStyle/>
        <a:p>
          <a:endParaRPr lang="pl-PL">
            <a:latin typeface="Arial" pitchFamily="34" charset="0"/>
            <a:cs typeface="Arial" pitchFamily="34" charset="0"/>
          </a:endParaRPr>
        </a:p>
      </dgm:t>
    </dgm:pt>
    <dgm:pt modelId="{04A58B6A-E0CE-4F53-9B92-93089C8B9DB4}">
      <dgm:prSet phldrT="[Tekst]" custT="1"/>
      <dgm:spPr>
        <a:ln>
          <a:solidFill>
            <a:srgbClr val="666698"/>
          </a:solidFill>
        </a:ln>
      </dgm:spPr>
      <dgm:t>
        <a:bodyPr/>
        <a:lstStyle/>
        <a:p>
          <a:r>
            <a:rPr lang="pl-PL" sz="1800" dirty="0">
              <a:latin typeface="Arial" pitchFamily="34" charset="0"/>
              <a:cs typeface="Arial" pitchFamily="34" charset="0"/>
            </a:rPr>
            <a:t>2.737 osób</a:t>
          </a:r>
        </a:p>
      </dgm:t>
    </dgm:pt>
    <dgm:pt modelId="{94B1552B-89EC-4DF4-BA09-9EA83B96ED35}" type="parTrans" cxnId="{AD23F79C-7234-478C-B60F-C8512027AD61}">
      <dgm:prSet/>
      <dgm:spPr/>
      <dgm:t>
        <a:bodyPr/>
        <a:lstStyle/>
        <a:p>
          <a:endParaRPr lang="pl-PL">
            <a:latin typeface="Arial" pitchFamily="34" charset="0"/>
            <a:cs typeface="Arial" pitchFamily="34" charset="0"/>
          </a:endParaRPr>
        </a:p>
      </dgm:t>
    </dgm:pt>
    <dgm:pt modelId="{80DB388E-A1EC-4D2B-A1EA-6252EF2E796F}" type="sibTrans" cxnId="{AD23F79C-7234-478C-B60F-C8512027AD61}">
      <dgm:prSet/>
      <dgm:spPr/>
      <dgm:t>
        <a:bodyPr/>
        <a:lstStyle/>
        <a:p>
          <a:endParaRPr lang="pl-PL">
            <a:latin typeface="Arial" pitchFamily="34" charset="0"/>
            <a:cs typeface="Arial" pitchFamily="34" charset="0"/>
          </a:endParaRPr>
        </a:p>
      </dgm:t>
    </dgm:pt>
    <dgm:pt modelId="{DCD1FA3B-1BDF-43A6-A792-8D5E78E7476A}">
      <dgm:prSet phldrT="[Tekst]" custT="1"/>
      <dgm:spPr>
        <a:ln>
          <a:solidFill>
            <a:srgbClr val="666698"/>
          </a:solidFill>
        </a:ln>
      </dgm:spPr>
      <dgm:t>
        <a:bodyPr/>
        <a:lstStyle/>
        <a:p>
          <a:r>
            <a:rPr lang="pl-PL" sz="1800" dirty="0">
              <a:latin typeface="Arial" pitchFamily="34" charset="0"/>
              <a:cs typeface="Arial" pitchFamily="34" charset="0"/>
            </a:rPr>
            <a:t>stopa bezrobocia 14,2%</a:t>
          </a:r>
        </a:p>
      </dgm:t>
    </dgm:pt>
    <dgm:pt modelId="{D3FB79F3-ED30-4502-BD44-A314EEC7EB1F}" type="parTrans" cxnId="{A1631D03-3CEA-45CE-95AF-306247FCA8AA}">
      <dgm:prSet/>
      <dgm:spPr/>
      <dgm:t>
        <a:bodyPr/>
        <a:lstStyle/>
        <a:p>
          <a:endParaRPr lang="pl-PL">
            <a:latin typeface="Arial" pitchFamily="34" charset="0"/>
            <a:cs typeface="Arial" pitchFamily="34" charset="0"/>
          </a:endParaRPr>
        </a:p>
      </dgm:t>
    </dgm:pt>
    <dgm:pt modelId="{A5BE9303-876E-4663-9774-793528C69333}" type="sibTrans" cxnId="{A1631D03-3CEA-45CE-95AF-306247FCA8AA}">
      <dgm:prSet/>
      <dgm:spPr/>
      <dgm:t>
        <a:bodyPr/>
        <a:lstStyle/>
        <a:p>
          <a:endParaRPr lang="pl-PL">
            <a:latin typeface="Arial" pitchFamily="34" charset="0"/>
            <a:cs typeface="Arial" pitchFamily="34" charset="0"/>
          </a:endParaRPr>
        </a:p>
      </dgm:t>
    </dgm:pt>
    <dgm:pt modelId="{529028A9-2177-4EE4-BC4A-6D78F6C64253}">
      <dgm:prSet custT="1"/>
      <dgm:spPr>
        <a:ln>
          <a:solidFill>
            <a:srgbClr val="666698"/>
          </a:solidFill>
        </a:ln>
      </dgm:spPr>
      <dgm:t>
        <a:bodyPr/>
        <a:lstStyle/>
        <a:p>
          <a:r>
            <a:rPr lang="pl-PL" sz="1800" dirty="0">
              <a:latin typeface="Arial" pitchFamily="34" charset="0"/>
              <a:cs typeface="Arial" pitchFamily="34" charset="0"/>
            </a:rPr>
            <a:t>stopa bezrobocia 11,8% </a:t>
          </a:r>
        </a:p>
      </dgm:t>
    </dgm:pt>
    <dgm:pt modelId="{438C9465-A699-4AD7-821E-16631ED932FD}" type="parTrans" cxnId="{7A30F8F4-D762-4E71-AE00-0FDDBE1A7284}">
      <dgm:prSet/>
      <dgm:spPr/>
      <dgm:t>
        <a:bodyPr/>
        <a:lstStyle/>
        <a:p>
          <a:endParaRPr lang="pl-PL">
            <a:latin typeface="Arial" pitchFamily="34" charset="0"/>
            <a:cs typeface="Arial" pitchFamily="34" charset="0"/>
          </a:endParaRPr>
        </a:p>
      </dgm:t>
    </dgm:pt>
    <dgm:pt modelId="{BD10F290-270A-49B0-B577-BE00D3F23B96}" type="sibTrans" cxnId="{7A30F8F4-D762-4E71-AE00-0FDDBE1A7284}">
      <dgm:prSet/>
      <dgm:spPr/>
      <dgm:t>
        <a:bodyPr/>
        <a:lstStyle/>
        <a:p>
          <a:endParaRPr lang="pl-PL">
            <a:latin typeface="Arial" pitchFamily="34" charset="0"/>
            <a:cs typeface="Arial" pitchFamily="34" charset="0"/>
          </a:endParaRPr>
        </a:p>
      </dgm:t>
    </dgm:pt>
    <dgm:pt modelId="{9996F193-3296-4CB3-AA8F-1D1CE8CF41A9}" type="pres">
      <dgm:prSet presAssocID="{263AE850-05E0-4A23-938D-70DB761096F8}" presName="linearFlow" presStyleCnt="0">
        <dgm:presLayoutVars>
          <dgm:dir/>
          <dgm:animLvl val="lvl"/>
          <dgm:resizeHandles val="exact"/>
        </dgm:presLayoutVars>
      </dgm:prSet>
      <dgm:spPr/>
    </dgm:pt>
    <dgm:pt modelId="{683868A7-A419-4205-9F64-690FA9EE2B3E}" type="pres">
      <dgm:prSet presAssocID="{FEE87236-346B-4F23-B945-549C98B40A6B}" presName="composite" presStyleCnt="0"/>
      <dgm:spPr/>
    </dgm:pt>
    <dgm:pt modelId="{60B63129-E145-4520-AA8F-587BE8918F18}" type="pres">
      <dgm:prSet presAssocID="{FEE87236-346B-4F23-B945-549C98B40A6B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7760BA94-2DFD-4655-ACF8-2A768D9F930D}" type="pres">
      <dgm:prSet presAssocID="{FEE87236-346B-4F23-B945-549C98B40A6B}" presName="descendantText" presStyleLbl="alignAcc1" presStyleIdx="0" presStyleCnt="2" custLinFactNeighborX="11041" custLinFactNeighborY="-8160">
        <dgm:presLayoutVars>
          <dgm:bulletEnabled val="1"/>
        </dgm:presLayoutVars>
      </dgm:prSet>
      <dgm:spPr/>
    </dgm:pt>
    <dgm:pt modelId="{C7C651F6-A360-4181-AF8A-BD0E6CB9E89C}" type="pres">
      <dgm:prSet presAssocID="{3B300DD7-65D3-4186-A043-06DDCFD3239E}" presName="sp" presStyleCnt="0"/>
      <dgm:spPr/>
    </dgm:pt>
    <dgm:pt modelId="{031290A1-C2A6-40AC-895E-8FCDB435708A}" type="pres">
      <dgm:prSet presAssocID="{AB2CE8D0-E0BA-42C6-BD92-B573C7A7E073}" presName="composite" presStyleCnt="0"/>
      <dgm:spPr/>
    </dgm:pt>
    <dgm:pt modelId="{B6A27030-03F6-45DC-A5B0-03F117A09560}" type="pres">
      <dgm:prSet presAssocID="{AB2CE8D0-E0BA-42C6-BD92-B573C7A7E073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65E38BBF-CA5C-4795-97E3-AA74934996AF}" type="pres">
      <dgm:prSet presAssocID="{AB2CE8D0-E0BA-42C6-BD92-B573C7A7E073}" presName="descendantText" presStyleLbl="alignAcc1" presStyleIdx="1" presStyleCnt="2" custAng="0" custLinFactNeighborX="-544" custLinFactNeighborY="3663">
        <dgm:presLayoutVars>
          <dgm:bulletEnabled val="1"/>
        </dgm:presLayoutVars>
      </dgm:prSet>
      <dgm:spPr/>
    </dgm:pt>
  </dgm:ptLst>
  <dgm:cxnLst>
    <dgm:cxn modelId="{A1631D03-3CEA-45CE-95AF-306247FCA8AA}" srcId="{AB2CE8D0-E0BA-42C6-BD92-B573C7A7E073}" destId="{DCD1FA3B-1BDF-43A6-A792-8D5E78E7476A}" srcOrd="1" destOrd="0" parTransId="{D3FB79F3-ED30-4502-BD44-A314EEC7EB1F}" sibTransId="{A5BE9303-876E-4663-9774-793528C69333}"/>
    <dgm:cxn modelId="{BAAA2541-E234-47B3-A5BC-62BC2DD7AF6F}" type="presOf" srcId="{263AE850-05E0-4A23-938D-70DB761096F8}" destId="{9996F193-3296-4CB3-AA8F-1D1CE8CF41A9}" srcOrd="0" destOrd="0" presId="urn:microsoft.com/office/officeart/2005/8/layout/chevron2"/>
    <dgm:cxn modelId="{6CE8C255-BA7D-4E9D-8DAD-68F9180D9470}" srcId="{263AE850-05E0-4A23-938D-70DB761096F8}" destId="{FEE87236-346B-4F23-B945-549C98B40A6B}" srcOrd="0" destOrd="0" parTransId="{97541528-B07C-40E9-BA7C-CD7A155CB901}" sibTransId="{3B300DD7-65D3-4186-A043-06DDCFD3239E}"/>
    <dgm:cxn modelId="{4867ED77-50C7-4212-9A2C-208310ED9614}" type="presOf" srcId="{529028A9-2177-4EE4-BC4A-6D78F6C64253}" destId="{7760BA94-2DFD-4655-ACF8-2A768D9F930D}" srcOrd="0" destOrd="1" presId="urn:microsoft.com/office/officeart/2005/8/layout/chevron2"/>
    <dgm:cxn modelId="{D4ED2979-BE61-48D1-98D0-8078D76BA99E}" srcId="{263AE850-05E0-4A23-938D-70DB761096F8}" destId="{AB2CE8D0-E0BA-42C6-BD92-B573C7A7E073}" srcOrd="1" destOrd="0" parTransId="{137464A1-47E4-425E-BD62-6F76F09A47BF}" sibTransId="{71609D60-1841-45DE-B9E8-976C65331FE5}"/>
    <dgm:cxn modelId="{1E451E81-5A8F-460F-8DD9-BA1A6288BA88}" type="presOf" srcId="{04A58B6A-E0CE-4F53-9B92-93089C8B9DB4}" destId="{65E38BBF-CA5C-4795-97E3-AA74934996AF}" srcOrd="0" destOrd="0" presId="urn:microsoft.com/office/officeart/2005/8/layout/chevron2"/>
    <dgm:cxn modelId="{AD23F79C-7234-478C-B60F-C8512027AD61}" srcId="{AB2CE8D0-E0BA-42C6-BD92-B573C7A7E073}" destId="{04A58B6A-E0CE-4F53-9B92-93089C8B9DB4}" srcOrd="0" destOrd="0" parTransId="{94B1552B-89EC-4DF4-BA09-9EA83B96ED35}" sibTransId="{80DB388E-A1EC-4D2B-A1EA-6252EF2E796F}"/>
    <dgm:cxn modelId="{81B9A1A3-9439-418D-9EAB-AE86B17B18D6}" type="presOf" srcId="{AB2CE8D0-E0BA-42C6-BD92-B573C7A7E073}" destId="{B6A27030-03F6-45DC-A5B0-03F117A09560}" srcOrd="0" destOrd="0" presId="urn:microsoft.com/office/officeart/2005/8/layout/chevron2"/>
    <dgm:cxn modelId="{31CAAAA5-1FB8-476C-A145-8B8A89AAD29A}" srcId="{FEE87236-346B-4F23-B945-549C98B40A6B}" destId="{71795E0F-0486-4B86-B5ED-32E5F7D5CF48}" srcOrd="0" destOrd="0" parTransId="{FC037441-D529-402A-8E97-FDBC231B671C}" sibTransId="{1980B6C1-BA41-4C37-A47F-C1F822E96793}"/>
    <dgm:cxn modelId="{EF60C5B7-B05D-4129-80BB-EFA946694079}" type="presOf" srcId="{DCD1FA3B-1BDF-43A6-A792-8D5E78E7476A}" destId="{65E38BBF-CA5C-4795-97E3-AA74934996AF}" srcOrd="0" destOrd="1" presId="urn:microsoft.com/office/officeart/2005/8/layout/chevron2"/>
    <dgm:cxn modelId="{5590F7E1-23A4-4025-9830-B48D1905E82F}" type="presOf" srcId="{FEE87236-346B-4F23-B945-549C98B40A6B}" destId="{60B63129-E145-4520-AA8F-587BE8918F18}" srcOrd="0" destOrd="0" presId="urn:microsoft.com/office/officeart/2005/8/layout/chevron2"/>
    <dgm:cxn modelId="{7A30F8F4-D762-4E71-AE00-0FDDBE1A7284}" srcId="{FEE87236-346B-4F23-B945-549C98B40A6B}" destId="{529028A9-2177-4EE4-BC4A-6D78F6C64253}" srcOrd="1" destOrd="0" parTransId="{438C9465-A699-4AD7-821E-16631ED932FD}" sibTransId="{BD10F290-270A-49B0-B577-BE00D3F23B96}"/>
    <dgm:cxn modelId="{591DAEFC-DC95-4624-B089-9E90DC900054}" type="presOf" srcId="{71795E0F-0486-4B86-B5ED-32E5F7D5CF48}" destId="{7760BA94-2DFD-4655-ACF8-2A768D9F930D}" srcOrd="0" destOrd="0" presId="urn:microsoft.com/office/officeart/2005/8/layout/chevron2"/>
    <dgm:cxn modelId="{700FE7DB-3593-43E2-9499-BAD30521623A}" type="presParOf" srcId="{9996F193-3296-4CB3-AA8F-1D1CE8CF41A9}" destId="{683868A7-A419-4205-9F64-690FA9EE2B3E}" srcOrd="0" destOrd="0" presId="urn:microsoft.com/office/officeart/2005/8/layout/chevron2"/>
    <dgm:cxn modelId="{5EE0B4F6-1114-4819-8AE4-D98A1FA12D2E}" type="presParOf" srcId="{683868A7-A419-4205-9F64-690FA9EE2B3E}" destId="{60B63129-E145-4520-AA8F-587BE8918F18}" srcOrd="0" destOrd="0" presId="urn:microsoft.com/office/officeart/2005/8/layout/chevron2"/>
    <dgm:cxn modelId="{22CE4BCA-A4DE-45FE-8BE6-297E21D6C5CC}" type="presParOf" srcId="{683868A7-A419-4205-9F64-690FA9EE2B3E}" destId="{7760BA94-2DFD-4655-ACF8-2A768D9F930D}" srcOrd="1" destOrd="0" presId="urn:microsoft.com/office/officeart/2005/8/layout/chevron2"/>
    <dgm:cxn modelId="{4153F065-3220-4915-936B-E44FB23189B9}" type="presParOf" srcId="{9996F193-3296-4CB3-AA8F-1D1CE8CF41A9}" destId="{C7C651F6-A360-4181-AF8A-BD0E6CB9E89C}" srcOrd="1" destOrd="0" presId="urn:microsoft.com/office/officeart/2005/8/layout/chevron2"/>
    <dgm:cxn modelId="{88A81607-F045-4B64-A563-17AD7A953F43}" type="presParOf" srcId="{9996F193-3296-4CB3-AA8F-1D1CE8CF41A9}" destId="{031290A1-C2A6-40AC-895E-8FCDB435708A}" srcOrd="2" destOrd="0" presId="urn:microsoft.com/office/officeart/2005/8/layout/chevron2"/>
    <dgm:cxn modelId="{44676E06-0E7E-4E08-A27E-776D25515107}" type="presParOf" srcId="{031290A1-C2A6-40AC-895E-8FCDB435708A}" destId="{B6A27030-03F6-45DC-A5B0-03F117A09560}" srcOrd="0" destOrd="0" presId="urn:microsoft.com/office/officeart/2005/8/layout/chevron2"/>
    <dgm:cxn modelId="{9306ADA8-E7B7-40B3-9A68-768E9ECB3750}" type="presParOf" srcId="{031290A1-C2A6-40AC-895E-8FCDB435708A}" destId="{65E38BBF-CA5C-4795-97E3-AA74934996AF}" srcOrd="1" destOrd="0" presId="urn:microsoft.com/office/officeart/2005/8/layout/chevron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DECDA80-498F-4DCF-910C-2F3B972307D0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D6C3BC9-F8EF-46BB-B2EA-973A6A2FE49B}">
      <dgm:prSet phldrT="[Tekst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pl-PL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Elbląg</a:t>
          </a:r>
        </a:p>
      </dgm:t>
    </dgm:pt>
    <dgm:pt modelId="{A338BBA7-1D4D-4CD9-8C70-20D461BB38F8}" type="parTrans" cxnId="{20196FC5-AFB4-4710-8E58-3575532C0A9D}">
      <dgm:prSet/>
      <dgm:spPr/>
      <dgm:t>
        <a:bodyPr/>
        <a:lstStyle/>
        <a:p>
          <a:endParaRPr lang="pl-PL"/>
        </a:p>
      </dgm:t>
    </dgm:pt>
    <dgm:pt modelId="{FAAE2471-150A-42CB-A638-380C051AE86F}" type="sibTrans" cxnId="{20196FC5-AFB4-4710-8E58-3575532C0A9D}">
      <dgm:prSet/>
      <dgm:spPr/>
      <dgm:t>
        <a:bodyPr/>
        <a:lstStyle/>
        <a:p>
          <a:endParaRPr lang="pl-PL"/>
        </a:p>
      </dgm:t>
    </dgm:pt>
    <dgm:pt modelId="{8DDED4F1-995D-4D3E-A72B-FE83EB3AFF3C}">
      <dgm:prSet phldrT="[Teks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marL="0" indent="0"/>
          <a:r>
            <a:rPr lang="pl-PL" sz="1600" b="1" dirty="0">
              <a:latin typeface="Arial" pitchFamily="34" charset="0"/>
              <a:cs typeface="Arial" pitchFamily="34" charset="0"/>
            </a:rPr>
            <a:t>	</a:t>
          </a:r>
          <a:r>
            <a:rPr lang="pl-PL" sz="2000" b="0" dirty="0">
              <a:latin typeface="Arial" pitchFamily="34" charset="0"/>
              <a:cs typeface="Arial" pitchFamily="34" charset="0"/>
            </a:rPr>
            <a:t>NAPŁYW</a:t>
          </a:r>
        </a:p>
        <a:p>
          <a:pPr marL="0" indent="0"/>
          <a:r>
            <a:rPr lang="pl-PL" sz="1800" dirty="0">
              <a:latin typeface="Arial" pitchFamily="34" charset="0"/>
              <a:cs typeface="Arial" pitchFamily="34" charset="0"/>
            </a:rPr>
            <a:t>*</a:t>
          </a:r>
          <a:r>
            <a:rPr lang="pl-PL" sz="1800" u="none" dirty="0">
              <a:latin typeface="Arial" pitchFamily="34" charset="0"/>
              <a:cs typeface="Arial" pitchFamily="34" charset="0"/>
            </a:rPr>
            <a:t> </a:t>
          </a:r>
          <a:r>
            <a:rPr lang="pl-PL" sz="2000" b="0" u="none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2.285</a:t>
          </a:r>
          <a:r>
            <a:rPr lang="pl-PL" sz="1800" b="0" u="none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pl-PL" sz="1800" b="0" dirty="0">
              <a:latin typeface="Arial" pitchFamily="34" charset="0"/>
              <a:cs typeface="Arial" pitchFamily="34" charset="0"/>
            </a:rPr>
            <a:t>osób zarejestrowano </a:t>
          </a:r>
          <a:endParaRPr lang="pl-PL" sz="1800" b="0" dirty="0"/>
        </a:p>
        <a:p>
          <a:r>
            <a:rPr lang="pl-PL" sz="1800" b="0" dirty="0">
              <a:effectLst/>
            </a:rPr>
            <a:t>(2337</a:t>
          </a:r>
          <a:r>
            <a:rPr lang="pl-PL" sz="1800" b="0" dirty="0"/>
            <a:t> </a:t>
          </a:r>
          <a:r>
            <a:rPr lang="pl-PL" sz="1800" dirty="0"/>
            <a:t>osób zarejestrowano w   I połowie 2021 r. – spadek o 52 osoby, tj. 2,3%)</a:t>
          </a:r>
          <a:endParaRPr lang="pl-PL" sz="1800" dirty="0">
            <a:latin typeface="Arial" pitchFamily="34" charset="0"/>
            <a:cs typeface="Arial" pitchFamily="34" charset="0"/>
          </a:endParaRPr>
        </a:p>
      </dgm:t>
    </dgm:pt>
    <dgm:pt modelId="{ED371FBF-EC61-4EB2-9402-8870CA1101CE}" type="parTrans" cxnId="{229317D4-01E4-47B8-AF11-48EA1F1C7B7B}">
      <dgm:prSet/>
      <dgm:spPr/>
      <dgm:t>
        <a:bodyPr/>
        <a:lstStyle/>
        <a:p>
          <a:endParaRPr lang="pl-PL"/>
        </a:p>
      </dgm:t>
    </dgm:pt>
    <dgm:pt modelId="{43336E64-2AFC-4559-B1A4-4CA7666014DE}" type="sibTrans" cxnId="{229317D4-01E4-47B8-AF11-48EA1F1C7B7B}">
      <dgm:prSet/>
      <dgm:spPr/>
      <dgm:t>
        <a:bodyPr/>
        <a:lstStyle/>
        <a:p>
          <a:endParaRPr lang="pl-PL"/>
        </a:p>
      </dgm:t>
    </dgm:pt>
    <dgm:pt modelId="{F31D3F68-2064-4314-A2D3-46C5F910C8F0}">
      <dgm:prSet phldrT="[Tekst]" custT="1"/>
      <dgm:spPr>
        <a:solidFill>
          <a:srgbClr val="EEE9F3"/>
        </a:solidFill>
      </dgm:spPr>
      <dgm:t>
        <a:bodyPr/>
        <a:lstStyle/>
        <a:p>
          <a:r>
            <a:rPr lang="pl-PL" sz="2000" b="0" dirty="0">
              <a:latin typeface="Arial" pitchFamily="34" charset="0"/>
              <a:cs typeface="Arial" pitchFamily="34" charset="0"/>
            </a:rPr>
            <a:t>ODPŁYW</a:t>
          </a:r>
        </a:p>
        <a:p>
          <a:r>
            <a:rPr lang="pl-PL" sz="1800" u="none" dirty="0">
              <a:latin typeface="Arial" pitchFamily="34" charset="0"/>
              <a:cs typeface="Arial" pitchFamily="34" charset="0"/>
            </a:rPr>
            <a:t>* </a:t>
          </a:r>
          <a:r>
            <a:rPr lang="pl-PL" sz="2000" b="0" u="none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2.364</a:t>
          </a:r>
          <a:r>
            <a:rPr lang="pl-PL" sz="1800" b="0" u="none" dirty="0">
              <a:latin typeface="Arial" pitchFamily="34" charset="0"/>
              <a:cs typeface="Arial" pitchFamily="34" charset="0"/>
            </a:rPr>
            <a:t> </a:t>
          </a:r>
          <a:r>
            <a:rPr lang="pl-PL" sz="1800" b="0" dirty="0">
              <a:latin typeface="Arial" pitchFamily="34" charset="0"/>
              <a:cs typeface="Arial" pitchFamily="34" charset="0"/>
            </a:rPr>
            <a:t>osób wyrejestrowano</a:t>
          </a:r>
          <a:endParaRPr lang="pl-PL" sz="1800" b="0" dirty="0"/>
        </a:p>
        <a:p>
          <a:r>
            <a:rPr lang="pl-PL" sz="1800" b="0" dirty="0">
              <a:effectLst/>
            </a:rPr>
            <a:t>(2567 </a:t>
          </a:r>
          <a:r>
            <a:rPr lang="pl-PL" sz="1800" dirty="0"/>
            <a:t>osób wyrejestrowano w       I połowie 2021 r. – spadek o 203 osoby, tj. 7,9%)</a:t>
          </a:r>
          <a:endParaRPr lang="pl-PL" sz="1800" dirty="0">
            <a:latin typeface="Arial" pitchFamily="34" charset="0"/>
            <a:cs typeface="Arial" pitchFamily="34" charset="0"/>
          </a:endParaRPr>
        </a:p>
      </dgm:t>
    </dgm:pt>
    <dgm:pt modelId="{B58E129F-E230-4D31-8D93-E754867DF8D2}" type="parTrans" cxnId="{B0C32FDF-A3A8-48D6-9CA2-D09EA7C8B185}">
      <dgm:prSet/>
      <dgm:spPr/>
      <dgm:t>
        <a:bodyPr/>
        <a:lstStyle/>
        <a:p>
          <a:endParaRPr lang="pl-PL"/>
        </a:p>
      </dgm:t>
    </dgm:pt>
    <dgm:pt modelId="{C6A9406B-F426-4F18-81C4-CE371E6A5F57}" type="sibTrans" cxnId="{B0C32FDF-A3A8-48D6-9CA2-D09EA7C8B185}">
      <dgm:prSet/>
      <dgm:spPr/>
      <dgm:t>
        <a:bodyPr/>
        <a:lstStyle/>
        <a:p>
          <a:endParaRPr lang="pl-PL"/>
        </a:p>
      </dgm:t>
    </dgm:pt>
    <dgm:pt modelId="{326E7618-68F2-41B6-B7FB-2C7D8C751F50}">
      <dgm:prSet phldrT="[Teks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pl-PL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powiat elbląski</a:t>
          </a:r>
        </a:p>
      </dgm:t>
    </dgm:pt>
    <dgm:pt modelId="{F502B8D3-A514-40E4-9E31-7EB3006D378C}" type="parTrans" cxnId="{396DD183-44E2-432F-B865-8B90B711B3A4}">
      <dgm:prSet/>
      <dgm:spPr/>
      <dgm:t>
        <a:bodyPr/>
        <a:lstStyle/>
        <a:p>
          <a:endParaRPr lang="pl-PL"/>
        </a:p>
      </dgm:t>
    </dgm:pt>
    <dgm:pt modelId="{91E6EFC1-00D4-4CF6-91FD-722F5CE0EE5A}" type="sibTrans" cxnId="{396DD183-44E2-432F-B865-8B90B711B3A4}">
      <dgm:prSet/>
      <dgm:spPr/>
      <dgm:t>
        <a:bodyPr/>
        <a:lstStyle/>
        <a:p>
          <a:endParaRPr lang="pl-PL"/>
        </a:p>
      </dgm:t>
    </dgm:pt>
    <dgm:pt modelId="{75EAC1DD-9BC0-49BF-B8A3-708F599AD3B4}">
      <dgm:prSet phldrT="[Teks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pl-PL" sz="1600" b="1" dirty="0">
              <a:latin typeface="Arial" pitchFamily="34" charset="0"/>
              <a:cs typeface="Arial" pitchFamily="34" charset="0"/>
            </a:rPr>
            <a:t>	</a:t>
          </a:r>
          <a:r>
            <a:rPr lang="pl-PL" sz="2000" b="0" dirty="0">
              <a:latin typeface="Arial" pitchFamily="34" charset="0"/>
              <a:cs typeface="Arial" pitchFamily="34" charset="0"/>
            </a:rPr>
            <a:t>NAPŁYW</a:t>
          </a:r>
        </a:p>
        <a:p>
          <a:r>
            <a:rPr lang="pl-PL" sz="1800" dirty="0">
              <a:latin typeface="Arial" pitchFamily="34" charset="0"/>
              <a:cs typeface="Arial" pitchFamily="34" charset="0"/>
            </a:rPr>
            <a:t>*</a:t>
          </a:r>
          <a:r>
            <a:rPr lang="pl-PL" sz="1600" u="none" dirty="0">
              <a:latin typeface="Arial" pitchFamily="34" charset="0"/>
              <a:cs typeface="Arial" pitchFamily="34" charset="0"/>
            </a:rPr>
            <a:t> </a:t>
          </a:r>
          <a:r>
            <a:rPr lang="pl-PL" sz="2000" b="0" u="none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1.472</a:t>
          </a:r>
          <a:r>
            <a:rPr lang="pl-PL" sz="1800" b="0" u="none" dirty="0">
              <a:latin typeface="Arial" pitchFamily="34" charset="0"/>
              <a:cs typeface="Arial" pitchFamily="34" charset="0"/>
            </a:rPr>
            <a:t> </a:t>
          </a:r>
          <a:r>
            <a:rPr lang="pl-PL" sz="1800" b="0" dirty="0">
              <a:latin typeface="Arial" pitchFamily="34" charset="0"/>
              <a:cs typeface="Arial" pitchFamily="34" charset="0"/>
            </a:rPr>
            <a:t>osoby zarejestrowano</a:t>
          </a:r>
          <a:endParaRPr lang="pl-PL" sz="1800" b="0" dirty="0"/>
        </a:p>
        <a:p>
          <a:r>
            <a:rPr lang="pl-PL" sz="1800" b="0" dirty="0">
              <a:effectLst/>
            </a:rPr>
            <a:t>(1460</a:t>
          </a:r>
          <a:r>
            <a:rPr lang="pl-PL" sz="1800" b="0" dirty="0"/>
            <a:t> </a:t>
          </a:r>
          <a:r>
            <a:rPr lang="pl-PL" sz="1800" dirty="0"/>
            <a:t>osób zarejestrowano w    </a:t>
          </a:r>
        </a:p>
        <a:p>
          <a:r>
            <a:rPr lang="pl-PL" sz="1800" dirty="0"/>
            <a:t>   I połowie 2021 r. – wzrost o 12 osób tj., 0,8%)</a:t>
          </a:r>
          <a:endParaRPr lang="pl-PL" sz="1800" dirty="0">
            <a:latin typeface="Arial" pitchFamily="34" charset="0"/>
            <a:cs typeface="Arial" pitchFamily="34" charset="0"/>
          </a:endParaRPr>
        </a:p>
      </dgm:t>
    </dgm:pt>
    <dgm:pt modelId="{170E848D-3447-4EC1-BC5B-D48150AEF81B}" type="parTrans" cxnId="{AF9B3C94-ED04-4A7C-BA90-B95EE90995C9}">
      <dgm:prSet/>
      <dgm:spPr/>
      <dgm:t>
        <a:bodyPr/>
        <a:lstStyle/>
        <a:p>
          <a:endParaRPr lang="pl-PL"/>
        </a:p>
      </dgm:t>
    </dgm:pt>
    <dgm:pt modelId="{364B1A0D-7146-4B06-BC09-076AD15B640C}" type="sibTrans" cxnId="{AF9B3C94-ED04-4A7C-BA90-B95EE90995C9}">
      <dgm:prSet/>
      <dgm:spPr/>
      <dgm:t>
        <a:bodyPr/>
        <a:lstStyle/>
        <a:p>
          <a:endParaRPr lang="pl-PL"/>
        </a:p>
      </dgm:t>
    </dgm:pt>
    <dgm:pt modelId="{EDB4781F-C74C-49E1-814C-8F6F6886CDA6}">
      <dgm:prSet phldrT="[Teks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pl-PL" sz="2000" b="0" dirty="0">
              <a:latin typeface="Arial" pitchFamily="34" charset="0"/>
              <a:cs typeface="Arial" pitchFamily="34" charset="0"/>
            </a:rPr>
            <a:t>ODPŁYW</a:t>
          </a:r>
        </a:p>
        <a:p>
          <a:r>
            <a:rPr lang="pl-PL" sz="1800" dirty="0">
              <a:latin typeface="Arial" pitchFamily="34" charset="0"/>
              <a:cs typeface="Arial" pitchFamily="34" charset="0"/>
            </a:rPr>
            <a:t>* </a:t>
          </a:r>
          <a:r>
            <a:rPr lang="pl-PL" sz="2000" b="0" u="none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1.848</a:t>
          </a:r>
          <a:r>
            <a:rPr lang="pl-PL" sz="1800" b="0" dirty="0">
              <a:latin typeface="Arial" pitchFamily="34" charset="0"/>
              <a:cs typeface="Arial" pitchFamily="34" charset="0"/>
            </a:rPr>
            <a:t> osób wyrejestrowano</a:t>
          </a:r>
          <a:endParaRPr lang="pl-PL" sz="1800" b="0" dirty="0"/>
        </a:p>
        <a:p>
          <a:r>
            <a:rPr lang="pl-PL" sz="1800" b="0" dirty="0">
              <a:effectLst/>
            </a:rPr>
            <a:t>(1819</a:t>
          </a:r>
          <a:r>
            <a:rPr lang="pl-PL" sz="1800" b="0" dirty="0"/>
            <a:t> </a:t>
          </a:r>
          <a:r>
            <a:rPr lang="pl-PL" sz="1800" dirty="0"/>
            <a:t>osób wyrejestrowano w      I połowie 2021 r. – wzrost o 29 osób tj., 1,6%)</a:t>
          </a:r>
          <a:endParaRPr lang="pl-PL" sz="1800" dirty="0">
            <a:latin typeface="Arial" pitchFamily="34" charset="0"/>
            <a:cs typeface="Arial" pitchFamily="34" charset="0"/>
          </a:endParaRPr>
        </a:p>
      </dgm:t>
    </dgm:pt>
    <dgm:pt modelId="{CCC24A7C-F74A-4137-8FBB-50D599D59625}" type="parTrans" cxnId="{968FF6E1-ED44-4D65-AC3A-96C1E7EB99E6}">
      <dgm:prSet/>
      <dgm:spPr/>
      <dgm:t>
        <a:bodyPr/>
        <a:lstStyle/>
        <a:p>
          <a:endParaRPr lang="pl-PL"/>
        </a:p>
      </dgm:t>
    </dgm:pt>
    <dgm:pt modelId="{4B8DF259-F901-44FF-9A6F-5C717E3FFB3C}" type="sibTrans" cxnId="{968FF6E1-ED44-4D65-AC3A-96C1E7EB99E6}">
      <dgm:prSet/>
      <dgm:spPr/>
      <dgm:t>
        <a:bodyPr/>
        <a:lstStyle/>
        <a:p>
          <a:endParaRPr lang="pl-PL"/>
        </a:p>
      </dgm:t>
    </dgm:pt>
    <dgm:pt modelId="{9AE06135-A58C-47C3-BB48-616EA05100F7}" type="pres">
      <dgm:prSet presAssocID="{7DECDA80-498F-4DCF-910C-2F3B972307D0}" presName="list" presStyleCnt="0">
        <dgm:presLayoutVars>
          <dgm:dir/>
          <dgm:animLvl val="lvl"/>
        </dgm:presLayoutVars>
      </dgm:prSet>
      <dgm:spPr/>
    </dgm:pt>
    <dgm:pt modelId="{0BB921B3-51C7-406D-A4B4-1F67D6730535}" type="pres">
      <dgm:prSet presAssocID="{AD6C3BC9-F8EF-46BB-B2EA-973A6A2FE49B}" presName="posSpace" presStyleCnt="0"/>
      <dgm:spPr/>
    </dgm:pt>
    <dgm:pt modelId="{1A4027B5-07D5-4FD6-BA3F-D14BABF53828}" type="pres">
      <dgm:prSet presAssocID="{AD6C3BC9-F8EF-46BB-B2EA-973A6A2FE49B}" presName="vertFlow" presStyleCnt="0"/>
      <dgm:spPr/>
    </dgm:pt>
    <dgm:pt modelId="{64AAE473-7187-49F3-B250-486828F59599}" type="pres">
      <dgm:prSet presAssocID="{AD6C3BC9-F8EF-46BB-B2EA-973A6A2FE49B}" presName="topSpace" presStyleCnt="0"/>
      <dgm:spPr/>
    </dgm:pt>
    <dgm:pt modelId="{C2C2EDD9-1EC8-4FC8-8081-342D157631A8}" type="pres">
      <dgm:prSet presAssocID="{AD6C3BC9-F8EF-46BB-B2EA-973A6A2FE49B}" presName="firstComp" presStyleCnt="0"/>
      <dgm:spPr/>
    </dgm:pt>
    <dgm:pt modelId="{CBF86D58-561F-4A5B-83A9-F0C166C959AF}" type="pres">
      <dgm:prSet presAssocID="{AD6C3BC9-F8EF-46BB-B2EA-973A6A2FE49B}" presName="firstChild" presStyleLbl="bgAccFollowNode1" presStyleIdx="0" presStyleCnt="4" custAng="0" custScaleX="125389" custScaleY="116647" custLinFactNeighborX="20892" custLinFactNeighborY="-14092"/>
      <dgm:spPr/>
    </dgm:pt>
    <dgm:pt modelId="{943E9078-B7A6-4B7F-8128-8D5CB347E604}" type="pres">
      <dgm:prSet presAssocID="{AD6C3BC9-F8EF-46BB-B2EA-973A6A2FE49B}" presName="firstChildTx" presStyleLbl="bgAccFollowNode1" presStyleIdx="0" presStyleCnt="4">
        <dgm:presLayoutVars>
          <dgm:bulletEnabled val="1"/>
        </dgm:presLayoutVars>
      </dgm:prSet>
      <dgm:spPr/>
    </dgm:pt>
    <dgm:pt modelId="{E72FB18D-3F0A-4991-B27B-6F2303167525}" type="pres">
      <dgm:prSet presAssocID="{F31D3F68-2064-4314-A2D3-46C5F910C8F0}" presName="comp" presStyleCnt="0"/>
      <dgm:spPr/>
    </dgm:pt>
    <dgm:pt modelId="{56B7850D-3252-4F10-9519-3F1433B7B39C}" type="pres">
      <dgm:prSet presAssocID="{F31D3F68-2064-4314-A2D3-46C5F910C8F0}" presName="child" presStyleLbl="bgAccFollowNode1" presStyleIdx="1" presStyleCnt="4" custScaleX="139964" custScaleY="121917" custLinFactNeighborX="5950" custLinFactNeighborY="-7294"/>
      <dgm:spPr/>
    </dgm:pt>
    <dgm:pt modelId="{E8C5D88E-AB21-40B3-86F1-ADBA6AD808F1}" type="pres">
      <dgm:prSet presAssocID="{F31D3F68-2064-4314-A2D3-46C5F910C8F0}" presName="childTx" presStyleLbl="bgAccFollowNode1" presStyleIdx="1" presStyleCnt="4">
        <dgm:presLayoutVars>
          <dgm:bulletEnabled val="1"/>
        </dgm:presLayoutVars>
      </dgm:prSet>
      <dgm:spPr/>
    </dgm:pt>
    <dgm:pt modelId="{35DA9017-D784-453F-938A-3396B163B96B}" type="pres">
      <dgm:prSet presAssocID="{AD6C3BC9-F8EF-46BB-B2EA-973A6A2FE49B}" presName="negSpace" presStyleCnt="0"/>
      <dgm:spPr/>
    </dgm:pt>
    <dgm:pt modelId="{66A94887-0521-4860-9B92-E42EB162B964}" type="pres">
      <dgm:prSet presAssocID="{AD6C3BC9-F8EF-46BB-B2EA-973A6A2FE49B}" presName="circle" presStyleLbl="node1" presStyleIdx="0" presStyleCnt="2" custScaleX="134693" custLinFactNeighborX="-42763" custLinFactNeighborY="-55872"/>
      <dgm:spPr/>
    </dgm:pt>
    <dgm:pt modelId="{7E522C48-C5B9-4A8B-A0D6-1AEEE2167FDB}" type="pres">
      <dgm:prSet presAssocID="{FAAE2471-150A-42CB-A638-380C051AE86F}" presName="transSpace" presStyleCnt="0"/>
      <dgm:spPr/>
    </dgm:pt>
    <dgm:pt modelId="{717BB0D5-824F-4BA4-8E60-E626B0E9E1E8}" type="pres">
      <dgm:prSet presAssocID="{326E7618-68F2-41B6-B7FB-2C7D8C751F50}" presName="posSpace" presStyleCnt="0"/>
      <dgm:spPr/>
    </dgm:pt>
    <dgm:pt modelId="{0C20B274-3BEA-44F0-96C3-B31CAA0A5DC9}" type="pres">
      <dgm:prSet presAssocID="{326E7618-68F2-41B6-B7FB-2C7D8C751F50}" presName="vertFlow" presStyleCnt="0"/>
      <dgm:spPr/>
    </dgm:pt>
    <dgm:pt modelId="{6924E57B-0953-4890-A551-476603558777}" type="pres">
      <dgm:prSet presAssocID="{326E7618-68F2-41B6-B7FB-2C7D8C751F50}" presName="topSpace" presStyleCnt="0"/>
      <dgm:spPr/>
    </dgm:pt>
    <dgm:pt modelId="{FFF21A00-6DAB-4A4C-A9D5-6DF0596B8EC7}" type="pres">
      <dgm:prSet presAssocID="{326E7618-68F2-41B6-B7FB-2C7D8C751F50}" presName="firstComp" presStyleCnt="0"/>
      <dgm:spPr/>
    </dgm:pt>
    <dgm:pt modelId="{3F057795-8B46-43F7-B3DB-EDCDCA759E3B}" type="pres">
      <dgm:prSet presAssocID="{326E7618-68F2-41B6-B7FB-2C7D8C751F50}" presName="firstChild" presStyleLbl="bgAccFollowNode1" presStyleIdx="2" presStyleCnt="4" custScaleX="139256" custScaleY="123672" custLinFactNeighborX="-44103" custLinFactNeighborY="11567"/>
      <dgm:spPr/>
    </dgm:pt>
    <dgm:pt modelId="{F2E2D626-0271-41BA-9397-EF5DF2B211B1}" type="pres">
      <dgm:prSet presAssocID="{326E7618-68F2-41B6-B7FB-2C7D8C751F50}" presName="firstChildTx" presStyleLbl="bgAccFollowNode1" presStyleIdx="2" presStyleCnt="4">
        <dgm:presLayoutVars>
          <dgm:bulletEnabled val="1"/>
        </dgm:presLayoutVars>
      </dgm:prSet>
      <dgm:spPr/>
    </dgm:pt>
    <dgm:pt modelId="{719718FD-95AC-4E1F-BBAB-AFDD7131FC4F}" type="pres">
      <dgm:prSet presAssocID="{EDB4781F-C74C-49E1-814C-8F6F6886CDA6}" presName="comp" presStyleCnt="0"/>
      <dgm:spPr/>
    </dgm:pt>
    <dgm:pt modelId="{E032AFD5-B502-45A5-A63D-21532B106CCC}" type="pres">
      <dgm:prSet presAssocID="{EDB4781F-C74C-49E1-814C-8F6F6886CDA6}" presName="child" presStyleLbl="bgAccFollowNode1" presStyleIdx="3" presStyleCnt="4" custScaleX="137111" custScaleY="122316" custLinFactNeighborX="-52550" custLinFactNeighborY="21321"/>
      <dgm:spPr/>
    </dgm:pt>
    <dgm:pt modelId="{B2907416-8422-4DFD-B879-657A38EDF24F}" type="pres">
      <dgm:prSet presAssocID="{EDB4781F-C74C-49E1-814C-8F6F6886CDA6}" presName="childTx" presStyleLbl="bgAccFollowNode1" presStyleIdx="3" presStyleCnt="4">
        <dgm:presLayoutVars>
          <dgm:bulletEnabled val="1"/>
        </dgm:presLayoutVars>
      </dgm:prSet>
      <dgm:spPr/>
    </dgm:pt>
    <dgm:pt modelId="{2389BBDB-4F7F-4AA1-BAE5-0478F779C513}" type="pres">
      <dgm:prSet presAssocID="{326E7618-68F2-41B6-B7FB-2C7D8C751F50}" presName="negSpace" presStyleCnt="0"/>
      <dgm:spPr/>
    </dgm:pt>
    <dgm:pt modelId="{24A8B082-E5A6-4C9E-A888-3F16CC02AB2E}" type="pres">
      <dgm:prSet presAssocID="{326E7618-68F2-41B6-B7FB-2C7D8C751F50}" presName="circle" presStyleLbl="node1" presStyleIdx="1" presStyleCnt="2" custScaleX="130313" custLinFactNeighborX="-70990" custLinFactNeighborY="-45980"/>
      <dgm:spPr/>
    </dgm:pt>
  </dgm:ptLst>
  <dgm:cxnLst>
    <dgm:cxn modelId="{44C50603-BEE5-4BF0-A4B2-D791CD07A294}" type="presOf" srcId="{F31D3F68-2064-4314-A2D3-46C5F910C8F0}" destId="{56B7850D-3252-4F10-9519-3F1433B7B39C}" srcOrd="0" destOrd="0" presId="urn:microsoft.com/office/officeart/2005/8/layout/hList9"/>
    <dgm:cxn modelId="{3A15E629-A208-4EA3-A844-C74451B254B5}" type="presOf" srcId="{326E7618-68F2-41B6-B7FB-2C7D8C751F50}" destId="{24A8B082-E5A6-4C9E-A888-3F16CC02AB2E}" srcOrd="0" destOrd="0" presId="urn:microsoft.com/office/officeart/2005/8/layout/hList9"/>
    <dgm:cxn modelId="{36955C2F-3955-4EDB-86DF-B75264FD7308}" type="presOf" srcId="{F31D3F68-2064-4314-A2D3-46C5F910C8F0}" destId="{E8C5D88E-AB21-40B3-86F1-ADBA6AD808F1}" srcOrd="1" destOrd="0" presId="urn:microsoft.com/office/officeart/2005/8/layout/hList9"/>
    <dgm:cxn modelId="{8B384C3E-8508-48B0-9DF8-310D0B086E27}" type="presOf" srcId="{EDB4781F-C74C-49E1-814C-8F6F6886CDA6}" destId="{E032AFD5-B502-45A5-A63D-21532B106CCC}" srcOrd="0" destOrd="0" presId="urn:microsoft.com/office/officeart/2005/8/layout/hList9"/>
    <dgm:cxn modelId="{32351F51-EB0E-41F5-872F-AB610551F470}" type="presOf" srcId="{AD6C3BC9-F8EF-46BB-B2EA-973A6A2FE49B}" destId="{66A94887-0521-4860-9B92-E42EB162B964}" srcOrd="0" destOrd="0" presId="urn:microsoft.com/office/officeart/2005/8/layout/hList9"/>
    <dgm:cxn modelId="{F91DE374-E3A6-45D3-B0BF-F40EABEF74E1}" type="presOf" srcId="{75EAC1DD-9BC0-49BF-B8A3-708F599AD3B4}" destId="{3F057795-8B46-43F7-B3DB-EDCDCA759E3B}" srcOrd="0" destOrd="0" presId="urn:microsoft.com/office/officeart/2005/8/layout/hList9"/>
    <dgm:cxn modelId="{3AC99D59-3B27-45BA-B2A1-EB199060D52A}" type="presOf" srcId="{75EAC1DD-9BC0-49BF-B8A3-708F599AD3B4}" destId="{F2E2D626-0271-41BA-9397-EF5DF2B211B1}" srcOrd="1" destOrd="0" presId="urn:microsoft.com/office/officeart/2005/8/layout/hList9"/>
    <dgm:cxn modelId="{396DD183-44E2-432F-B865-8B90B711B3A4}" srcId="{7DECDA80-498F-4DCF-910C-2F3B972307D0}" destId="{326E7618-68F2-41B6-B7FB-2C7D8C751F50}" srcOrd="1" destOrd="0" parTransId="{F502B8D3-A514-40E4-9E31-7EB3006D378C}" sibTransId="{91E6EFC1-00D4-4CF6-91FD-722F5CE0EE5A}"/>
    <dgm:cxn modelId="{AF9B3C94-ED04-4A7C-BA90-B95EE90995C9}" srcId="{326E7618-68F2-41B6-B7FB-2C7D8C751F50}" destId="{75EAC1DD-9BC0-49BF-B8A3-708F599AD3B4}" srcOrd="0" destOrd="0" parTransId="{170E848D-3447-4EC1-BC5B-D48150AEF81B}" sibTransId="{364B1A0D-7146-4B06-BC09-076AD15B640C}"/>
    <dgm:cxn modelId="{20196FC5-AFB4-4710-8E58-3575532C0A9D}" srcId="{7DECDA80-498F-4DCF-910C-2F3B972307D0}" destId="{AD6C3BC9-F8EF-46BB-B2EA-973A6A2FE49B}" srcOrd="0" destOrd="0" parTransId="{A338BBA7-1D4D-4CD9-8C70-20D461BB38F8}" sibTransId="{FAAE2471-150A-42CB-A638-380C051AE86F}"/>
    <dgm:cxn modelId="{614DFED3-9D19-47C5-8A10-E6A11E1E5444}" type="presOf" srcId="{8DDED4F1-995D-4D3E-A72B-FE83EB3AFF3C}" destId="{CBF86D58-561F-4A5B-83A9-F0C166C959AF}" srcOrd="0" destOrd="0" presId="urn:microsoft.com/office/officeart/2005/8/layout/hList9"/>
    <dgm:cxn modelId="{229317D4-01E4-47B8-AF11-48EA1F1C7B7B}" srcId="{AD6C3BC9-F8EF-46BB-B2EA-973A6A2FE49B}" destId="{8DDED4F1-995D-4D3E-A72B-FE83EB3AFF3C}" srcOrd="0" destOrd="0" parTransId="{ED371FBF-EC61-4EB2-9402-8870CA1101CE}" sibTransId="{43336E64-2AFC-4559-B1A4-4CA7666014DE}"/>
    <dgm:cxn modelId="{7B8A41D9-6246-469F-A66B-9DA4AE271C0E}" type="presOf" srcId="{8DDED4F1-995D-4D3E-A72B-FE83EB3AFF3C}" destId="{943E9078-B7A6-4B7F-8128-8D5CB347E604}" srcOrd="1" destOrd="0" presId="urn:microsoft.com/office/officeart/2005/8/layout/hList9"/>
    <dgm:cxn modelId="{B0C32FDF-A3A8-48D6-9CA2-D09EA7C8B185}" srcId="{AD6C3BC9-F8EF-46BB-B2EA-973A6A2FE49B}" destId="{F31D3F68-2064-4314-A2D3-46C5F910C8F0}" srcOrd="1" destOrd="0" parTransId="{B58E129F-E230-4D31-8D93-E754867DF8D2}" sibTransId="{C6A9406B-F426-4F18-81C4-CE371E6A5F57}"/>
    <dgm:cxn modelId="{8BF66EE0-683F-4B4F-8125-843A20338F28}" type="presOf" srcId="{7DECDA80-498F-4DCF-910C-2F3B972307D0}" destId="{9AE06135-A58C-47C3-BB48-616EA05100F7}" srcOrd="0" destOrd="0" presId="urn:microsoft.com/office/officeart/2005/8/layout/hList9"/>
    <dgm:cxn modelId="{968FF6E1-ED44-4D65-AC3A-96C1E7EB99E6}" srcId="{326E7618-68F2-41B6-B7FB-2C7D8C751F50}" destId="{EDB4781F-C74C-49E1-814C-8F6F6886CDA6}" srcOrd="1" destOrd="0" parTransId="{CCC24A7C-F74A-4137-8FBB-50D599D59625}" sibTransId="{4B8DF259-F901-44FF-9A6F-5C717E3FFB3C}"/>
    <dgm:cxn modelId="{E2A867FD-8BDE-4D62-B58B-BFC61D0E6F22}" type="presOf" srcId="{EDB4781F-C74C-49E1-814C-8F6F6886CDA6}" destId="{B2907416-8422-4DFD-B879-657A38EDF24F}" srcOrd="1" destOrd="0" presId="urn:microsoft.com/office/officeart/2005/8/layout/hList9"/>
    <dgm:cxn modelId="{7EA62F34-58E5-4BAD-98E9-0F6AB03DE029}" type="presParOf" srcId="{9AE06135-A58C-47C3-BB48-616EA05100F7}" destId="{0BB921B3-51C7-406D-A4B4-1F67D6730535}" srcOrd="0" destOrd="0" presId="urn:microsoft.com/office/officeart/2005/8/layout/hList9"/>
    <dgm:cxn modelId="{54345B39-E95C-4C4F-9B2D-EA07CDB34007}" type="presParOf" srcId="{9AE06135-A58C-47C3-BB48-616EA05100F7}" destId="{1A4027B5-07D5-4FD6-BA3F-D14BABF53828}" srcOrd="1" destOrd="0" presId="urn:microsoft.com/office/officeart/2005/8/layout/hList9"/>
    <dgm:cxn modelId="{CD29F124-5617-40CD-A811-9CE7EBF3C399}" type="presParOf" srcId="{1A4027B5-07D5-4FD6-BA3F-D14BABF53828}" destId="{64AAE473-7187-49F3-B250-486828F59599}" srcOrd="0" destOrd="0" presId="urn:microsoft.com/office/officeart/2005/8/layout/hList9"/>
    <dgm:cxn modelId="{634B6D87-E97D-4F92-B31B-4929DBDF2027}" type="presParOf" srcId="{1A4027B5-07D5-4FD6-BA3F-D14BABF53828}" destId="{C2C2EDD9-1EC8-4FC8-8081-342D157631A8}" srcOrd="1" destOrd="0" presId="urn:microsoft.com/office/officeart/2005/8/layout/hList9"/>
    <dgm:cxn modelId="{00DDD2ED-5F80-48B1-9AC9-2CFA4E4C8655}" type="presParOf" srcId="{C2C2EDD9-1EC8-4FC8-8081-342D157631A8}" destId="{CBF86D58-561F-4A5B-83A9-F0C166C959AF}" srcOrd="0" destOrd="0" presId="urn:microsoft.com/office/officeart/2005/8/layout/hList9"/>
    <dgm:cxn modelId="{9BD66EDF-B53E-490D-9949-15B29C5CCFA6}" type="presParOf" srcId="{C2C2EDD9-1EC8-4FC8-8081-342D157631A8}" destId="{943E9078-B7A6-4B7F-8128-8D5CB347E604}" srcOrd="1" destOrd="0" presId="urn:microsoft.com/office/officeart/2005/8/layout/hList9"/>
    <dgm:cxn modelId="{F3FED262-3833-4D59-8031-2CB781FAC775}" type="presParOf" srcId="{1A4027B5-07D5-4FD6-BA3F-D14BABF53828}" destId="{E72FB18D-3F0A-4991-B27B-6F2303167525}" srcOrd="2" destOrd="0" presId="urn:microsoft.com/office/officeart/2005/8/layout/hList9"/>
    <dgm:cxn modelId="{BD18F4A7-A7AF-43B1-B6B8-5DD13797DFCB}" type="presParOf" srcId="{E72FB18D-3F0A-4991-B27B-6F2303167525}" destId="{56B7850D-3252-4F10-9519-3F1433B7B39C}" srcOrd="0" destOrd="0" presId="urn:microsoft.com/office/officeart/2005/8/layout/hList9"/>
    <dgm:cxn modelId="{3A25D047-E6F5-4751-88F3-84BBAF8938C9}" type="presParOf" srcId="{E72FB18D-3F0A-4991-B27B-6F2303167525}" destId="{E8C5D88E-AB21-40B3-86F1-ADBA6AD808F1}" srcOrd="1" destOrd="0" presId="urn:microsoft.com/office/officeart/2005/8/layout/hList9"/>
    <dgm:cxn modelId="{009511DB-076C-43A2-9C8D-452E0DB7F08A}" type="presParOf" srcId="{9AE06135-A58C-47C3-BB48-616EA05100F7}" destId="{35DA9017-D784-453F-938A-3396B163B96B}" srcOrd="2" destOrd="0" presId="urn:microsoft.com/office/officeart/2005/8/layout/hList9"/>
    <dgm:cxn modelId="{76A574CF-4FB0-4921-9457-7A755ED599D9}" type="presParOf" srcId="{9AE06135-A58C-47C3-BB48-616EA05100F7}" destId="{66A94887-0521-4860-9B92-E42EB162B964}" srcOrd="3" destOrd="0" presId="urn:microsoft.com/office/officeart/2005/8/layout/hList9"/>
    <dgm:cxn modelId="{E19E72B3-47A4-448D-B453-97EC367013B1}" type="presParOf" srcId="{9AE06135-A58C-47C3-BB48-616EA05100F7}" destId="{7E522C48-C5B9-4A8B-A0D6-1AEEE2167FDB}" srcOrd="4" destOrd="0" presId="urn:microsoft.com/office/officeart/2005/8/layout/hList9"/>
    <dgm:cxn modelId="{A1FDBD7E-C054-4078-80E0-9C92EAD6B4EE}" type="presParOf" srcId="{9AE06135-A58C-47C3-BB48-616EA05100F7}" destId="{717BB0D5-824F-4BA4-8E60-E626B0E9E1E8}" srcOrd="5" destOrd="0" presId="urn:microsoft.com/office/officeart/2005/8/layout/hList9"/>
    <dgm:cxn modelId="{0D6EB5F6-AC82-4BAA-84DE-CB3E510E4CA1}" type="presParOf" srcId="{9AE06135-A58C-47C3-BB48-616EA05100F7}" destId="{0C20B274-3BEA-44F0-96C3-B31CAA0A5DC9}" srcOrd="6" destOrd="0" presId="urn:microsoft.com/office/officeart/2005/8/layout/hList9"/>
    <dgm:cxn modelId="{5513BB83-ED30-4FF4-8424-7DAF5B3A1402}" type="presParOf" srcId="{0C20B274-3BEA-44F0-96C3-B31CAA0A5DC9}" destId="{6924E57B-0953-4890-A551-476603558777}" srcOrd="0" destOrd="0" presId="urn:microsoft.com/office/officeart/2005/8/layout/hList9"/>
    <dgm:cxn modelId="{B5E25656-1C74-4589-8D4C-C9F3F4A271CF}" type="presParOf" srcId="{0C20B274-3BEA-44F0-96C3-B31CAA0A5DC9}" destId="{FFF21A00-6DAB-4A4C-A9D5-6DF0596B8EC7}" srcOrd="1" destOrd="0" presId="urn:microsoft.com/office/officeart/2005/8/layout/hList9"/>
    <dgm:cxn modelId="{5DDB61F2-5903-41AF-A552-5F27DD062832}" type="presParOf" srcId="{FFF21A00-6DAB-4A4C-A9D5-6DF0596B8EC7}" destId="{3F057795-8B46-43F7-B3DB-EDCDCA759E3B}" srcOrd="0" destOrd="0" presId="urn:microsoft.com/office/officeart/2005/8/layout/hList9"/>
    <dgm:cxn modelId="{2784025C-53A7-4AA1-BD32-19DB83B9F4D7}" type="presParOf" srcId="{FFF21A00-6DAB-4A4C-A9D5-6DF0596B8EC7}" destId="{F2E2D626-0271-41BA-9397-EF5DF2B211B1}" srcOrd="1" destOrd="0" presId="urn:microsoft.com/office/officeart/2005/8/layout/hList9"/>
    <dgm:cxn modelId="{F7670E96-0E92-4EFA-97AB-76E208847C42}" type="presParOf" srcId="{0C20B274-3BEA-44F0-96C3-B31CAA0A5DC9}" destId="{719718FD-95AC-4E1F-BBAB-AFDD7131FC4F}" srcOrd="2" destOrd="0" presId="urn:microsoft.com/office/officeart/2005/8/layout/hList9"/>
    <dgm:cxn modelId="{D79E8E10-D094-4132-AC1C-BC9F801735D0}" type="presParOf" srcId="{719718FD-95AC-4E1F-BBAB-AFDD7131FC4F}" destId="{E032AFD5-B502-45A5-A63D-21532B106CCC}" srcOrd="0" destOrd="0" presId="urn:microsoft.com/office/officeart/2005/8/layout/hList9"/>
    <dgm:cxn modelId="{CFF6B2B3-532B-4A62-B2A3-55198816A255}" type="presParOf" srcId="{719718FD-95AC-4E1F-BBAB-AFDD7131FC4F}" destId="{B2907416-8422-4DFD-B879-657A38EDF24F}" srcOrd="1" destOrd="0" presId="urn:microsoft.com/office/officeart/2005/8/layout/hList9"/>
    <dgm:cxn modelId="{3247698B-10FF-43F3-9D12-C7489F1446AD}" type="presParOf" srcId="{9AE06135-A58C-47C3-BB48-616EA05100F7}" destId="{2389BBDB-4F7F-4AA1-BAE5-0478F779C513}" srcOrd="7" destOrd="0" presId="urn:microsoft.com/office/officeart/2005/8/layout/hList9"/>
    <dgm:cxn modelId="{E5A9E1F7-18B9-4C61-9B0B-B5D0760C3795}" type="presParOf" srcId="{9AE06135-A58C-47C3-BB48-616EA05100F7}" destId="{24A8B082-E5A6-4C9E-A888-3F16CC02AB2E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8AD8CA1-A7C2-437A-A7B6-6DFC0A7A1D7E}" type="doc">
      <dgm:prSet loTypeId="urn:microsoft.com/office/officeart/2005/8/layout/vList5" loCatId="list" qsTypeId="urn:microsoft.com/office/officeart/2005/8/quickstyle/simple4" qsCatId="simple" csTypeId="urn:microsoft.com/office/officeart/2005/8/colors/accent4_3" csCatId="accent4" phldr="1"/>
      <dgm:spPr/>
      <dgm:t>
        <a:bodyPr/>
        <a:lstStyle/>
        <a:p>
          <a:endParaRPr lang="pl-PL"/>
        </a:p>
      </dgm:t>
    </dgm:pt>
    <dgm:pt modelId="{83B38D69-6195-4B64-A245-69C080DA17BC}">
      <dgm:prSet phldrT="[Tekst]"/>
      <dgm:spPr>
        <a:solidFill>
          <a:srgbClr val="EEE9F3"/>
        </a:solidFill>
      </dgm:spPr>
      <dgm:t>
        <a:bodyPr/>
        <a:lstStyle/>
        <a:p>
          <a:r>
            <a:rPr lang="pl-PL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SKIEROWANIA DO PRACY</a:t>
          </a:r>
        </a:p>
      </dgm:t>
    </dgm:pt>
    <dgm:pt modelId="{0A01EFD9-4940-4159-A27E-2FF4DF41982A}" type="parTrans" cxnId="{66137FA5-B3CA-47A2-AFEB-18A212F52E0A}">
      <dgm:prSet/>
      <dgm:spPr/>
      <dgm:t>
        <a:bodyPr/>
        <a:lstStyle/>
        <a:p>
          <a:endParaRPr lang="pl-PL"/>
        </a:p>
      </dgm:t>
    </dgm:pt>
    <dgm:pt modelId="{6A3FB563-4AF8-4EDE-8633-70565717A685}" type="sibTrans" cxnId="{66137FA5-B3CA-47A2-AFEB-18A212F52E0A}">
      <dgm:prSet/>
      <dgm:spPr/>
      <dgm:t>
        <a:bodyPr/>
        <a:lstStyle/>
        <a:p>
          <a:endParaRPr lang="pl-PL"/>
        </a:p>
      </dgm:t>
    </dgm:pt>
    <dgm:pt modelId="{6E93E60F-95C1-4403-99C2-5DA720E5872C}">
      <dgm:prSet phldrT="[Tekst]" custT="1"/>
      <dgm:spPr>
        <a:solidFill>
          <a:schemeClr val="bg1">
            <a:lumMod val="95000"/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pl-PL" sz="1800" dirty="0">
              <a:latin typeface="Arial" pitchFamily="34" charset="0"/>
              <a:cs typeface="Arial" pitchFamily="34" charset="0"/>
            </a:rPr>
            <a:t>Wydano ogółem </a:t>
          </a:r>
          <a:r>
            <a:rPr lang="pl-PL" sz="1800" b="0" u="sng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1.218</a:t>
          </a:r>
          <a:r>
            <a:rPr lang="pl-PL" sz="1800" b="0" dirty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 </a:t>
          </a:r>
          <a:r>
            <a:rPr lang="pl-PL" sz="1800" b="0" dirty="0">
              <a:latin typeface="Arial" pitchFamily="34" charset="0"/>
              <a:cs typeface="Arial" pitchFamily="34" charset="0"/>
            </a:rPr>
            <a:t>skierowania do pracy                (w I połowie 2021 r. wydano 2.442 skierowania)</a:t>
          </a:r>
        </a:p>
      </dgm:t>
    </dgm:pt>
    <dgm:pt modelId="{11CD5F02-BA4F-4EF5-9A38-0126EEDE7772}" type="parTrans" cxnId="{9A755083-954A-41E9-931D-03939895AE7A}">
      <dgm:prSet/>
      <dgm:spPr/>
      <dgm:t>
        <a:bodyPr/>
        <a:lstStyle/>
        <a:p>
          <a:endParaRPr lang="pl-PL"/>
        </a:p>
      </dgm:t>
    </dgm:pt>
    <dgm:pt modelId="{A7315FC0-2C47-4441-A0C6-1FA4261517A2}" type="sibTrans" cxnId="{9A755083-954A-41E9-931D-03939895AE7A}">
      <dgm:prSet/>
      <dgm:spPr/>
      <dgm:t>
        <a:bodyPr/>
        <a:lstStyle/>
        <a:p>
          <a:endParaRPr lang="pl-PL"/>
        </a:p>
      </dgm:t>
    </dgm:pt>
    <dgm:pt modelId="{E5BFC4D1-0A93-43FE-BCB9-0B2F1241A071}">
      <dgm:prSet phldrT="[Tekst]" custT="1"/>
      <dgm:spPr>
        <a:solidFill>
          <a:schemeClr val="bg1">
            <a:lumMod val="95000"/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pl-PL" sz="1800" b="0" dirty="0">
              <a:latin typeface="Arial" pitchFamily="34" charset="0"/>
              <a:cs typeface="Arial" pitchFamily="34" charset="0"/>
            </a:rPr>
            <a:t>Elbląg – </a:t>
          </a:r>
          <a:r>
            <a:rPr lang="pl-PL" sz="1800" b="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911 </a:t>
          </a:r>
          <a:r>
            <a:rPr lang="pl-PL" sz="180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(w 2021 r. – 1466)</a:t>
          </a:r>
        </a:p>
      </dgm:t>
    </dgm:pt>
    <dgm:pt modelId="{92FC2CB2-D68F-4D81-A5FA-F9B7165C0B9D}" type="parTrans" cxnId="{17746769-8019-44B5-8D11-4BF3F93654DA}">
      <dgm:prSet/>
      <dgm:spPr/>
      <dgm:t>
        <a:bodyPr/>
        <a:lstStyle/>
        <a:p>
          <a:endParaRPr lang="pl-PL"/>
        </a:p>
      </dgm:t>
    </dgm:pt>
    <dgm:pt modelId="{777A12BD-A17E-4E77-B4FB-F0E139B45318}" type="sibTrans" cxnId="{17746769-8019-44B5-8D11-4BF3F93654DA}">
      <dgm:prSet/>
      <dgm:spPr/>
      <dgm:t>
        <a:bodyPr/>
        <a:lstStyle/>
        <a:p>
          <a:endParaRPr lang="pl-PL"/>
        </a:p>
      </dgm:t>
    </dgm:pt>
    <dgm:pt modelId="{468BDA93-69FA-412D-A30E-036C56ECF626}">
      <dgm:prSet phldrT="[Tekst]"/>
      <dgm:spPr>
        <a:solidFill>
          <a:srgbClr val="EEE9F3"/>
        </a:solidFill>
      </dgm:spPr>
      <dgm:t>
        <a:bodyPr/>
        <a:lstStyle/>
        <a:p>
          <a:r>
            <a:rPr lang="pl-PL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PODJĘCIA PRACY</a:t>
          </a:r>
        </a:p>
      </dgm:t>
    </dgm:pt>
    <dgm:pt modelId="{E6ECB934-3A1E-46CA-937B-0A7BE769186B}" type="parTrans" cxnId="{E81481CC-577B-44E3-A374-57AB834AF1B2}">
      <dgm:prSet/>
      <dgm:spPr/>
      <dgm:t>
        <a:bodyPr/>
        <a:lstStyle/>
        <a:p>
          <a:endParaRPr lang="pl-PL"/>
        </a:p>
      </dgm:t>
    </dgm:pt>
    <dgm:pt modelId="{871EE57C-A987-43F5-A38A-FC4ABB1AABED}" type="sibTrans" cxnId="{E81481CC-577B-44E3-A374-57AB834AF1B2}">
      <dgm:prSet/>
      <dgm:spPr/>
      <dgm:t>
        <a:bodyPr/>
        <a:lstStyle/>
        <a:p>
          <a:endParaRPr lang="pl-PL"/>
        </a:p>
      </dgm:t>
    </dgm:pt>
    <dgm:pt modelId="{BC50E580-A1A2-4799-A75E-067AED142630}">
      <dgm:prSet phldrT="[Tekst]" custT="1"/>
      <dgm:spPr>
        <a:solidFill>
          <a:schemeClr val="bg1">
            <a:lumMod val="95000"/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pl-PL" sz="1800" i="0" dirty="0">
              <a:latin typeface="Arial" pitchFamily="34" charset="0"/>
              <a:cs typeface="Arial" pitchFamily="34" charset="0"/>
            </a:rPr>
            <a:t>Pracę podjęło – </a:t>
          </a:r>
          <a:r>
            <a:rPr lang="pl-PL" sz="1800" b="0" i="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1.857</a:t>
          </a:r>
          <a:r>
            <a:rPr lang="pl-PL" sz="1800" b="0" i="0" dirty="0">
              <a:latin typeface="Arial" pitchFamily="34" charset="0"/>
              <a:cs typeface="Arial" pitchFamily="34" charset="0"/>
            </a:rPr>
            <a:t> osób (w 2021 r. pracę podjęło 2.172 osoby)</a:t>
          </a:r>
        </a:p>
      </dgm:t>
    </dgm:pt>
    <dgm:pt modelId="{C85D1ED1-7D1D-4FC1-86B6-14EF57C17159}" type="parTrans" cxnId="{9527594B-957C-48A5-9FC7-B8DFA4BC5E4A}">
      <dgm:prSet/>
      <dgm:spPr/>
      <dgm:t>
        <a:bodyPr/>
        <a:lstStyle/>
        <a:p>
          <a:endParaRPr lang="pl-PL"/>
        </a:p>
      </dgm:t>
    </dgm:pt>
    <dgm:pt modelId="{A4F23087-E4F4-49C6-AECA-0B3A31B330B0}" type="sibTrans" cxnId="{9527594B-957C-48A5-9FC7-B8DFA4BC5E4A}">
      <dgm:prSet/>
      <dgm:spPr/>
      <dgm:t>
        <a:bodyPr/>
        <a:lstStyle/>
        <a:p>
          <a:endParaRPr lang="pl-PL"/>
        </a:p>
      </dgm:t>
    </dgm:pt>
    <dgm:pt modelId="{95380BC5-8A81-405E-88AD-E0EBABD36F07}">
      <dgm:prSet phldrT="[Tekst]" custT="1"/>
      <dgm:spPr>
        <a:solidFill>
          <a:schemeClr val="bg1">
            <a:lumMod val="95000"/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pl-PL" sz="1800" b="0" dirty="0">
              <a:latin typeface="Arial" pitchFamily="34" charset="0"/>
              <a:cs typeface="Arial" pitchFamily="34" charset="0"/>
            </a:rPr>
            <a:t>powiat elbląski – </a:t>
          </a:r>
          <a:r>
            <a:rPr lang="pl-PL" sz="1800" b="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307 </a:t>
          </a:r>
          <a:r>
            <a:rPr lang="pl-PL" sz="180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(w 2021 r. – 976)</a:t>
          </a:r>
        </a:p>
      </dgm:t>
    </dgm:pt>
    <dgm:pt modelId="{3222983E-7976-4735-A3A1-82B25BB54ECA}" type="parTrans" cxnId="{56CE41CA-92F6-4C9F-AF00-AB121C9C03CA}">
      <dgm:prSet/>
      <dgm:spPr/>
      <dgm:t>
        <a:bodyPr/>
        <a:lstStyle/>
        <a:p>
          <a:endParaRPr lang="pl-PL"/>
        </a:p>
      </dgm:t>
    </dgm:pt>
    <dgm:pt modelId="{1373F45D-375F-4E58-8442-32E2A1AD0C64}" type="sibTrans" cxnId="{56CE41CA-92F6-4C9F-AF00-AB121C9C03CA}">
      <dgm:prSet/>
      <dgm:spPr/>
      <dgm:t>
        <a:bodyPr/>
        <a:lstStyle/>
        <a:p>
          <a:endParaRPr lang="pl-PL"/>
        </a:p>
      </dgm:t>
    </dgm:pt>
    <dgm:pt modelId="{172E4631-47FE-468C-B389-04A771594FF9}">
      <dgm:prSet custT="1"/>
      <dgm:spPr>
        <a:solidFill>
          <a:schemeClr val="bg1">
            <a:lumMod val="95000"/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pl-PL" sz="1800" b="0" i="0" dirty="0">
              <a:latin typeface="Arial" pitchFamily="34" charset="0"/>
              <a:cs typeface="Arial" pitchFamily="34" charset="0"/>
            </a:rPr>
            <a:t>Elbląg – </a:t>
          </a:r>
          <a:r>
            <a:rPr lang="pl-PL" sz="1800" b="0" i="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1.126</a:t>
          </a:r>
          <a:r>
            <a:rPr lang="pl-PL" sz="1800" b="0" i="0" dirty="0">
              <a:latin typeface="Arial" pitchFamily="34" charset="0"/>
              <a:cs typeface="Arial" pitchFamily="34" charset="0"/>
            </a:rPr>
            <a:t> osób  (w 2021 r. pracę podjęło 1.252 osoby)</a:t>
          </a:r>
        </a:p>
      </dgm:t>
    </dgm:pt>
    <dgm:pt modelId="{30D85320-242D-465F-9831-29127ED601BE}" type="parTrans" cxnId="{F5454100-10D5-433C-9CF4-81A5953720FA}">
      <dgm:prSet/>
      <dgm:spPr/>
      <dgm:t>
        <a:bodyPr/>
        <a:lstStyle/>
        <a:p>
          <a:endParaRPr lang="pl-PL"/>
        </a:p>
      </dgm:t>
    </dgm:pt>
    <dgm:pt modelId="{412DC552-944B-4F56-9298-88D331B0FD4A}" type="sibTrans" cxnId="{F5454100-10D5-433C-9CF4-81A5953720FA}">
      <dgm:prSet/>
      <dgm:spPr/>
      <dgm:t>
        <a:bodyPr/>
        <a:lstStyle/>
        <a:p>
          <a:endParaRPr lang="pl-PL"/>
        </a:p>
      </dgm:t>
    </dgm:pt>
    <dgm:pt modelId="{B34178FB-7E4C-4BEB-BAC9-6FF96A7D8EE8}">
      <dgm:prSet custT="1"/>
      <dgm:spPr>
        <a:solidFill>
          <a:schemeClr val="bg1">
            <a:lumMod val="95000"/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pl-PL" sz="1800" b="0" i="0" dirty="0">
              <a:latin typeface="Arial" pitchFamily="34" charset="0"/>
              <a:cs typeface="Arial" pitchFamily="34" charset="0"/>
            </a:rPr>
            <a:t>powiat elbląski – </a:t>
          </a:r>
          <a:r>
            <a:rPr lang="pl-PL" sz="1800" b="0" i="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731</a:t>
          </a:r>
          <a:r>
            <a:rPr lang="pl-PL" sz="1800" b="0" i="0" dirty="0">
              <a:latin typeface="Arial" pitchFamily="34" charset="0"/>
              <a:cs typeface="Arial" pitchFamily="34" charset="0"/>
            </a:rPr>
            <a:t> </a:t>
          </a:r>
          <a:r>
            <a:rPr lang="pl-PL" sz="1800" i="0" dirty="0">
              <a:latin typeface="Arial" pitchFamily="34" charset="0"/>
              <a:cs typeface="Arial" pitchFamily="34" charset="0"/>
            </a:rPr>
            <a:t>osób  (w 2021 r. pracę podjęło 920 osób</a:t>
          </a:r>
          <a:r>
            <a:rPr lang="pl-PL" sz="1600" i="0" dirty="0">
              <a:latin typeface="Arial" pitchFamily="34" charset="0"/>
              <a:cs typeface="Arial" pitchFamily="34" charset="0"/>
            </a:rPr>
            <a:t>)</a:t>
          </a:r>
        </a:p>
      </dgm:t>
    </dgm:pt>
    <dgm:pt modelId="{02F25209-69CA-49D9-B474-44928C2926C7}" type="parTrans" cxnId="{FB5D7083-BDE2-45D7-B1F9-9BF2F39598B1}">
      <dgm:prSet/>
      <dgm:spPr/>
      <dgm:t>
        <a:bodyPr/>
        <a:lstStyle/>
        <a:p>
          <a:endParaRPr lang="pl-PL"/>
        </a:p>
      </dgm:t>
    </dgm:pt>
    <dgm:pt modelId="{9C28ACC4-3BA8-488B-81A3-4299C3CDEA08}" type="sibTrans" cxnId="{FB5D7083-BDE2-45D7-B1F9-9BF2F39598B1}">
      <dgm:prSet/>
      <dgm:spPr/>
      <dgm:t>
        <a:bodyPr/>
        <a:lstStyle/>
        <a:p>
          <a:endParaRPr lang="pl-PL"/>
        </a:p>
      </dgm:t>
    </dgm:pt>
    <dgm:pt modelId="{9D6AB8A2-AF1E-4BAF-BE4E-D3844060A711}">
      <dgm:prSet custT="1"/>
      <dgm:spPr>
        <a:solidFill>
          <a:schemeClr val="bg1">
            <a:lumMod val="95000"/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endParaRPr lang="pl-PL" sz="1600" i="0" dirty="0">
            <a:latin typeface="Arial" pitchFamily="34" charset="0"/>
            <a:cs typeface="Arial" pitchFamily="34" charset="0"/>
          </a:endParaRPr>
        </a:p>
      </dgm:t>
    </dgm:pt>
    <dgm:pt modelId="{93A4D1F4-1C36-46AB-941C-166CD7250D89}" type="parTrans" cxnId="{A0DE95EA-7A74-4516-A360-26A5D73DCB80}">
      <dgm:prSet/>
      <dgm:spPr/>
      <dgm:t>
        <a:bodyPr/>
        <a:lstStyle/>
        <a:p>
          <a:endParaRPr lang="pl-PL"/>
        </a:p>
      </dgm:t>
    </dgm:pt>
    <dgm:pt modelId="{16FB0E13-064C-43D1-A30A-0604C903428F}" type="sibTrans" cxnId="{A0DE95EA-7A74-4516-A360-26A5D73DCB80}">
      <dgm:prSet/>
      <dgm:spPr/>
      <dgm:t>
        <a:bodyPr/>
        <a:lstStyle/>
        <a:p>
          <a:endParaRPr lang="pl-PL"/>
        </a:p>
      </dgm:t>
    </dgm:pt>
    <dgm:pt modelId="{AE74F68F-6261-4E52-B75C-A4395C2EEDEB}">
      <dgm:prSet phldrT="[Tekst]"/>
      <dgm:spPr>
        <a:solidFill>
          <a:srgbClr val="EEE9F3"/>
        </a:solidFill>
      </dgm:spPr>
      <dgm:t>
        <a:bodyPr/>
        <a:lstStyle/>
        <a:p>
          <a:r>
            <a:rPr lang="pl-PL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INDYWIDUALNE PLANY DZIAŁANIA</a:t>
          </a:r>
        </a:p>
      </dgm:t>
    </dgm:pt>
    <dgm:pt modelId="{C6DC3D45-AFBA-4838-A075-0467A60C435B}" type="parTrans" cxnId="{398B2477-A2B9-4846-812B-DA7850B65819}">
      <dgm:prSet/>
      <dgm:spPr/>
      <dgm:t>
        <a:bodyPr/>
        <a:lstStyle/>
        <a:p>
          <a:endParaRPr lang="pl-PL"/>
        </a:p>
      </dgm:t>
    </dgm:pt>
    <dgm:pt modelId="{D60B6383-5FA7-41DB-B3F2-7FF0DF5E8188}" type="sibTrans" cxnId="{398B2477-A2B9-4846-812B-DA7850B65819}">
      <dgm:prSet/>
      <dgm:spPr/>
      <dgm:t>
        <a:bodyPr/>
        <a:lstStyle/>
        <a:p>
          <a:endParaRPr lang="pl-PL"/>
        </a:p>
      </dgm:t>
    </dgm:pt>
    <dgm:pt modelId="{8D70B2F1-083A-4F40-A19F-C8FE8415FCCC}" type="pres">
      <dgm:prSet presAssocID="{98AD8CA1-A7C2-437A-A7B6-6DFC0A7A1D7E}" presName="Name0" presStyleCnt="0">
        <dgm:presLayoutVars>
          <dgm:dir/>
          <dgm:animLvl val="lvl"/>
          <dgm:resizeHandles val="exact"/>
        </dgm:presLayoutVars>
      </dgm:prSet>
      <dgm:spPr/>
    </dgm:pt>
    <dgm:pt modelId="{2FDDA402-0A82-4CC5-96D9-C4A204379658}" type="pres">
      <dgm:prSet presAssocID="{83B38D69-6195-4B64-A245-69C080DA17BC}" presName="linNode" presStyleCnt="0"/>
      <dgm:spPr/>
    </dgm:pt>
    <dgm:pt modelId="{243EAC01-5FAC-4E64-BC71-682A70BA0574}" type="pres">
      <dgm:prSet presAssocID="{83B38D69-6195-4B64-A245-69C080DA17BC}" presName="parentText" presStyleLbl="node1" presStyleIdx="0" presStyleCnt="3" custScaleY="46870" custLinFactNeighborX="1260" custLinFactNeighborY="-47">
        <dgm:presLayoutVars>
          <dgm:chMax val="1"/>
          <dgm:bulletEnabled val="1"/>
        </dgm:presLayoutVars>
      </dgm:prSet>
      <dgm:spPr/>
    </dgm:pt>
    <dgm:pt modelId="{5E46A6DB-3D69-4694-93DE-C64C94DD148E}" type="pres">
      <dgm:prSet presAssocID="{83B38D69-6195-4B64-A245-69C080DA17BC}" presName="descendantText" presStyleLbl="alignAccFollowNode1" presStyleIdx="0" presStyleCnt="2" custScaleY="61917" custLinFactNeighborX="-2240" custLinFactNeighborY="4163">
        <dgm:presLayoutVars>
          <dgm:bulletEnabled val="1"/>
        </dgm:presLayoutVars>
      </dgm:prSet>
      <dgm:spPr/>
    </dgm:pt>
    <dgm:pt modelId="{212D8D18-087E-4EE9-B943-AE7D6B4C0F28}" type="pres">
      <dgm:prSet presAssocID="{6A3FB563-4AF8-4EDE-8633-70565717A685}" presName="sp" presStyleCnt="0"/>
      <dgm:spPr/>
    </dgm:pt>
    <dgm:pt modelId="{20E6447A-5472-42AC-9469-EF4D68A83A33}" type="pres">
      <dgm:prSet presAssocID="{468BDA93-69FA-412D-A30E-036C56ECF626}" presName="linNode" presStyleCnt="0"/>
      <dgm:spPr/>
    </dgm:pt>
    <dgm:pt modelId="{3AC60D7A-00AB-4AAA-BFE5-B834076AA919}" type="pres">
      <dgm:prSet presAssocID="{468BDA93-69FA-412D-A30E-036C56ECF626}" presName="parentText" presStyleLbl="node1" presStyleIdx="1" presStyleCnt="3" custScaleY="52617" custLinFactNeighborX="1260" custLinFactNeighborY="-3457">
        <dgm:presLayoutVars>
          <dgm:chMax val="1"/>
          <dgm:bulletEnabled val="1"/>
        </dgm:presLayoutVars>
      </dgm:prSet>
      <dgm:spPr/>
    </dgm:pt>
    <dgm:pt modelId="{13321533-07E4-4A99-AD70-60B8610C43E3}" type="pres">
      <dgm:prSet presAssocID="{468BDA93-69FA-412D-A30E-036C56ECF626}" presName="descendantText" presStyleLbl="alignAccFollowNode1" presStyleIdx="1" presStyleCnt="2" custScaleY="76577" custLinFactNeighborX="-1434" custLinFactNeighborY="-1796">
        <dgm:presLayoutVars>
          <dgm:bulletEnabled val="1"/>
        </dgm:presLayoutVars>
      </dgm:prSet>
      <dgm:spPr/>
    </dgm:pt>
    <dgm:pt modelId="{CAE7B830-6021-4541-BDB4-B952795F2852}" type="pres">
      <dgm:prSet presAssocID="{871EE57C-A987-43F5-A38A-FC4ABB1AABED}" presName="sp" presStyleCnt="0"/>
      <dgm:spPr/>
    </dgm:pt>
    <dgm:pt modelId="{01195C18-9A2D-4C45-80EB-A640442783D4}" type="pres">
      <dgm:prSet presAssocID="{AE74F68F-6261-4E52-B75C-A4395C2EEDEB}" presName="linNode" presStyleCnt="0"/>
      <dgm:spPr/>
    </dgm:pt>
    <dgm:pt modelId="{AE9B6DF6-BF9A-4D6E-B8FA-5B668DB0D5F4}" type="pres">
      <dgm:prSet presAssocID="{AE74F68F-6261-4E52-B75C-A4395C2EEDEB}" presName="parentText" presStyleLbl="node1" presStyleIdx="2" presStyleCnt="3" custScaleY="46974" custLinFactNeighborX="2240" custLinFactNeighborY="-8022">
        <dgm:presLayoutVars>
          <dgm:chMax val="1"/>
          <dgm:bulletEnabled val="1"/>
        </dgm:presLayoutVars>
      </dgm:prSet>
      <dgm:spPr/>
    </dgm:pt>
  </dgm:ptLst>
  <dgm:cxnLst>
    <dgm:cxn modelId="{F5454100-10D5-433C-9CF4-81A5953720FA}" srcId="{468BDA93-69FA-412D-A30E-036C56ECF626}" destId="{172E4631-47FE-468C-B389-04A771594FF9}" srcOrd="1" destOrd="0" parTransId="{30D85320-242D-465F-9831-29127ED601BE}" sibTransId="{412DC552-944B-4F56-9298-88D331B0FD4A}"/>
    <dgm:cxn modelId="{D51EA910-4934-4B4B-999E-DD1AE832A3E1}" type="presOf" srcId="{E5BFC4D1-0A93-43FE-BCB9-0B2F1241A071}" destId="{5E46A6DB-3D69-4694-93DE-C64C94DD148E}" srcOrd="0" destOrd="1" presId="urn:microsoft.com/office/officeart/2005/8/layout/vList5"/>
    <dgm:cxn modelId="{D636EA10-8E85-4DE3-88D6-106A0CCFAEE2}" type="presOf" srcId="{B34178FB-7E4C-4BEB-BAC9-6FF96A7D8EE8}" destId="{13321533-07E4-4A99-AD70-60B8610C43E3}" srcOrd="0" destOrd="2" presId="urn:microsoft.com/office/officeart/2005/8/layout/vList5"/>
    <dgm:cxn modelId="{ED844419-9FE2-4055-A8C6-2803C92854C1}" type="presOf" srcId="{98AD8CA1-A7C2-437A-A7B6-6DFC0A7A1D7E}" destId="{8D70B2F1-083A-4F40-A19F-C8FE8415FCCC}" srcOrd="0" destOrd="0" presId="urn:microsoft.com/office/officeart/2005/8/layout/vList5"/>
    <dgm:cxn modelId="{4BE5AC48-EDF4-40B0-8FEA-327AFB168147}" type="presOf" srcId="{95380BC5-8A81-405E-88AD-E0EBABD36F07}" destId="{5E46A6DB-3D69-4694-93DE-C64C94DD148E}" srcOrd="0" destOrd="2" presId="urn:microsoft.com/office/officeart/2005/8/layout/vList5"/>
    <dgm:cxn modelId="{17746769-8019-44B5-8D11-4BF3F93654DA}" srcId="{83B38D69-6195-4B64-A245-69C080DA17BC}" destId="{E5BFC4D1-0A93-43FE-BCB9-0B2F1241A071}" srcOrd="1" destOrd="0" parTransId="{92FC2CB2-D68F-4D81-A5FA-F9B7165C0B9D}" sibTransId="{777A12BD-A17E-4E77-B4FB-F0E139B45318}"/>
    <dgm:cxn modelId="{9527594B-957C-48A5-9FC7-B8DFA4BC5E4A}" srcId="{468BDA93-69FA-412D-A30E-036C56ECF626}" destId="{BC50E580-A1A2-4799-A75E-067AED142630}" srcOrd="0" destOrd="0" parTransId="{C85D1ED1-7D1D-4FC1-86B6-14EF57C17159}" sibTransId="{A4F23087-E4F4-49C6-AECA-0B3A31B330B0}"/>
    <dgm:cxn modelId="{64FDA975-4B1A-4E9B-A106-5CFAACD91917}" type="presOf" srcId="{468BDA93-69FA-412D-A30E-036C56ECF626}" destId="{3AC60D7A-00AB-4AAA-BFE5-B834076AA919}" srcOrd="0" destOrd="0" presId="urn:microsoft.com/office/officeart/2005/8/layout/vList5"/>
    <dgm:cxn modelId="{398B2477-A2B9-4846-812B-DA7850B65819}" srcId="{98AD8CA1-A7C2-437A-A7B6-6DFC0A7A1D7E}" destId="{AE74F68F-6261-4E52-B75C-A4395C2EEDEB}" srcOrd="2" destOrd="0" parTransId="{C6DC3D45-AFBA-4838-A075-0467A60C435B}" sibTransId="{D60B6383-5FA7-41DB-B3F2-7FF0DF5E8188}"/>
    <dgm:cxn modelId="{FB5D7083-BDE2-45D7-B1F9-9BF2F39598B1}" srcId="{468BDA93-69FA-412D-A30E-036C56ECF626}" destId="{B34178FB-7E4C-4BEB-BAC9-6FF96A7D8EE8}" srcOrd="2" destOrd="0" parTransId="{02F25209-69CA-49D9-B474-44928C2926C7}" sibTransId="{9C28ACC4-3BA8-488B-81A3-4299C3CDEA08}"/>
    <dgm:cxn modelId="{9A755083-954A-41E9-931D-03939895AE7A}" srcId="{83B38D69-6195-4B64-A245-69C080DA17BC}" destId="{6E93E60F-95C1-4403-99C2-5DA720E5872C}" srcOrd="0" destOrd="0" parTransId="{11CD5F02-BA4F-4EF5-9A38-0126EEDE7772}" sibTransId="{A7315FC0-2C47-4441-A0C6-1FA4261517A2}"/>
    <dgm:cxn modelId="{136BF089-DE5D-4580-9998-1958DD46CDEF}" type="presOf" srcId="{6E93E60F-95C1-4403-99C2-5DA720E5872C}" destId="{5E46A6DB-3D69-4694-93DE-C64C94DD148E}" srcOrd="0" destOrd="0" presId="urn:microsoft.com/office/officeart/2005/8/layout/vList5"/>
    <dgm:cxn modelId="{66137FA5-B3CA-47A2-AFEB-18A212F52E0A}" srcId="{98AD8CA1-A7C2-437A-A7B6-6DFC0A7A1D7E}" destId="{83B38D69-6195-4B64-A245-69C080DA17BC}" srcOrd="0" destOrd="0" parTransId="{0A01EFD9-4940-4159-A27E-2FF4DF41982A}" sibTransId="{6A3FB563-4AF8-4EDE-8633-70565717A685}"/>
    <dgm:cxn modelId="{8C5A86AD-778A-46DC-BEA5-E36B8E1B1506}" type="presOf" srcId="{9D6AB8A2-AF1E-4BAF-BE4E-D3844060A711}" destId="{13321533-07E4-4A99-AD70-60B8610C43E3}" srcOrd="0" destOrd="3" presId="urn:microsoft.com/office/officeart/2005/8/layout/vList5"/>
    <dgm:cxn modelId="{56CE41CA-92F6-4C9F-AF00-AB121C9C03CA}" srcId="{83B38D69-6195-4B64-A245-69C080DA17BC}" destId="{95380BC5-8A81-405E-88AD-E0EBABD36F07}" srcOrd="2" destOrd="0" parTransId="{3222983E-7976-4735-A3A1-82B25BB54ECA}" sibTransId="{1373F45D-375F-4E58-8442-32E2A1AD0C64}"/>
    <dgm:cxn modelId="{E81481CC-577B-44E3-A374-57AB834AF1B2}" srcId="{98AD8CA1-A7C2-437A-A7B6-6DFC0A7A1D7E}" destId="{468BDA93-69FA-412D-A30E-036C56ECF626}" srcOrd="1" destOrd="0" parTransId="{E6ECB934-3A1E-46CA-937B-0A7BE769186B}" sibTransId="{871EE57C-A987-43F5-A38A-FC4ABB1AABED}"/>
    <dgm:cxn modelId="{A5182FDA-B0B3-4E89-9461-3DE7FAA4C5B1}" type="presOf" srcId="{AE74F68F-6261-4E52-B75C-A4395C2EEDEB}" destId="{AE9B6DF6-BF9A-4D6E-B8FA-5B668DB0D5F4}" srcOrd="0" destOrd="0" presId="urn:microsoft.com/office/officeart/2005/8/layout/vList5"/>
    <dgm:cxn modelId="{A0DE95EA-7A74-4516-A360-26A5D73DCB80}" srcId="{468BDA93-69FA-412D-A30E-036C56ECF626}" destId="{9D6AB8A2-AF1E-4BAF-BE4E-D3844060A711}" srcOrd="3" destOrd="0" parTransId="{93A4D1F4-1C36-46AB-941C-166CD7250D89}" sibTransId="{16FB0E13-064C-43D1-A30A-0604C903428F}"/>
    <dgm:cxn modelId="{8FCAA7ED-386E-4403-9C85-17A335E5213D}" type="presOf" srcId="{83B38D69-6195-4B64-A245-69C080DA17BC}" destId="{243EAC01-5FAC-4E64-BC71-682A70BA0574}" srcOrd="0" destOrd="0" presId="urn:microsoft.com/office/officeart/2005/8/layout/vList5"/>
    <dgm:cxn modelId="{C13C04F4-4587-4FB0-814E-1A657269F4D3}" type="presOf" srcId="{172E4631-47FE-468C-B389-04A771594FF9}" destId="{13321533-07E4-4A99-AD70-60B8610C43E3}" srcOrd="0" destOrd="1" presId="urn:microsoft.com/office/officeart/2005/8/layout/vList5"/>
    <dgm:cxn modelId="{F861ABFB-C0CC-47BE-8A99-3BBAA47FFF05}" type="presOf" srcId="{BC50E580-A1A2-4799-A75E-067AED142630}" destId="{13321533-07E4-4A99-AD70-60B8610C43E3}" srcOrd="0" destOrd="0" presId="urn:microsoft.com/office/officeart/2005/8/layout/vList5"/>
    <dgm:cxn modelId="{DD65ED0E-2B59-43C1-8825-28D4E01DECCB}" type="presParOf" srcId="{8D70B2F1-083A-4F40-A19F-C8FE8415FCCC}" destId="{2FDDA402-0A82-4CC5-96D9-C4A204379658}" srcOrd="0" destOrd="0" presId="urn:microsoft.com/office/officeart/2005/8/layout/vList5"/>
    <dgm:cxn modelId="{21460955-EC6C-4F87-815E-BFC013FF88D9}" type="presParOf" srcId="{2FDDA402-0A82-4CC5-96D9-C4A204379658}" destId="{243EAC01-5FAC-4E64-BC71-682A70BA0574}" srcOrd="0" destOrd="0" presId="urn:microsoft.com/office/officeart/2005/8/layout/vList5"/>
    <dgm:cxn modelId="{D7FEC0ED-E48A-4815-A149-F60FE8650C2A}" type="presParOf" srcId="{2FDDA402-0A82-4CC5-96D9-C4A204379658}" destId="{5E46A6DB-3D69-4694-93DE-C64C94DD148E}" srcOrd="1" destOrd="0" presId="urn:microsoft.com/office/officeart/2005/8/layout/vList5"/>
    <dgm:cxn modelId="{2FA29D21-07B8-425A-9BB0-7F85DB4F66A0}" type="presParOf" srcId="{8D70B2F1-083A-4F40-A19F-C8FE8415FCCC}" destId="{212D8D18-087E-4EE9-B943-AE7D6B4C0F28}" srcOrd="1" destOrd="0" presId="urn:microsoft.com/office/officeart/2005/8/layout/vList5"/>
    <dgm:cxn modelId="{BAF7DE46-E135-44EC-A40F-859C6D03EA2F}" type="presParOf" srcId="{8D70B2F1-083A-4F40-A19F-C8FE8415FCCC}" destId="{20E6447A-5472-42AC-9469-EF4D68A83A33}" srcOrd="2" destOrd="0" presId="urn:microsoft.com/office/officeart/2005/8/layout/vList5"/>
    <dgm:cxn modelId="{EAE1F6EF-E34E-477F-82A1-3DD454793093}" type="presParOf" srcId="{20E6447A-5472-42AC-9469-EF4D68A83A33}" destId="{3AC60D7A-00AB-4AAA-BFE5-B834076AA919}" srcOrd="0" destOrd="0" presId="urn:microsoft.com/office/officeart/2005/8/layout/vList5"/>
    <dgm:cxn modelId="{A75E9F9C-5C99-4A6B-8A4F-25C214C5D6E3}" type="presParOf" srcId="{20E6447A-5472-42AC-9469-EF4D68A83A33}" destId="{13321533-07E4-4A99-AD70-60B8610C43E3}" srcOrd="1" destOrd="0" presId="urn:microsoft.com/office/officeart/2005/8/layout/vList5"/>
    <dgm:cxn modelId="{358933D2-39EF-424D-BC71-3F52EED36833}" type="presParOf" srcId="{8D70B2F1-083A-4F40-A19F-C8FE8415FCCC}" destId="{CAE7B830-6021-4541-BDB4-B952795F2852}" srcOrd="3" destOrd="0" presId="urn:microsoft.com/office/officeart/2005/8/layout/vList5"/>
    <dgm:cxn modelId="{8459F708-9928-4C3E-96DC-A8535413715A}" type="presParOf" srcId="{8D70B2F1-083A-4F40-A19F-C8FE8415FCCC}" destId="{01195C18-9A2D-4C45-80EB-A640442783D4}" srcOrd="4" destOrd="0" presId="urn:microsoft.com/office/officeart/2005/8/layout/vList5"/>
    <dgm:cxn modelId="{BE197451-B5B6-4D7F-8126-1EA7D069F430}" type="presParOf" srcId="{01195C18-9A2D-4C45-80EB-A640442783D4}" destId="{AE9B6DF6-BF9A-4D6E-B8FA-5B668DB0D5F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8AD8CA1-A7C2-437A-A7B6-6DFC0A7A1D7E}" type="doc">
      <dgm:prSet loTypeId="urn:microsoft.com/office/officeart/2005/8/layout/vList5" loCatId="list" qsTypeId="urn:microsoft.com/office/officeart/2005/8/quickstyle/simple4" qsCatId="simple" csTypeId="urn:microsoft.com/office/officeart/2005/8/colors/accent4_3" csCatId="accent4" phldr="1"/>
      <dgm:spPr/>
      <dgm:t>
        <a:bodyPr/>
        <a:lstStyle/>
        <a:p>
          <a:endParaRPr lang="pl-PL"/>
        </a:p>
      </dgm:t>
    </dgm:pt>
    <dgm:pt modelId="{4CA6C456-7B94-4189-94E2-8E41C538D85A}">
      <dgm:prSet phldrT="[Tekst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solidFill>
          <a:srgbClr val="EEE9F3"/>
        </a:solidFill>
      </dgm:spPr>
      <dgm:t>
        <a:bodyPr/>
        <a:lstStyle/>
        <a:p>
          <a:r>
            <a:rPr lang="pl-PL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CUDZOZIEMCY</a:t>
          </a:r>
        </a:p>
      </dgm:t>
    </dgm:pt>
    <dgm:pt modelId="{044ADC0F-BD9F-46AC-93A1-63AFC10682C6}" type="parTrans" cxnId="{40B479A0-F8D9-4753-95BE-66B954D23C04}">
      <dgm:prSet/>
      <dgm:spPr/>
      <dgm:t>
        <a:bodyPr/>
        <a:lstStyle/>
        <a:p>
          <a:endParaRPr lang="pl-PL">
            <a:latin typeface="Arial" pitchFamily="34" charset="0"/>
            <a:cs typeface="Arial" pitchFamily="34" charset="0"/>
          </a:endParaRPr>
        </a:p>
      </dgm:t>
    </dgm:pt>
    <dgm:pt modelId="{7E2D9E69-A011-4AFA-AA07-4C4890843789}" type="sibTrans" cxnId="{40B479A0-F8D9-4753-95BE-66B954D23C04}">
      <dgm:prSet/>
      <dgm:spPr/>
      <dgm:t>
        <a:bodyPr/>
        <a:lstStyle/>
        <a:p>
          <a:endParaRPr lang="pl-PL">
            <a:latin typeface="Arial" pitchFamily="34" charset="0"/>
            <a:cs typeface="Arial" pitchFamily="34" charset="0"/>
          </a:endParaRPr>
        </a:p>
      </dgm:t>
    </dgm:pt>
    <dgm:pt modelId="{EFC90147-C5FF-4CC3-A71D-F701F020F1E2}">
      <dgm:prSet phldrT="[Tekst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marL="85725" indent="-85725" algn="l">
            <a:buFont typeface="Wingdings" panose="05000000000000000000" pitchFamily="2" charset="2"/>
            <a:buChar char="§"/>
          </a:pPr>
          <a:r>
            <a:rPr lang="pl-PL" sz="2000" dirty="0">
              <a:latin typeface="Arial" pitchFamily="34" charset="0"/>
              <a:cs typeface="Arial" pitchFamily="34" charset="0"/>
            </a:rPr>
            <a:t> </a:t>
          </a:r>
          <a:r>
            <a:rPr lang="pl-PL" sz="1600" dirty="0">
              <a:latin typeface="Arial" pitchFamily="34" charset="0"/>
              <a:cs typeface="Arial" pitchFamily="34" charset="0"/>
            </a:rPr>
            <a:t>Zarejestrowano </a:t>
          </a:r>
          <a:r>
            <a:rPr lang="pl-PL" sz="1600" b="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4.814</a:t>
          </a:r>
          <a:r>
            <a:rPr lang="pl-PL" sz="1600" b="0" u="sng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pl-PL" sz="1600" b="0" u="none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oświadczeń </a:t>
          </a:r>
          <a:r>
            <a:rPr lang="pl-PL" sz="1600" u="none" dirty="0">
              <a:latin typeface="Arial" pitchFamily="34" charset="0"/>
              <a:cs typeface="Arial" pitchFamily="34" charset="0"/>
            </a:rPr>
            <a:t>o</a:t>
          </a:r>
          <a:r>
            <a:rPr lang="pl-PL" sz="1600" b="0" u="none" dirty="0">
              <a:latin typeface="Arial" pitchFamily="34" charset="0"/>
              <a:cs typeface="Arial" pitchFamily="34" charset="0"/>
            </a:rPr>
            <a:t> powierzeniu pracy cudzoziemcowi, z czego </a:t>
          </a:r>
          <a:r>
            <a:rPr lang="pl-PL" sz="1600" b="0" u="none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2.212</a:t>
          </a:r>
          <a:r>
            <a:rPr lang="pl-PL" sz="1600" b="0" u="none" dirty="0">
              <a:latin typeface="Arial" pitchFamily="34" charset="0"/>
              <a:cs typeface="Arial" pitchFamily="34" charset="0"/>
            </a:rPr>
            <a:t> dotyczyło obywateli Ukrainy.</a:t>
          </a:r>
          <a:endParaRPr lang="pl-PL" sz="1600" b="0" u="none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5580577-CCE6-4F67-AAC0-9E4D55C31196}" type="parTrans" cxnId="{6D45F4B2-BC11-4F27-AE3B-3AFF9CED1300}">
      <dgm:prSet/>
      <dgm:spPr/>
      <dgm:t>
        <a:bodyPr/>
        <a:lstStyle/>
        <a:p>
          <a:endParaRPr lang="pl-PL">
            <a:latin typeface="Arial" pitchFamily="34" charset="0"/>
            <a:cs typeface="Arial" pitchFamily="34" charset="0"/>
          </a:endParaRPr>
        </a:p>
      </dgm:t>
    </dgm:pt>
    <dgm:pt modelId="{39551AEC-538F-4A09-B344-89EE8A5D2B2B}" type="sibTrans" cxnId="{6D45F4B2-BC11-4F27-AE3B-3AFF9CED1300}">
      <dgm:prSet/>
      <dgm:spPr/>
      <dgm:t>
        <a:bodyPr/>
        <a:lstStyle/>
        <a:p>
          <a:endParaRPr lang="pl-PL">
            <a:latin typeface="Arial" pitchFamily="34" charset="0"/>
            <a:cs typeface="Arial" pitchFamily="34" charset="0"/>
          </a:endParaRPr>
        </a:p>
      </dgm:t>
    </dgm:pt>
    <dgm:pt modelId="{733AED9B-FCFB-4513-97FA-96C1CA6AB615}">
      <dgm:prSet phldrT="[Tekst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marL="85725" indent="-85725" algn="l">
            <a:buFont typeface="Wingdings" panose="05000000000000000000" pitchFamily="2" charset="2"/>
            <a:buChar char="§"/>
          </a:pPr>
          <a:r>
            <a:rPr lang="pl-PL" sz="1600" b="0" u="none" dirty="0">
              <a:latin typeface="Arial" pitchFamily="34" charset="0"/>
              <a:cs typeface="Arial" pitchFamily="34" charset="0"/>
            </a:rPr>
            <a:t> Wydano </a:t>
          </a:r>
          <a:r>
            <a:rPr lang="pl-PL" sz="1600" b="0" u="none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8 zezwoleń </a:t>
          </a:r>
          <a:r>
            <a:rPr lang="pl-PL" sz="1600" b="0" u="none" dirty="0">
              <a:latin typeface="Arial" pitchFamily="34" charset="0"/>
              <a:cs typeface="Arial" pitchFamily="34" charset="0"/>
            </a:rPr>
            <a:t>(</a:t>
          </a:r>
          <a:r>
            <a:rPr lang="pl-PL" sz="1600" b="0" i="1" u="none" dirty="0">
              <a:latin typeface="Arial" pitchFamily="34" charset="0"/>
              <a:cs typeface="Arial" pitchFamily="34" charset="0"/>
            </a:rPr>
            <a:t>w trybie decyzji administracyjnych</a:t>
          </a:r>
          <a:r>
            <a:rPr lang="pl-PL" sz="1600" b="0" u="none" dirty="0">
              <a:latin typeface="Arial" pitchFamily="34" charset="0"/>
              <a:cs typeface="Arial" pitchFamily="34" charset="0"/>
            </a:rPr>
            <a:t>) </a:t>
          </a:r>
          <a:r>
            <a:rPr lang="pl-PL" sz="1600" b="0" u="none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na </a:t>
          </a:r>
          <a:r>
            <a:rPr lang="pl-PL" sz="160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pracę sezonową cudzoziemcom (w tym 8 m. Elbląg).</a:t>
          </a:r>
        </a:p>
      </dgm:t>
    </dgm:pt>
    <dgm:pt modelId="{2A85A2E9-6306-4D2F-A1A0-B098108A7409}" type="parTrans" cxnId="{83F7EA1E-48A8-47B1-B06E-674FB508EE89}">
      <dgm:prSet/>
      <dgm:spPr/>
      <dgm:t>
        <a:bodyPr/>
        <a:lstStyle/>
        <a:p>
          <a:endParaRPr lang="pl-PL">
            <a:latin typeface="Arial" pitchFamily="34" charset="0"/>
            <a:cs typeface="Arial" pitchFamily="34" charset="0"/>
          </a:endParaRPr>
        </a:p>
      </dgm:t>
    </dgm:pt>
    <dgm:pt modelId="{F1FEC33D-0BEB-4F56-9015-A495E3F6F47F}" type="sibTrans" cxnId="{83F7EA1E-48A8-47B1-B06E-674FB508EE89}">
      <dgm:prSet/>
      <dgm:spPr/>
      <dgm:t>
        <a:bodyPr/>
        <a:lstStyle/>
        <a:p>
          <a:endParaRPr lang="pl-PL">
            <a:latin typeface="Arial" pitchFamily="34" charset="0"/>
            <a:cs typeface="Arial" pitchFamily="34" charset="0"/>
          </a:endParaRPr>
        </a:p>
      </dgm:t>
    </dgm:pt>
    <dgm:pt modelId="{E5A133F2-D193-48DC-A99E-0C29EF39DB4D}">
      <dgm:prSet phldrT="[Tekst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marL="85725" indent="-85725" algn="l">
            <a:buFont typeface="Wingdings" panose="05000000000000000000" pitchFamily="2" charset="2"/>
            <a:buChar char="§"/>
          </a:pPr>
          <a:r>
            <a:rPr lang="pl-PL" sz="160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Zgłoszono </a:t>
          </a:r>
          <a:r>
            <a:rPr lang="pl-PL" sz="1600" b="0" u="none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35 miejsc pracy </a:t>
          </a:r>
          <a:r>
            <a:rPr lang="pl-PL" sz="160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w związku z ubieganiem się o wydanie informacji starosty na temat możliwości zaspokojenia potrzeb kadrowych podmiotu powierzającego wykonanie pracy cudzoziemcowi.</a:t>
          </a:r>
        </a:p>
      </dgm:t>
    </dgm:pt>
    <dgm:pt modelId="{CFD6704F-5F7B-4081-A672-1988983E6CC7}" type="parTrans" cxnId="{077F3829-A371-462C-BF70-B18B2AF1D400}">
      <dgm:prSet/>
      <dgm:spPr/>
      <dgm:t>
        <a:bodyPr/>
        <a:lstStyle/>
        <a:p>
          <a:endParaRPr lang="pl-PL"/>
        </a:p>
      </dgm:t>
    </dgm:pt>
    <dgm:pt modelId="{8E64C3DC-08B3-4100-A053-CBE7A597D63F}" type="sibTrans" cxnId="{077F3829-A371-462C-BF70-B18B2AF1D400}">
      <dgm:prSet/>
      <dgm:spPr/>
      <dgm:t>
        <a:bodyPr/>
        <a:lstStyle/>
        <a:p>
          <a:endParaRPr lang="pl-PL"/>
        </a:p>
      </dgm:t>
    </dgm:pt>
    <dgm:pt modelId="{E4775989-1C4F-45BA-8FA4-9E3C8C9455F8}">
      <dgm:prSet phldrT="[Tekst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marL="85725" indent="-85725" algn="l">
            <a:buFont typeface="Wingdings" panose="05000000000000000000" pitchFamily="2" charset="2"/>
            <a:buChar char="§"/>
          </a:pPr>
          <a:r>
            <a:rPr lang="pl-PL" sz="160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Na koniec czerwca 2022 r. pracę podjęło </a:t>
          </a:r>
          <a:r>
            <a:rPr lang="pl-PL" sz="1600" b="0" u="none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1.075</a:t>
          </a:r>
          <a:r>
            <a:rPr lang="pl-PL" sz="160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cudzoziemców, z czego </a:t>
          </a:r>
          <a:r>
            <a:rPr lang="pl-PL" sz="1600" b="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386</a:t>
          </a:r>
          <a:r>
            <a:rPr lang="pl-PL" sz="160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dotyczy obywateli </a:t>
          </a:r>
          <a:r>
            <a:rPr lang="pl-PL" sz="16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Ukrainy.</a:t>
          </a:r>
        </a:p>
      </dgm:t>
    </dgm:pt>
    <dgm:pt modelId="{6C138B8E-7DA0-49DE-A994-BBBF77EC9456}" type="parTrans" cxnId="{E4F1E6B7-DAE4-4955-98BF-E541C4DFD083}">
      <dgm:prSet/>
      <dgm:spPr/>
      <dgm:t>
        <a:bodyPr/>
        <a:lstStyle/>
        <a:p>
          <a:endParaRPr lang="pl-PL"/>
        </a:p>
      </dgm:t>
    </dgm:pt>
    <dgm:pt modelId="{E49CE5A3-E683-436D-85CE-98A4C22C1C97}" type="sibTrans" cxnId="{E4F1E6B7-DAE4-4955-98BF-E541C4DFD083}">
      <dgm:prSet/>
      <dgm:spPr/>
      <dgm:t>
        <a:bodyPr/>
        <a:lstStyle/>
        <a:p>
          <a:endParaRPr lang="pl-PL"/>
        </a:p>
      </dgm:t>
    </dgm:pt>
    <dgm:pt modelId="{041F58DA-D7DE-4D65-A679-C605279BB6F5}">
      <dgm:prSet phldrT="[Tekst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marL="85725" indent="-85725" algn="l">
            <a:buFont typeface="Wingdings" panose="05000000000000000000" pitchFamily="2" charset="2"/>
            <a:buNone/>
          </a:pPr>
          <a:endParaRPr lang="pl-PL" sz="16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EBC8F0A-DD67-4488-9E35-480A94C3F570}" type="parTrans" cxnId="{926BE0FD-7856-447F-BB8B-F666CFDB910A}">
      <dgm:prSet/>
      <dgm:spPr/>
      <dgm:t>
        <a:bodyPr/>
        <a:lstStyle/>
        <a:p>
          <a:endParaRPr lang="pl-PL"/>
        </a:p>
      </dgm:t>
    </dgm:pt>
    <dgm:pt modelId="{6BD9A839-BF0D-4ECE-AAC2-2BEF1EDF202A}" type="sibTrans" cxnId="{926BE0FD-7856-447F-BB8B-F666CFDB910A}">
      <dgm:prSet/>
      <dgm:spPr/>
      <dgm:t>
        <a:bodyPr/>
        <a:lstStyle/>
        <a:p>
          <a:endParaRPr lang="pl-PL"/>
        </a:p>
      </dgm:t>
    </dgm:pt>
    <dgm:pt modelId="{EB2935C0-5AF2-4D79-AC2E-DED4CAD3521E}">
      <dgm:prSet phldrT="[Tekst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marL="85725" indent="-85725" algn="l">
            <a:buFont typeface="Wingdings" panose="05000000000000000000" pitchFamily="2" charset="2"/>
            <a:buNone/>
          </a:pPr>
          <a:endParaRPr lang="pl-PL" sz="16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A2F7E11-09AF-4241-8E8E-52A64394E9B6}" type="parTrans" cxnId="{5CCB5CED-111B-4053-971E-0873D773E580}">
      <dgm:prSet/>
      <dgm:spPr/>
      <dgm:t>
        <a:bodyPr/>
        <a:lstStyle/>
        <a:p>
          <a:endParaRPr lang="pl-PL"/>
        </a:p>
      </dgm:t>
    </dgm:pt>
    <dgm:pt modelId="{107FDB76-5C8F-45B0-A778-2FB6BE97851A}" type="sibTrans" cxnId="{5CCB5CED-111B-4053-971E-0873D773E580}">
      <dgm:prSet/>
      <dgm:spPr/>
      <dgm:t>
        <a:bodyPr/>
        <a:lstStyle/>
        <a:p>
          <a:endParaRPr lang="pl-PL"/>
        </a:p>
      </dgm:t>
    </dgm:pt>
    <dgm:pt modelId="{94D747AE-12B9-407B-9B6D-0AC79C79B837}">
      <dgm:prSet phldrT="[Tekst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marL="85725" indent="-85725" algn="l">
            <a:buFont typeface="Wingdings" panose="05000000000000000000" pitchFamily="2" charset="2"/>
            <a:buNone/>
          </a:pPr>
          <a:endParaRPr lang="pl-PL" sz="1600" b="0" u="none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0968205-9B9C-4BB1-BB5C-D99AEE8FD9D3}" type="parTrans" cxnId="{57AA4AA9-1E56-43BB-8F5E-BE6790444C03}">
      <dgm:prSet/>
      <dgm:spPr/>
      <dgm:t>
        <a:bodyPr/>
        <a:lstStyle/>
        <a:p>
          <a:endParaRPr lang="pl-PL"/>
        </a:p>
      </dgm:t>
    </dgm:pt>
    <dgm:pt modelId="{545D8490-5F47-40ED-9688-F0F3737343F4}" type="sibTrans" cxnId="{57AA4AA9-1E56-43BB-8F5E-BE6790444C03}">
      <dgm:prSet/>
      <dgm:spPr/>
      <dgm:t>
        <a:bodyPr/>
        <a:lstStyle/>
        <a:p>
          <a:endParaRPr lang="pl-PL"/>
        </a:p>
      </dgm:t>
    </dgm:pt>
    <dgm:pt modelId="{5A552D5A-2ED0-466E-AA4E-62833DDAE222}">
      <dgm:prSet phldrT="[Tekst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marL="85725" indent="-85725" algn="l">
            <a:buFont typeface="Wingdings" panose="05000000000000000000" pitchFamily="2" charset="2"/>
            <a:buNone/>
          </a:pPr>
          <a:r>
            <a:rPr lang="pl-PL" sz="1600" b="0" u="none" dirty="0">
              <a:latin typeface="Arial" pitchFamily="34" charset="0"/>
              <a:cs typeface="Arial" pitchFamily="34" charset="0"/>
            </a:rPr>
            <a:t> (W I półroczu 2021 r. zarejestrowano </a:t>
          </a:r>
          <a:r>
            <a:rPr lang="pl-PL" sz="1600" b="0" u="none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13.448</a:t>
          </a:r>
          <a:r>
            <a:rPr lang="pl-PL" sz="1600" b="0" u="none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l-PL" sz="1600" b="0" u="none" dirty="0">
              <a:latin typeface="Arial" panose="020B0604020202020204" pitchFamily="34" charset="0"/>
              <a:cs typeface="Arial" panose="020B0604020202020204" pitchFamily="34" charset="0"/>
            </a:rPr>
            <a:t>oświadczeń o powierzeniu wykonywania pracy cudzoziemcowi, z czego </a:t>
          </a:r>
          <a:r>
            <a:rPr lang="pl-PL" sz="1600" b="0" u="none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10498</a:t>
          </a:r>
          <a:r>
            <a:rPr lang="pl-PL" sz="1600" b="0" u="none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l-PL" sz="1600" b="0" u="none" dirty="0">
              <a:latin typeface="Arial" panose="020B0604020202020204" pitchFamily="34" charset="0"/>
              <a:cs typeface="Arial" panose="020B0604020202020204" pitchFamily="34" charset="0"/>
            </a:rPr>
            <a:t>dotyczyło obywateli Ukrainy)</a:t>
          </a:r>
          <a:endParaRPr lang="pl-PL" sz="1600" b="0" u="none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663A5A9-2C05-4829-95E0-1DFE6D405935}" type="parTrans" cxnId="{C8E7116C-33C7-4157-A559-8B1EBC33D4F5}">
      <dgm:prSet/>
      <dgm:spPr/>
      <dgm:t>
        <a:bodyPr/>
        <a:lstStyle/>
        <a:p>
          <a:endParaRPr lang="pl-PL"/>
        </a:p>
      </dgm:t>
    </dgm:pt>
    <dgm:pt modelId="{FBF65292-4AD9-460A-8D56-C09DA7ADB07E}" type="sibTrans" cxnId="{C8E7116C-33C7-4157-A559-8B1EBC33D4F5}">
      <dgm:prSet/>
      <dgm:spPr/>
      <dgm:t>
        <a:bodyPr/>
        <a:lstStyle/>
        <a:p>
          <a:endParaRPr lang="pl-PL"/>
        </a:p>
      </dgm:t>
    </dgm:pt>
    <dgm:pt modelId="{483E3D83-686D-4DEB-B41D-DCF042F24C82}">
      <dgm:prSet phldrT="[Tekst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marL="85725" indent="-85725" algn="l">
            <a:buFont typeface="Wingdings" panose="05000000000000000000" pitchFamily="2" charset="2"/>
            <a:buNone/>
          </a:pPr>
          <a:endParaRPr lang="pl-PL" sz="1600" b="0" u="none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72DD790-E2FD-41D1-9FBA-5E406E2308EF}" type="parTrans" cxnId="{329C0236-7465-4714-A8B4-C04CF403EC9D}">
      <dgm:prSet/>
      <dgm:spPr/>
      <dgm:t>
        <a:bodyPr/>
        <a:lstStyle/>
        <a:p>
          <a:endParaRPr lang="pl-PL"/>
        </a:p>
      </dgm:t>
    </dgm:pt>
    <dgm:pt modelId="{E14D5C13-850D-42AD-AC86-9CFE49FED3E4}" type="sibTrans" cxnId="{329C0236-7465-4714-A8B4-C04CF403EC9D}">
      <dgm:prSet/>
      <dgm:spPr/>
      <dgm:t>
        <a:bodyPr/>
        <a:lstStyle/>
        <a:p>
          <a:endParaRPr lang="pl-PL"/>
        </a:p>
      </dgm:t>
    </dgm:pt>
    <dgm:pt modelId="{2B15860F-DA22-4C5D-BA58-446ED2B6A658}">
      <dgm:prSet phldrT="[Tekst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marL="85725" indent="-85725" algn="l">
            <a:buFont typeface="Wingdings" panose="05000000000000000000" pitchFamily="2" charset="2"/>
            <a:buNone/>
          </a:pPr>
          <a:r>
            <a:rPr lang="pl-PL" sz="1600" b="0" dirty="0">
              <a:latin typeface="Arial" panose="020B0604020202020204" pitchFamily="34" charset="0"/>
              <a:cs typeface="Arial" panose="020B0604020202020204" pitchFamily="34" charset="0"/>
            </a:rPr>
            <a:t>  (W I półroczu 2021 roku wydano </a:t>
          </a:r>
          <a:r>
            <a:rPr lang="pl-PL" sz="16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57</a:t>
          </a:r>
          <a:r>
            <a:rPr lang="pl-PL" sz="1600" b="0" dirty="0">
              <a:latin typeface="Arial" panose="020B0604020202020204" pitchFamily="34" charset="0"/>
              <a:cs typeface="Arial" panose="020B0604020202020204" pitchFamily="34" charset="0"/>
            </a:rPr>
            <a:t> zezwoleń na pracę sezonową).</a:t>
          </a:r>
          <a:endParaRPr lang="pl-PL" sz="16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F1EEED6-7ACE-4BC1-AFD5-FABD70FDDED2}" type="parTrans" cxnId="{D52A4CF4-FB32-4FC3-8A9E-8E1835C91BC4}">
      <dgm:prSet/>
      <dgm:spPr/>
      <dgm:t>
        <a:bodyPr/>
        <a:lstStyle/>
        <a:p>
          <a:endParaRPr lang="pl-PL"/>
        </a:p>
      </dgm:t>
    </dgm:pt>
    <dgm:pt modelId="{1CCDB19D-6C22-423E-B99A-5DE04A0FB6BD}" type="sibTrans" cxnId="{D52A4CF4-FB32-4FC3-8A9E-8E1835C91BC4}">
      <dgm:prSet/>
      <dgm:spPr/>
      <dgm:t>
        <a:bodyPr/>
        <a:lstStyle/>
        <a:p>
          <a:endParaRPr lang="pl-PL"/>
        </a:p>
      </dgm:t>
    </dgm:pt>
    <dgm:pt modelId="{1E361DD8-D265-460F-B7F7-5EF9DBCF5002}">
      <dgm:prSet phldrT="[Tekst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marL="85725" indent="-85725" algn="l">
            <a:buFont typeface="Wingdings" panose="05000000000000000000" pitchFamily="2" charset="2"/>
            <a:buNone/>
          </a:pPr>
          <a:endParaRPr lang="pl-PL" sz="16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25294ED-EBA4-4049-97BE-C063A2CFF4EA}" type="parTrans" cxnId="{16D1ABF7-F716-46DF-8AF8-E2188CD98861}">
      <dgm:prSet/>
      <dgm:spPr/>
      <dgm:t>
        <a:bodyPr/>
        <a:lstStyle/>
        <a:p>
          <a:endParaRPr lang="pl-PL"/>
        </a:p>
      </dgm:t>
    </dgm:pt>
    <dgm:pt modelId="{4EAF51F3-5F51-48BF-80F9-ED9C424245B6}" type="sibTrans" cxnId="{16D1ABF7-F716-46DF-8AF8-E2188CD98861}">
      <dgm:prSet/>
      <dgm:spPr/>
      <dgm:t>
        <a:bodyPr/>
        <a:lstStyle/>
        <a:p>
          <a:endParaRPr lang="pl-PL"/>
        </a:p>
      </dgm:t>
    </dgm:pt>
    <dgm:pt modelId="{8D70B2F1-083A-4F40-A19F-C8FE8415FCCC}" type="pres">
      <dgm:prSet presAssocID="{98AD8CA1-A7C2-437A-A7B6-6DFC0A7A1D7E}" presName="Name0" presStyleCnt="0">
        <dgm:presLayoutVars>
          <dgm:dir/>
          <dgm:animLvl val="lvl"/>
          <dgm:resizeHandles val="exact"/>
        </dgm:presLayoutVars>
      </dgm:prSet>
      <dgm:spPr/>
    </dgm:pt>
    <dgm:pt modelId="{527FE678-648A-4380-9DE3-F163AFFFB3B6}" type="pres">
      <dgm:prSet presAssocID="{4CA6C456-7B94-4189-94E2-8E41C538D85A}" presName="linNode" presStyleCnt="0"/>
      <dgm:spPr/>
    </dgm:pt>
    <dgm:pt modelId="{57DF4058-31F4-4674-8C9C-D06DD74F47F0}" type="pres">
      <dgm:prSet presAssocID="{4CA6C456-7B94-4189-94E2-8E41C538D85A}" presName="parentText" presStyleLbl="node1" presStyleIdx="0" presStyleCnt="1" custScaleX="93449">
        <dgm:presLayoutVars>
          <dgm:chMax val="1"/>
          <dgm:bulletEnabled val="1"/>
        </dgm:presLayoutVars>
      </dgm:prSet>
      <dgm:spPr/>
    </dgm:pt>
    <dgm:pt modelId="{5AE729CD-F480-45CF-A38A-D26F43C1483C}" type="pres">
      <dgm:prSet presAssocID="{4CA6C456-7B94-4189-94E2-8E41C538D85A}" presName="descendantText" presStyleLbl="alignAccFollowNode1" presStyleIdx="0" presStyleCnt="1" custScaleX="102543" custScaleY="125122">
        <dgm:presLayoutVars>
          <dgm:bulletEnabled val="1"/>
        </dgm:presLayoutVars>
      </dgm:prSet>
      <dgm:spPr/>
    </dgm:pt>
  </dgm:ptLst>
  <dgm:cxnLst>
    <dgm:cxn modelId="{E320051C-7960-4789-AA09-31A3F9518EE1}" type="presOf" srcId="{EFC90147-C5FF-4CC3-A71D-F701F020F1E2}" destId="{5AE729CD-F480-45CF-A38A-D26F43C1483C}" srcOrd="0" destOrd="0" presId="urn:microsoft.com/office/officeart/2005/8/layout/vList5"/>
    <dgm:cxn modelId="{83F7EA1E-48A8-47B1-B06E-674FB508EE89}" srcId="{4CA6C456-7B94-4189-94E2-8E41C538D85A}" destId="{733AED9B-FCFB-4513-97FA-96C1CA6AB615}" srcOrd="4" destOrd="0" parTransId="{2A85A2E9-6306-4D2F-A1A0-B098108A7409}" sibTransId="{F1FEC33D-0BEB-4F56-9015-A495E3F6F47F}"/>
    <dgm:cxn modelId="{077F3829-A371-462C-BF70-B18B2AF1D400}" srcId="{4CA6C456-7B94-4189-94E2-8E41C538D85A}" destId="{E5A133F2-D193-48DC-A99E-0C29EF39DB4D}" srcOrd="8" destOrd="0" parTransId="{CFD6704F-5F7B-4081-A672-1988983E6CC7}" sibTransId="{8E64C3DC-08B3-4100-A053-CBE7A597D63F}"/>
    <dgm:cxn modelId="{329C0236-7465-4714-A8B4-C04CF403EC9D}" srcId="{4CA6C456-7B94-4189-94E2-8E41C538D85A}" destId="{483E3D83-686D-4DEB-B41D-DCF042F24C82}" srcOrd="1" destOrd="0" parTransId="{272DD790-E2FD-41D1-9FBA-5E406E2308EF}" sibTransId="{E14D5C13-850D-42AD-AC86-9CFE49FED3E4}"/>
    <dgm:cxn modelId="{0F16F462-9C83-4E93-8E36-A85F4220A82E}" type="presOf" srcId="{733AED9B-FCFB-4513-97FA-96C1CA6AB615}" destId="{5AE729CD-F480-45CF-A38A-D26F43C1483C}" srcOrd="0" destOrd="4" presId="urn:microsoft.com/office/officeart/2005/8/layout/vList5"/>
    <dgm:cxn modelId="{DCEFEA63-5C6E-4752-859B-D106635231D0}" type="presOf" srcId="{1E361DD8-D265-460F-B7F7-5EF9DBCF5002}" destId="{5AE729CD-F480-45CF-A38A-D26F43C1483C}" srcOrd="0" destOrd="5" presId="urn:microsoft.com/office/officeart/2005/8/layout/vList5"/>
    <dgm:cxn modelId="{92EE4A69-08C3-4D3F-AB23-19A6FB070750}" type="presOf" srcId="{041F58DA-D7DE-4D65-A679-C605279BB6F5}" destId="{5AE729CD-F480-45CF-A38A-D26F43C1483C}" srcOrd="0" destOrd="7" presId="urn:microsoft.com/office/officeart/2005/8/layout/vList5"/>
    <dgm:cxn modelId="{C8E7116C-33C7-4157-A559-8B1EBC33D4F5}" srcId="{4CA6C456-7B94-4189-94E2-8E41C538D85A}" destId="{5A552D5A-2ED0-466E-AA4E-62833DDAE222}" srcOrd="2" destOrd="0" parTransId="{1663A5A9-2C05-4829-95E0-1DFE6D405935}" sibTransId="{FBF65292-4AD9-460A-8D56-C09DA7ADB07E}"/>
    <dgm:cxn modelId="{C744C46D-98E3-4465-AD85-B6AEF839D06C}" type="presOf" srcId="{483E3D83-686D-4DEB-B41D-DCF042F24C82}" destId="{5AE729CD-F480-45CF-A38A-D26F43C1483C}" srcOrd="0" destOrd="1" presId="urn:microsoft.com/office/officeart/2005/8/layout/vList5"/>
    <dgm:cxn modelId="{D904949B-A48E-4692-A8EC-555390B99B5E}" type="presOf" srcId="{E5A133F2-D193-48DC-A99E-0C29EF39DB4D}" destId="{5AE729CD-F480-45CF-A38A-D26F43C1483C}" srcOrd="0" destOrd="8" presId="urn:microsoft.com/office/officeart/2005/8/layout/vList5"/>
    <dgm:cxn modelId="{E24F62A0-D01B-4879-A37D-1CA43EA6577B}" type="presOf" srcId="{E4775989-1C4F-45BA-8FA4-9E3C8C9455F8}" destId="{5AE729CD-F480-45CF-A38A-D26F43C1483C}" srcOrd="0" destOrd="10" presId="urn:microsoft.com/office/officeart/2005/8/layout/vList5"/>
    <dgm:cxn modelId="{40B479A0-F8D9-4753-95BE-66B954D23C04}" srcId="{98AD8CA1-A7C2-437A-A7B6-6DFC0A7A1D7E}" destId="{4CA6C456-7B94-4189-94E2-8E41C538D85A}" srcOrd="0" destOrd="0" parTransId="{044ADC0F-BD9F-46AC-93A1-63AFC10682C6}" sibTransId="{7E2D9E69-A011-4AFA-AA07-4C4890843789}"/>
    <dgm:cxn modelId="{57AA4AA9-1E56-43BB-8F5E-BE6790444C03}" srcId="{4CA6C456-7B94-4189-94E2-8E41C538D85A}" destId="{94D747AE-12B9-407B-9B6D-0AC79C79B837}" srcOrd="3" destOrd="0" parTransId="{B0968205-9B9C-4BB1-BB5C-D99AEE8FD9D3}" sibTransId="{545D8490-5F47-40ED-9688-F0F3737343F4}"/>
    <dgm:cxn modelId="{6D45F4B2-BC11-4F27-AE3B-3AFF9CED1300}" srcId="{4CA6C456-7B94-4189-94E2-8E41C538D85A}" destId="{EFC90147-C5FF-4CC3-A71D-F701F020F1E2}" srcOrd="0" destOrd="0" parTransId="{D5580577-CCE6-4F67-AAC0-9E4D55C31196}" sibTransId="{39551AEC-538F-4A09-B344-89EE8A5D2B2B}"/>
    <dgm:cxn modelId="{E3037EB3-CD12-460D-83DE-78B8BE0AE422}" type="presOf" srcId="{98AD8CA1-A7C2-437A-A7B6-6DFC0A7A1D7E}" destId="{8D70B2F1-083A-4F40-A19F-C8FE8415FCCC}" srcOrd="0" destOrd="0" presId="urn:microsoft.com/office/officeart/2005/8/layout/vList5"/>
    <dgm:cxn modelId="{E4F1E6B7-DAE4-4955-98BF-E541C4DFD083}" srcId="{4CA6C456-7B94-4189-94E2-8E41C538D85A}" destId="{E4775989-1C4F-45BA-8FA4-9E3C8C9455F8}" srcOrd="10" destOrd="0" parTransId="{6C138B8E-7DA0-49DE-A994-BBBF77EC9456}" sibTransId="{E49CE5A3-E683-436D-85CE-98A4C22C1C97}"/>
    <dgm:cxn modelId="{4BA3DFD2-AE89-437D-8B10-D09899BBD08D}" type="presOf" srcId="{5A552D5A-2ED0-466E-AA4E-62833DDAE222}" destId="{5AE729CD-F480-45CF-A38A-D26F43C1483C}" srcOrd="0" destOrd="2" presId="urn:microsoft.com/office/officeart/2005/8/layout/vList5"/>
    <dgm:cxn modelId="{6097CBD7-09B9-42F1-88D1-3F99FDB2AD51}" type="presOf" srcId="{2B15860F-DA22-4C5D-BA58-446ED2B6A658}" destId="{5AE729CD-F480-45CF-A38A-D26F43C1483C}" srcOrd="0" destOrd="6" presId="urn:microsoft.com/office/officeart/2005/8/layout/vList5"/>
    <dgm:cxn modelId="{7E5A5BDA-62D3-4523-BB29-BC74EDC34552}" type="presOf" srcId="{EB2935C0-5AF2-4D79-AC2E-DED4CAD3521E}" destId="{5AE729CD-F480-45CF-A38A-D26F43C1483C}" srcOrd="0" destOrd="9" presId="urn:microsoft.com/office/officeart/2005/8/layout/vList5"/>
    <dgm:cxn modelId="{A5FC1EE4-D5AD-453C-B2F6-E06B918F0AFB}" type="presOf" srcId="{94D747AE-12B9-407B-9B6D-0AC79C79B837}" destId="{5AE729CD-F480-45CF-A38A-D26F43C1483C}" srcOrd="0" destOrd="3" presId="urn:microsoft.com/office/officeart/2005/8/layout/vList5"/>
    <dgm:cxn modelId="{5CCB5CED-111B-4053-971E-0873D773E580}" srcId="{4CA6C456-7B94-4189-94E2-8E41C538D85A}" destId="{EB2935C0-5AF2-4D79-AC2E-DED4CAD3521E}" srcOrd="9" destOrd="0" parTransId="{8A2F7E11-09AF-4241-8E8E-52A64394E9B6}" sibTransId="{107FDB76-5C8F-45B0-A778-2FB6BE97851A}"/>
    <dgm:cxn modelId="{A713ECED-17D4-4C01-B4F8-AD9E8B1EE714}" type="presOf" srcId="{4CA6C456-7B94-4189-94E2-8E41C538D85A}" destId="{57DF4058-31F4-4674-8C9C-D06DD74F47F0}" srcOrd="0" destOrd="0" presId="urn:microsoft.com/office/officeart/2005/8/layout/vList5"/>
    <dgm:cxn modelId="{D52A4CF4-FB32-4FC3-8A9E-8E1835C91BC4}" srcId="{4CA6C456-7B94-4189-94E2-8E41C538D85A}" destId="{2B15860F-DA22-4C5D-BA58-446ED2B6A658}" srcOrd="6" destOrd="0" parTransId="{DF1EEED6-7ACE-4BC1-AFD5-FABD70FDDED2}" sibTransId="{1CCDB19D-6C22-423E-B99A-5DE04A0FB6BD}"/>
    <dgm:cxn modelId="{16D1ABF7-F716-46DF-8AF8-E2188CD98861}" srcId="{4CA6C456-7B94-4189-94E2-8E41C538D85A}" destId="{1E361DD8-D265-460F-B7F7-5EF9DBCF5002}" srcOrd="5" destOrd="0" parTransId="{525294ED-EBA4-4049-97BE-C063A2CFF4EA}" sibTransId="{4EAF51F3-5F51-48BF-80F9-ED9C424245B6}"/>
    <dgm:cxn modelId="{926BE0FD-7856-447F-BB8B-F666CFDB910A}" srcId="{4CA6C456-7B94-4189-94E2-8E41C538D85A}" destId="{041F58DA-D7DE-4D65-A679-C605279BB6F5}" srcOrd="7" destOrd="0" parTransId="{8EBC8F0A-DD67-4488-9E35-480A94C3F570}" sibTransId="{6BD9A839-BF0D-4ECE-AAC2-2BEF1EDF202A}"/>
    <dgm:cxn modelId="{B1ED6635-C37A-4DEC-8461-91741C0F489F}" type="presParOf" srcId="{8D70B2F1-083A-4F40-A19F-C8FE8415FCCC}" destId="{527FE678-648A-4380-9DE3-F163AFFFB3B6}" srcOrd="0" destOrd="0" presId="urn:microsoft.com/office/officeart/2005/8/layout/vList5"/>
    <dgm:cxn modelId="{2A16539E-8F98-4EA3-9096-4254F9BFB2CD}" type="presParOf" srcId="{527FE678-648A-4380-9DE3-F163AFFFB3B6}" destId="{57DF4058-31F4-4674-8C9C-D06DD74F47F0}" srcOrd="0" destOrd="0" presId="urn:microsoft.com/office/officeart/2005/8/layout/vList5"/>
    <dgm:cxn modelId="{79AF8E47-B26F-4FCB-A856-6D8C89CFEB68}" type="presParOf" srcId="{527FE678-648A-4380-9DE3-F163AFFFB3B6}" destId="{5AE729CD-F480-45CF-A38A-D26F43C1483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C3DB44-3DE6-4319-8BA0-1CB34CA61934}">
      <dsp:nvSpPr>
        <dsp:cNvPr id="0" name=""/>
        <dsp:cNvSpPr/>
      </dsp:nvSpPr>
      <dsp:spPr>
        <a:xfrm>
          <a:off x="0" y="1033"/>
          <a:ext cx="1519464" cy="934824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0" kern="1200" dirty="0">
              <a:latin typeface="Calibri" panose="020F0502020204030204" pitchFamily="34" charset="0"/>
              <a:cs typeface="Calibri" panose="020F0502020204030204" pitchFamily="34" charset="0"/>
            </a:rPr>
            <a:t>POLSKA</a:t>
          </a:r>
        </a:p>
      </dsp:txBody>
      <dsp:txXfrm>
        <a:off x="222520" y="137935"/>
        <a:ext cx="1074424" cy="66102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512CDF-4676-4FB8-8A6C-FFE0B4B5A93F}">
      <dsp:nvSpPr>
        <dsp:cNvPr id="0" name=""/>
        <dsp:cNvSpPr/>
      </dsp:nvSpPr>
      <dsp:spPr>
        <a:xfrm>
          <a:off x="0" y="427688"/>
          <a:ext cx="3960440" cy="63000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307374" tIns="520700" rIns="307374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l-PL" sz="2500" kern="1200" dirty="0"/>
        </a:p>
      </dsp:txBody>
      <dsp:txXfrm>
        <a:off x="0" y="427688"/>
        <a:ext cx="3960440" cy="630000"/>
      </dsp:txXfrm>
    </dsp:sp>
    <dsp:sp modelId="{60BA657C-EAB7-45B4-817F-9153E1D0C9F7}">
      <dsp:nvSpPr>
        <dsp:cNvPr id="0" name=""/>
        <dsp:cNvSpPr/>
      </dsp:nvSpPr>
      <dsp:spPr>
        <a:xfrm>
          <a:off x="224085" y="69056"/>
          <a:ext cx="2772308" cy="738000"/>
        </a:xfrm>
        <a:prstGeom prst="roundRect">
          <a:avLst/>
        </a:prstGeom>
        <a:solidFill>
          <a:srgbClr val="EEE9F3"/>
        </a:solidFill>
        <a:ln w="3175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04787" tIns="0" rIns="104787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0" kern="1200" dirty="0">
              <a:solidFill>
                <a:schemeClr val="tx1"/>
              </a:solidFill>
            </a:rPr>
            <a:t>Szkolenia</a:t>
          </a:r>
        </a:p>
      </dsp:txBody>
      <dsp:txXfrm>
        <a:off x="260111" y="105082"/>
        <a:ext cx="2700256" cy="665948"/>
      </dsp:txXfrm>
    </dsp:sp>
    <dsp:sp modelId="{2F857C99-8AB3-4529-9A36-58645FE4315F}">
      <dsp:nvSpPr>
        <dsp:cNvPr id="0" name=""/>
        <dsp:cNvSpPr/>
      </dsp:nvSpPr>
      <dsp:spPr>
        <a:xfrm>
          <a:off x="0" y="1512168"/>
          <a:ext cx="3960440" cy="63000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  <dsp:sp modelId="{96BAD41B-A16D-4F51-8544-A2EC26BB8A39}">
      <dsp:nvSpPr>
        <dsp:cNvPr id="0" name=""/>
        <dsp:cNvSpPr/>
      </dsp:nvSpPr>
      <dsp:spPr>
        <a:xfrm>
          <a:off x="198022" y="1192688"/>
          <a:ext cx="2772308" cy="738000"/>
        </a:xfrm>
        <a:prstGeom prst="roundRect">
          <a:avLst/>
        </a:prstGeom>
        <a:solidFill>
          <a:srgbClr val="EEE9F3"/>
        </a:solidFill>
        <a:ln w="3175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04787" tIns="0" rIns="104787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0" kern="1200" dirty="0">
              <a:solidFill>
                <a:schemeClr val="tx1"/>
              </a:solidFill>
            </a:rPr>
            <a:t>Staże</a:t>
          </a:r>
        </a:p>
      </dsp:txBody>
      <dsp:txXfrm>
        <a:off x="234048" y="1228714"/>
        <a:ext cx="2700256" cy="665948"/>
      </dsp:txXfrm>
    </dsp:sp>
    <dsp:sp modelId="{BCE703A2-F4F0-4DAC-BE08-443CD4045223}">
      <dsp:nvSpPr>
        <dsp:cNvPr id="0" name=""/>
        <dsp:cNvSpPr/>
      </dsp:nvSpPr>
      <dsp:spPr>
        <a:xfrm>
          <a:off x="0" y="2695687"/>
          <a:ext cx="3960440" cy="63000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  <dsp:sp modelId="{FFA18954-DAA4-43C3-AFB3-B4E33D77D102}">
      <dsp:nvSpPr>
        <dsp:cNvPr id="0" name=""/>
        <dsp:cNvSpPr/>
      </dsp:nvSpPr>
      <dsp:spPr>
        <a:xfrm>
          <a:off x="198022" y="2326687"/>
          <a:ext cx="2772308" cy="738000"/>
        </a:xfrm>
        <a:prstGeom prst="roundRect">
          <a:avLst/>
        </a:prstGeom>
        <a:solidFill>
          <a:srgbClr val="EEE9F3"/>
        </a:solidFill>
        <a:ln w="3175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04787" tIns="0" rIns="104787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0" kern="1200" dirty="0">
              <a:solidFill>
                <a:schemeClr val="tx1"/>
              </a:solidFill>
            </a:rPr>
            <a:t>Prace</a:t>
          </a:r>
          <a:r>
            <a:rPr lang="pl-PL" sz="1800" b="1" kern="1200" dirty="0"/>
            <a:t> </a:t>
          </a:r>
          <a:r>
            <a:rPr lang="pl-PL" sz="1800" b="0" kern="1200" dirty="0">
              <a:solidFill>
                <a:schemeClr val="tx1"/>
              </a:solidFill>
            </a:rPr>
            <a:t>interwencyjne</a:t>
          </a:r>
        </a:p>
      </dsp:txBody>
      <dsp:txXfrm>
        <a:off x="234048" y="2362713"/>
        <a:ext cx="2700256" cy="66594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512CDF-4676-4FB8-8A6C-FFE0B4B5A93F}">
      <dsp:nvSpPr>
        <dsp:cNvPr id="0" name=""/>
        <dsp:cNvSpPr/>
      </dsp:nvSpPr>
      <dsp:spPr>
        <a:xfrm>
          <a:off x="0" y="311118"/>
          <a:ext cx="3960440" cy="47880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  <dsp:sp modelId="{60BA657C-EAB7-45B4-817F-9153E1D0C9F7}">
      <dsp:nvSpPr>
        <dsp:cNvPr id="0" name=""/>
        <dsp:cNvSpPr/>
      </dsp:nvSpPr>
      <dsp:spPr>
        <a:xfrm>
          <a:off x="180019" y="26141"/>
          <a:ext cx="2772308" cy="560880"/>
        </a:xfrm>
        <a:prstGeom prst="roundRect">
          <a:avLst/>
        </a:prstGeom>
        <a:solidFill>
          <a:srgbClr val="EEE9F3"/>
        </a:solidFill>
        <a:ln w="3175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04787" tIns="0" rIns="104787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0" kern="1200" dirty="0">
              <a:solidFill>
                <a:schemeClr val="tx1"/>
              </a:solidFill>
            </a:rPr>
            <a:t>Roboty publiczne</a:t>
          </a:r>
        </a:p>
      </dsp:txBody>
      <dsp:txXfrm>
        <a:off x="207399" y="53521"/>
        <a:ext cx="2717548" cy="506120"/>
      </dsp:txXfrm>
    </dsp:sp>
    <dsp:sp modelId="{2F857C99-8AB3-4529-9A36-58645FE4315F}">
      <dsp:nvSpPr>
        <dsp:cNvPr id="0" name=""/>
        <dsp:cNvSpPr/>
      </dsp:nvSpPr>
      <dsp:spPr>
        <a:xfrm>
          <a:off x="0" y="1570325"/>
          <a:ext cx="3960440" cy="47880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  <dsp:sp modelId="{96BAD41B-A16D-4F51-8544-A2EC26BB8A39}">
      <dsp:nvSpPr>
        <dsp:cNvPr id="0" name=""/>
        <dsp:cNvSpPr/>
      </dsp:nvSpPr>
      <dsp:spPr>
        <a:xfrm>
          <a:off x="198022" y="892518"/>
          <a:ext cx="2772308" cy="958246"/>
        </a:xfrm>
        <a:prstGeom prst="roundRect">
          <a:avLst/>
        </a:prstGeom>
        <a:solidFill>
          <a:srgbClr val="EEE9F3"/>
        </a:solidFill>
        <a:ln w="3175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04787" tIns="0" rIns="104787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0" kern="1200" dirty="0">
              <a:solidFill>
                <a:schemeClr val="tx1"/>
              </a:solidFill>
            </a:rPr>
            <a:t>Dofinansowanie podejmowania działalności gospodarczej</a:t>
          </a:r>
        </a:p>
      </dsp:txBody>
      <dsp:txXfrm>
        <a:off x="244800" y="939296"/>
        <a:ext cx="2678752" cy="864690"/>
      </dsp:txXfrm>
    </dsp:sp>
    <dsp:sp modelId="{BCE703A2-F4F0-4DAC-BE08-443CD4045223}">
      <dsp:nvSpPr>
        <dsp:cNvPr id="0" name=""/>
        <dsp:cNvSpPr/>
      </dsp:nvSpPr>
      <dsp:spPr>
        <a:xfrm>
          <a:off x="0" y="2964025"/>
          <a:ext cx="3960440" cy="47880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  <dsp:sp modelId="{FFA18954-DAA4-43C3-AFB3-B4E33D77D102}">
      <dsp:nvSpPr>
        <dsp:cNvPr id="0" name=""/>
        <dsp:cNvSpPr/>
      </dsp:nvSpPr>
      <dsp:spPr>
        <a:xfrm>
          <a:off x="197828" y="2151725"/>
          <a:ext cx="2769600" cy="1092740"/>
        </a:xfrm>
        <a:prstGeom prst="roundRect">
          <a:avLst/>
        </a:prstGeom>
        <a:solidFill>
          <a:srgbClr val="EEE9F3"/>
        </a:solidFill>
        <a:ln w="3175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04787" tIns="0" rIns="104787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0" kern="1200" dirty="0">
              <a:solidFill>
                <a:schemeClr val="tx1"/>
              </a:solidFill>
            </a:rPr>
            <a:t>Refundacja kosztów wyposażenia i doposażenia stanowiska pracy</a:t>
          </a:r>
        </a:p>
      </dsp:txBody>
      <dsp:txXfrm>
        <a:off x="251171" y="2205068"/>
        <a:ext cx="2662914" cy="9860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B63129-E145-4520-AA8F-587BE8918F18}">
      <dsp:nvSpPr>
        <dsp:cNvPr id="0" name=""/>
        <dsp:cNvSpPr/>
      </dsp:nvSpPr>
      <dsp:spPr>
        <a:xfrm rot="5400000">
          <a:off x="-267081" y="269196"/>
          <a:ext cx="1780544" cy="1246380"/>
        </a:xfrm>
        <a:prstGeom prst="chevron">
          <a:avLst/>
        </a:prstGeom>
        <a:solidFill>
          <a:srgbClr val="BEA9D3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b="0" kern="1200" dirty="0">
              <a:solidFill>
                <a:schemeClr val="tx1"/>
              </a:solidFill>
            </a:rPr>
            <a:t>2022</a:t>
          </a:r>
        </a:p>
      </dsp:txBody>
      <dsp:txXfrm rot="-5400000">
        <a:off x="1" y="625304"/>
        <a:ext cx="1246380" cy="534164"/>
      </dsp:txXfrm>
    </dsp:sp>
    <dsp:sp modelId="{7760BA94-2DFD-4655-ACF8-2A768D9F930D}">
      <dsp:nvSpPr>
        <dsp:cNvPr id="0" name=""/>
        <dsp:cNvSpPr/>
      </dsp:nvSpPr>
      <dsp:spPr>
        <a:xfrm rot="5400000">
          <a:off x="2029048" y="-780553"/>
          <a:ext cx="1157353" cy="27226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200" kern="1200" dirty="0">
              <a:latin typeface="Calibri" panose="020F0502020204030204" pitchFamily="34" charset="0"/>
              <a:cs typeface="Calibri" panose="020F0502020204030204" pitchFamily="34" charset="0"/>
            </a:rPr>
            <a:t>818,0 tys. osób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200" b="0" kern="1200" dirty="0">
              <a:latin typeface="Calibri" panose="020F0502020204030204" pitchFamily="34" charset="0"/>
              <a:cs typeface="Calibri" panose="020F0502020204030204" pitchFamily="34" charset="0"/>
            </a:rPr>
            <a:t>4,9%</a:t>
          </a:r>
          <a:r>
            <a:rPr lang="pl-PL" sz="2200" kern="1200" dirty="0">
              <a:latin typeface="Calibri" panose="020F0502020204030204" pitchFamily="34" charset="0"/>
              <a:cs typeface="Calibri" panose="020F0502020204030204" pitchFamily="34" charset="0"/>
            </a:rPr>
            <a:t> stopa bezrobocia </a:t>
          </a:r>
        </a:p>
      </dsp:txBody>
      <dsp:txXfrm rot="-5400000">
        <a:off x="1246381" y="58611"/>
        <a:ext cx="2666192" cy="1044359"/>
      </dsp:txXfrm>
    </dsp:sp>
    <dsp:sp modelId="{B6A27030-03F6-45DC-A5B0-03F117A09560}">
      <dsp:nvSpPr>
        <dsp:cNvPr id="0" name=""/>
        <dsp:cNvSpPr/>
      </dsp:nvSpPr>
      <dsp:spPr>
        <a:xfrm rot="5400000">
          <a:off x="-267081" y="1793456"/>
          <a:ext cx="1780544" cy="1246380"/>
        </a:xfrm>
        <a:prstGeom prst="chevron">
          <a:avLst/>
        </a:prstGeom>
        <a:solidFill>
          <a:srgbClr val="EEE9F3"/>
        </a:solidFill>
        <a:ln w="12700" cap="flat" cmpd="sng" algn="ctr">
          <a:solidFill>
            <a:srgbClr val="66669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 dirty="0">
              <a:solidFill>
                <a:schemeClr val="tx1"/>
              </a:solidFill>
            </a:rPr>
            <a:t>2021</a:t>
          </a:r>
        </a:p>
      </dsp:txBody>
      <dsp:txXfrm rot="-5400000">
        <a:off x="1" y="2149564"/>
        <a:ext cx="1246380" cy="534164"/>
      </dsp:txXfrm>
    </dsp:sp>
    <dsp:sp modelId="{65E38BBF-CA5C-4795-97E3-AA74934996AF}">
      <dsp:nvSpPr>
        <dsp:cNvPr id="0" name=""/>
        <dsp:cNvSpPr/>
      </dsp:nvSpPr>
      <dsp:spPr>
        <a:xfrm rot="5400000">
          <a:off x="2029048" y="743706"/>
          <a:ext cx="1157353" cy="27226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6669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200" kern="1200" dirty="0">
              <a:latin typeface="Calibri" panose="020F0502020204030204" pitchFamily="34" charset="0"/>
              <a:cs typeface="Calibri" panose="020F0502020204030204" pitchFamily="34" charset="0"/>
            </a:rPr>
            <a:t>993,4 tys. osób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200" kern="1200" dirty="0">
              <a:latin typeface="Calibri" panose="020F0502020204030204" pitchFamily="34" charset="0"/>
              <a:cs typeface="Calibri" panose="020F0502020204030204" pitchFamily="34" charset="0"/>
            </a:rPr>
            <a:t>5,9% stopa bezrobocia</a:t>
          </a:r>
          <a:endParaRPr lang="pl-PL" sz="22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246381" y="1582871"/>
        <a:ext cx="2666192" cy="10443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B63129-E145-4520-AA8F-587BE8918F18}">
      <dsp:nvSpPr>
        <dsp:cNvPr id="0" name=""/>
        <dsp:cNvSpPr/>
      </dsp:nvSpPr>
      <dsp:spPr>
        <a:xfrm rot="5400000">
          <a:off x="-267305" y="283560"/>
          <a:ext cx="1782033" cy="1247423"/>
        </a:xfrm>
        <a:prstGeom prst="chevron">
          <a:avLst/>
        </a:prstGeom>
        <a:solidFill>
          <a:srgbClr val="BEA9D3"/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 dirty="0">
              <a:solidFill>
                <a:schemeClr val="tx1"/>
              </a:solidFill>
            </a:rPr>
            <a:t>2022</a:t>
          </a:r>
        </a:p>
      </dsp:txBody>
      <dsp:txXfrm rot="-5400000">
        <a:off x="1" y="639967"/>
        <a:ext cx="1247423" cy="534610"/>
      </dsp:txXfrm>
    </dsp:sp>
    <dsp:sp modelId="{7760BA94-2DFD-4655-ACF8-2A768D9F930D}">
      <dsp:nvSpPr>
        <dsp:cNvPr id="0" name=""/>
        <dsp:cNvSpPr/>
      </dsp:nvSpPr>
      <dsp:spPr>
        <a:xfrm rot="5400000">
          <a:off x="2169511" y="-853539"/>
          <a:ext cx="1184303" cy="29736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400" kern="1200" dirty="0">
              <a:latin typeface="Calibri" panose="020F0502020204030204" pitchFamily="34" charset="0"/>
              <a:cs typeface="Calibri" panose="020F0502020204030204" pitchFamily="34" charset="0"/>
            </a:rPr>
            <a:t>37,7 tys. osób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400" b="0" kern="1200" dirty="0">
              <a:latin typeface="Calibri" panose="020F0502020204030204" pitchFamily="34" charset="0"/>
              <a:cs typeface="Calibri" panose="020F0502020204030204" pitchFamily="34" charset="0"/>
            </a:rPr>
            <a:t>7,6% </a:t>
          </a:r>
          <a:r>
            <a:rPr lang="pl-PL" sz="2400" kern="1200" dirty="0">
              <a:latin typeface="Calibri" panose="020F0502020204030204" pitchFamily="34" charset="0"/>
              <a:cs typeface="Calibri" panose="020F0502020204030204" pitchFamily="34" charset="0"/>
            </a:rPr>
            <a:t>stopa bezrobocia </a:t>
          </a:r>
        </a:p>
      </dsp:txBody>
      <dsp:txXfrm rot="-5400000">
        <a:off x="1274854" y="98931"/>
        <a:ext cx="2915805" cy="1068677"/>
      </dsp:txXfrm>
    </dsp:sp>
    <dsp:sp modelId="{B6A27030-03F6-45DC-A5B0-03F117A09560}">
      <dsp:nvSpPr>
        <dsp:cNvPr id="0" name=""/>
        <dsp:cNvSpPr/>
      </dsp:nvSpPr>
      <dsp:spPr>
        <a:xfrm rot="5400000">
          <a:off x="-267305" y="1791039"/>
          <a:ext cx="1782033" cy="1247423"/>
        </a:xfrm>
        <a:prstGeom prst="chevron">
          <a:avLst/>
        </a:prstGeom>
        <a:solidFill>
          <a:srgbClr val="EEE9F3"/>
        </a:solidFill>
        <a:ln w="6350" cap="flat" cmpd="sng" algn="ctr">
          <a:solidFill>
            <a:srgbClr val="2D62A3"/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 dirty="0">
              <a:solidFill>
                <a:schemeClr val="tx1"/>
              </a:solidFill>
            </a:rPr>
            <a:t>2021</a:t>
          </a:r>
        </a:p>
      </dsp:txBody>
      <dsp:txXfrm rot="-5400000">
        <a:off x="1" y="2147446"/>
        <a:ext cx="1247423" cy="534610"/>
      </dsp:txXfrm>
    </dsp:sp>
    <dsp:sp modelId="{65E38BBF-CA5C-4795-97E3-AA74934996AF}">
      <dsp:nvSpPr>
        <dsp:cNvPr id="0" name=""/>
        <dsp:cNvSpPr/>
      </dsp:nvSpPr>
      <dsp:spPr>
        <a:xfrm rot="5400000">
          <a:off x="2168786" y="602371"/>
          <a:ext cx="1158321" cy="30010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2D62A3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200" kern="1200" dirty="0">
              <a:latin typeface="Calibri" panose="020F0502020204030204" pitchFamily="34" charset="0"/>
              <a:cs typeface="Calibri" panose="020F0502020204030204" pitchFamily="34" charset="0"/>
            </a:rPr>
            <a:t>46,3 tys. osób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200" kern="1200" dirty="0">
              <a:latin typeface="Calibri" panose="020F0502020204030204" pitchFamily="34" charset="0"/>
              <a:cs typeface="Calibri" panose="020F0502020204030204" pitchFamily="34" charset="0"/>
            </a:rPr>
            <a:t>9,2% stopa bezrobocia</a:t>
          </a:r>
          <a:endParaRPr lang="pl-PL" sz="22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247423" y="1580280"/>
        <a:ext cx="2944503" cy="10452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B63129-E145-4520-AA8F-587BE8918F18}">
      <dsp:nvSpPr>
        <dsp:cNvPr id="0" name=""/>
        <dsp:cNvSpPr/>
      </dsp:nvSpPr>
      <dsp:spPr>
        <a:xfrm rot="5400000">
          <a:off x="-292330" y="295490"/>
          <a:ext cx="1948870" cy="1364209"/>
        </a:xfrm>
        <a:prstGeom prst="chevron">
          <a:avLst/>
        </a:prstGeom>
        <a:solidFill>
          <a:srgbClr val="BEA9D3"/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0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2022</a:t>
          </a:r>
        </a:p>
      </dsp:txBody>
      <dsp:txXfrm rot="-5400000">
        <a:off x="1" y="685265"/>
        <a:ext cx="1364209" cy="584661"/>
      </dsp:txXfrm>
    </dsp:sp>
    <dsp:sp modelId="{7760BA94-2DFD-4655-ACF8-2A768D9F930D}">
      <dsp:nvSpPr>
        <dsp:cNvPr id="0" name=""/>
        <dsp:cNvSpPr/>
      </dsp:nvSpPr>
      <dsp:spPr>
        <a:xfrm rot="5400000">
          <a:off x="2156142" y="-649036"/>
          <a:ext cx="1266765" cy="28506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>
              <a:latin typeface="Arial" pitchFamily="34" charset="0"/>
              <a:cs typeface="Arial" pitchFamily="34" charset="0"/>
            </a:rPr>
            <a:t>2.544 osoby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>
              <a:latin typeface="Arial" pitchFamily="34" charset="0"/>
              <a:cs typeface="Arial" pitchFamily="34" charset="0"/>
            </a:rPr>
            <a:t>stopa bezrobocia 6,3%</a:t>
          </a:r>
        </a:p>
      </dsp:txBody>
      <dsp:txXfrm rot="-5400000">
        <a:off x="1364209" y="204735"/>
        <a:ext cx="2788794" cy="1143089"/>
      </dsp:txXfrm>
    </dsp:sp>
    <dsp:sp modelId="{B6A27030-03F6-45DC-A5B0-03F117A09560}">
      <dsp:nvSpPr>
        <dsp:cNvPr id="0" name=""/>
        <dsp:cNvSpPr/>
      </dsp:nvSpPr>
      <dsp:spPr>
        <a:xfrm rot="5400000">
          <a:off x="-292330" y="1955596"/>
          <a:ext cx="1948870" cy="1364209"/>
        </a:xfrm>
        <a:prstGeom prst="chevron">
          <a:avLst/>
        </a:prstGeom>
        <a:solidFill>
          <a:srgbClr val="EEE9F3"/>
        </a:solidFill>
        <a:ln w="12700" cap="flat" cmpd="sng" algn="ctr">
          <a:solidFill>
            <a:srgbClr val="66669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0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2021</a:t>
          </a:r>
        </a:p>
      </dsp:txBody>
      <dsp:txXfrm rot="-5400000">
        <a:off x="1" y="2345371"/>
        <a:ext cx="1364209" cy="584661"/>
      </dsp:txXfrm>
    </dsp:sp>
    <dsp:sp modelId="{65E38BBF-CA5C-4795-97E3-AA74934996AF}">
      <dsp:nvSpPr>
        <dsp:cNvPr id="0" name=""/>
        <dsp:cNvSpPr/>
      </dsp:nvSpPr>
      <dsp:spPr>
        <a:xfrm rot="5400000">
          <a:off x="2156142" y="871332"/>
          <a:ext cx="1266765" cy="28506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6669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>
              <a:latin typeface="Arial" pitchFamily="34" charset="0"/>
              <a:cs typeface="Arial" pitchFamily="34" charset="0"/>
            </a:rPr>
            <a:t>2.974 osoby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>
              <a:latin typeface="Arial" pitchFamily="34" charset="0"/>
              <a:cs typeface="Arial" pitchFamily="34" charset="0"/>
            </a:rPr>
            <a:t>stopa bezrobocia 7,2%</a:t>
          </a:r>
        </a:p>
      </dsp:txBody>
      <dsp:txXfrm rot="-5400000">
        <a:off x="1364209" y="1725103"/>
        <a:ext cx="2788794" cy="11430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B63129-E145-4520-AA8F-587BE8918F18}">
      <dsp:nvSpPr>
        <dsp:cNvPr id="0" name=""/>
        <dsp:cNvSpPr/>
      </dsp:nvSpPr>
      <dsp:spPr>
        <a:xfrm rot="5400000">
          <a:off x="-282861" y="284804"/>
          <a:ext cx="1885741" cy="1320019"/>
        </a:xfrm>
        <a:prstGeom prst="chevron">
          <a:avLst/>
        </a:prstGeom>
        <a:solidFill>
          <a:srgbClr val="BEA9D3"/>
        </a:solidFill>
        <a:ln w="12700" cap="flat" cmpd="sng" algn="ctr">
          <a:solidFill>
            <a:srgbClr val="66669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9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2022</a:t>
          </a:r>
        </a:p>
      </dsp:txBody>
      <dsp:txXfrm rot="-5400000">
        <a:off x="1" y="661953"/>
        <a:ext cx="1320019" cy="565722"/>
      </dsp:txXfrm>
    </dsp:sp>
    <dsp:sp modelId="{7760BA94-2DFD-4655-ACF8-2A768D9F930D}">
      <dsp:nvSpPr>
        <dsp:cNvPr id="0" name=""/>
        <dsp:cNvSpPr/>
      </dsp:nvSpPr>
      <dsp:spPr>
        <a:xfrm rot="5400000">
          <a:off x="2154564" y="-834545"/>
          <a:ext cx="1225732" cy="28948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6669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>
              <a:latin typeface="Arial" pitchFamily="34" charset="0"/>
              <a:cs typeface="Arial" pitchFamily="34" charset="0"/>
            </a:rPr>
            <a:t>2.280 osób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>
              <a:latin typeface="Arial" pitchFamily="34" charset="0"/>
              <a:cs typeface="Arial" pitchFamily="34" charset="0"/>
            </a:rPr>
            <a:t>stopa bezrobocia 11,8% </a:t>
          </a:r>
        </a:p>
      </dsp:txBody>
      <dsp:txXfrm rot="-5400000">
        <a:off x="1320020" y="59834"/>
        <a:ext cx="2834987" cy="1106062"/>
      </dsp:txXfrm>
    </dsp:sp>
    <dsp:sp modelId="{B6A27030-03F6-45DC-A5B0-03F117A09560}">
      <dsp:nvSpPr>
        <dsp:cNvPr id="0" name=""/>
        <dsp:cNvSpPr/>
      </dsp:nvSpPr>
      <dsp:spPr>
        <a:xfrm rot="5400000">
          <a:off x="-282861" y="1880735"/>
          <a:ext cx="1885741" cy="1320019"/>
        </a:xfrm>
        <a:prstGeom prst="chevron">
          <a:avLst/>
        </a:prstGeom>
        <a:solidFill>
          <a:srgbClr val="EEE9F3"/>
        </a:solidFill>
        <a:ln w="12700" cap="flat" cmpd="sng" algn="ctr">
          <a:solidFill>
            <a:srgbClr val="66669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9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2021</a:t>
          </a:r>
        </a:p>
      </dsp:txBody>
      <dsp:txXfrm rot="-5400000">
        <a:off x="1" y="2257884"/>
        <a:ext cx="1320019" cy="565722"/>
      </dsp:txXfrm>
    </dsp:sp>
    <dsp:sp modelId="{65E38BBF-CA5C-4795-97E3-AA74934996AF}">
      <dsp:nvSpPr>
        <dsp:cNvPr id="0" name=""/>
        <dsp:cNvSpPr/>
      </dsp:nvSpPr>
      <dsp:spPr>
        <a:xfrm rot="5400000">
          <a:off x="2138816" y="808227"/>
          <a:ext cx="1225732" cy="28948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6669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>
              <a:latin typeface="Arial" pitchFamily="34" charset="0"/>
              <a:cs typeface="Arial" pitchFamily="34" charset="0"/>
            </a:rPr>
            <a:t>2.737 osób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>
              <a:latin typeface="Arial" pitchFamily="34" charset="0"/>
              <a:cs typeface="Arial" pitchFamily="34" charset="0"/>
            </a:rPr>
            <a:t>stopa bezrobocia 14,2%</a:t>
          </a:r>
        </a:p>
      </dsp:txBody>
      <dsp:txXfrm rot="-5400000">
        <a:off x="1304272" y="1702607"/>
        <a:ext cx="2834987" cy="11060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F86D58-561F-4A5B-83A9-F0C166C959AF}">
      <dsp:nvSpPr>
        <dsp:cNvPr id="0" name=""/>
        <dsp:cNvSpPr/>
      </dsp:nvSpPr>
      <dsp:spPr>
        <a:xfrm>
          <a:off x="792075" y="1008117"/>
          <a:ext cx="3692006" cy="1636764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latin typeface="Arial" pitchFamily="34" charset="0"/>
              <a:cs typeface="Arial" pitchFamily="34" charset="0"/>
            </a:rPr>
            <a:t>	</a:t>
          </a:r>
          <a:r>
            <a:rPr lang="pl-PL" sz="2000" b="0" kern="1200" dirty="0">
              <a:latin typeface="Arial" pitchFamily="34" charset="0"/>
              <a:cs typeface="Arial" pitchFamily="34" charset="0"/>
            </a:rPr>
            <a:t>NAPŁYW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latin typeface="Arial" pitchFamily="34" charset="0"/>
              <a:cs typeface="Arial" pitchFamily="34" charset="0"/>
            </a:rPr>
            <a:t>*</a:t>
          </a:r>
          <a:r>
            <a:rPr lang="pl-PL" sz="1800" u="none" kern="1200" dirty="0">
              <a:latin typeface="Arial" pitchFamily="34" charset="0"/>
              <a:cs typeface="Arial" pitchFamily="34" charset="0"/>
            </a:rPr>
            <a:t> </a:t>
          </a:r>
          <a:r>
            <a:rPr lang="pl-PL" sz="2000" b="0" u="none" kern="120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2.285</a:t>
          </a:r>
          <a:r>
            <a:rPr lang="pl-PL" sz="1800" b="0" u="none" kern="120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pl-PL" sz="1800" b="0" kern="1200" dirty="0">
              <a:latin typeface="Arial" pitchFamily="34" charset="0"/>
              <a:cs typeface="Arial" pitchFamily="34" charset="0"/>
            </a:rPr>
            <a:t>osób zarejestrowano </a:t>
          </a:r>
          <a:endParaRPr lang="pl-PL" sz="1800" b="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0" kern="1200" dirty="0">
              <a:effectLst/>
            </a:rPr>
            <a:t>(2337</a:t>
          </a:r>
          <a:r>
            <a:rPr lang="pl-PL" sz="1800" b="0" kern="1200" dirty="0"/>
            <a:t> </a:t>
          </a:r>
          <a:r>
            <a:rPr lang="pl-PL" sz="1800" kern="1200" dirty="0"/>
            <a:t>osób zarejestrowano w   I połowie 2021 r. – spadek o 52 osoby, tj. 2,3%)</a:t>
          </a:r>
          <a:endParaRPr lang="pl-PL" sz="1800" kern="1200" dirty="0">
            <a:latin typeface="Arial" pitchFamily="34" charset="0"/>
            <a:cs typeface="Arial" pitchFamily="34" charset="0"/>
          </a:endParaRPr>
        </a:p>
      </dsp:txBody>
      <dsp:txXfrm>
        <a:off x="1382796" y="1008117"/>
        <a:ext cx="3101285" cy="1636764"/>
      </dsp:txXfrm>
    </dsp:sp>
    <dsp:sp modelId="{56B7850D-3252-4F10-9519-3F1433B7B39C}">
      <dsp:nvSpPr>
        <dsp:cNvPr id="0" name=""/>
        <dsp:cNvSpPr/>
      </dsp:nvSpPr>
      <dsp:spPr>
        <a:xfrm>
          <a:off x="137540" y="2740269"/>
          <a:ext cx="4121159" cy="1710711"/>
        </a:xfrm>
        <a:prstGeom prst="rect">
          <a:avLst/>
        </a:prstGeom>
        <a:solidFill>
          <a:srgbClr val="EEE9F3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kern="1200" dirty="0">
              <a:latin typeface="Arial" pitchFamily="34" charset="0"/>
              <a:cs typeface="Arial" pitchFamily="34" charset="0"/>
            </a:rPr>
            <a:t>ODPŁYW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u="none" kern="1200" dirty="0">
              <a:latin typeface="Arial" pitchFamily="34" charset="0"/>
              <a:cs typeface="Arial" pitchFamily="34" charset="0"/>
            </a:rPr>
            <a:t>* </a:t>
          </a:r>
          <a:r>
            <a:rPr lang="pl-PL" sz="2000" b="0" u="none" kern="120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2.364</a:t>
          </a:r>
          <a:r>
            <a:rPr lang="pl-PL" sz="1800" b="0" u="none" kern="1200" dirty="0">
              <a:latin typeface="Arial" pitchFamily="34" charset="0"/>
              <a:cs typeface="Arial" pitchFamily="34" charset="0"/>
            </a:rPr>
            <a:t> </a:t>
          </a:r>
          <a:r>
            <a:rPr lang="pl-PL" sz="1800" b="0" kern="1200" dirty="0">
              <a:latin typeface="Arial" pitchFamily="34" charset="0"/>
              <a:cs typeface="Arial" pitchFamily="34" charset="0"/>
            </a:rPr>
            <a:t>osób wyrejestrowano</a:t>
          </a:r>
          <a:endParaRPr lang="pl-PL" sz="1800" b="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0" kern="1200" dirty="0">
              <a:effectLst/>
            </a:rPr>
            <a:t>(2567 </a:t>
          </a:r>
          <a:r>
            <a:rPr lang="pl-PL" sz="1800" kern="1200" dirty="0"/>
            <a:t>osób wyrejestrowano w       I połowie 2021 r. – spadek o 203 osoby, tj. 7,9%)</a:t>
          </a:r>
          <a:endParaRPr lang="pl-PL" sz="1800" kern="1200" dirty="0">
            <a:latin typeface="Arial" pitchFamily="34" charset="0"/>
            <a:cs typeface="Arial" pitchFamily="34" charset="0"/>
          </a:endParaRPr>
        </a:p>
      </dsp:txBody>
      <dsp:txXfrm>
        <a:off x="796926" y="2740269"/>
        <a:ext cx="3461773" cy="1710711"/>
      </dsp:txXfrm>
    </dsp:sp>
    <dsp:sp modelId="{66A94887-0521-4860-9B92-E42EB162B964}">
      <dsp:nvSpPr>
        <dsp:cNvPr id="0" name=""/>
        <dsp:cNvSpPr/>
      </dsp:nvSpPr>
      <dsp:spPr>
        <a:xfrm>
          <a:off x="0" y="0"/>
          <a:ext cx="1889037" cy="1402476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0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Elbląg</a:t>
          </a:r>
        </a:p>
      </dsp:txBody>
      <dsp:txXfrm>
        <a:off x="276643" y="205388"/>
        <a:ext cx="1335751" cy="991700"/>
      </dsp:txXfrm>
    </dsp:sp>
    <dsp:sp modelId="{3F057795-8B46-43F7-B3DB-EDCDCA759E3B}">
      <dsp:nvSpPr>
        <dsp:cNvPr id="0" name=""/>
        <dsp:cNvSpPr/>
      </dsp:nvSpPr>
      <dsp:spPr>
        <a:xfrm>
          <a:off x="4680524" y="1368158"/>
          <a:ext cx="4079571" cy="1735337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latin typeface="Arial" pitchFamily="34" charset="0"/>
              <a:cs typeface="Arial" pitchFamily="34" charset="0"/>
            </a:rPr>
            <a:t>	</a:t>
          </a:r>
          <a:r>
            <a:rPr lang="pl-PL" sz="2000" b="0" kern="1200" dirty="0">
              <a:latin typeface="Arial" pitchFamily="34" charset="0"/>
              <a:cs typeface="Arial" pitchFamily="34" charset="0"/>
            </a:rPr>
            <a:t>NAPŁYW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latin typeface="Arial" pitchFamily="34" charset="0"/>
              <a:cs typeface="Arial" pitchFamily="34" charset="0"/>
            </a:rPr>
            <a:t>*</a:t>
          </a:r>
          <a:r>
            <a:rPr lang="pl-PL" sz="1600" u="none" kern="1200" dirty="0">
              <a:latin typeface="Arial" pitchFamily="34" charset="0"/>
              <a:cs typeface="Arial" pitchFamily="34" charset="0"/>
            </a:rPr>
            <a:t> </a:t>
          </a:r>
          <a:r>
            <a:rPr lang="pl-PL" sz="2000" b="0" u="none" kern="120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1.472</a:t>
          </a:r>
          <a:r>
            <a:rPr lang="pl-PL" sz="1800" b="0" u="none" kern="1200" dirty="0">
              <a:latin typeface="Arial" pitchFamily="34" charset="0"/>
              <a:cs typeface="Arial" pitchFamily="34" charset="0"/>
            </a:rPr>
            <a:t> </a:t>
          </a:r>
          <a:r>
            <a:rPr lang="pl-PL" sz="1800" b="0" kern="1200" dirty="0">
              <a:latin typeface="Arial" pitchFamily="34" charset="0"/>
              <a:cs typeface="Arial" pitchFamily="34" charset="0"/>
            </a:rPr>
            <a:t>osoby zarejestrowano</a:t>
          </a:r>
          <a:endParaRPr lang="pl-PL" sz="1800" b="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0" kern="1200" dirty="0">
              <a:effectLst/>
            </a:rPr>
            <a:t>(1460</a:t>
          </a:r>
          <a:r>
            <a:rPr lang="pl-PL" sz="1800" b="0" kern="1200" dirty="0"/>
            <a:t> </a:t>
          </a:r>
          <a:r>
            <a:rPr lang="pl-PL" sz="1800" kern="1200" dirty="0"/>
            <a:t>osób zarejestrowano w   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   I połowie 2021 r. – wzrost o 12 osób tj., 0,8%)</a:t>
          </a:r>
          <a:endParaRPr lang="pl-PL" sz="1800" kern="1200" dirty="0">
            <a:latin typeface="Arial" pitchFamily="34" charset="0"/>
            <a:cs typeface="Arial" pitchFamily="34" charset="0"/>
          </a:endParaRPr>
        </a:p>
      </dsp:txBody>
      <dsp:txXfrm>
        <a:off x="5333255" y="1368158"/>
        <a:ext cx="3426840" cy="1735337"/>
      </dsp:txXfrm>
    </dsp:sp>
    <dsp:sp modelId="{E032AFD5-B502-45A5-A63D-21532B106CCC}">
      <dsp:nvSpPr>
        <dsp:cNvPr id="0" name=""/>
        <dsp:cNvSpPr/>
      </dsp:nvSpPr>
      <dsp:spPr>
        <a:xfrm>
          <a:off x="4464484" y="3240361"/>
          <a:ext cx="4016732" cy="171631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kern="1200" dirty="0">
              <a:latin typeface="Arial" pitchFamily="34" charset="0"/>
              <a:cs typeface="Arial" pitchFamily="34" charset="0"/>
            </a:rPr>
            <a:t>ODPŁYW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latin typeface="Arial" pitchFamily="34" charset="0"/>
              <a:cs typeface="Arial" pitchFamily="34" charset="0"/>
            </a:rPr>
            <a:t>* </a:t>
          </a:r>
          <a:r>
            <a:rPr lang="pl-PL" sz="2000" b="0" u="none" kern="120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1.848</a:t>
          </a:r>
          <a:r>
            <a:rPr lang="pl-PL" sz="1800" b="0" kern="1200" dirty="0">
              <a:latin typeface="Arial" pitchFamily="34" charset="0"/>
              <a:cs typeface="Arial" pitchFamily="34" charset="0"/>
            </a:rPr>
            <a:t> osób wyrejestrowano</a:t>
          </a:r>
          <a:endParaRPr lang="pl-PL" sz="1800" b="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0" kern="1200" dirty="0">
              <a:effectLst/>
            </a:rPr>
            <a:t>(1819</a:t>
          </a:r>
          <a:r>
            <a:rPr lang="pl-PL" sz="1800" b="0" kern="1200" dirty="0"/>
            <a:t> </a:t>
          </a:r>
          <a:r>
            <a:rPr lang="pl-PL" sz="1800" kern="1200" dirty="0"/>
            <a:t>osób wyrejestrowano w      I połowie 2021 r. – wzrost o 29 osób tj., 1,6%)</a:t>
          </a:r>
          <a:endParaRPr lang="pl-PL" sz="1800" kern="1200" dirty="0">
            <a:latin typeface="Arial" pitchFamily="34" charset="0"/>
            <a:cs typeface="Arial" pitchFamily="34" charset="0"/>
          </a:endParaRPr>
        </a:p>
      </dsp:txBody>
      <dsp:txXfrm>
        <a:off x="5107162" y="3240361"/>
        <a:ext cx="3374055" cy="1716310"/>
      </dsp:txXfrm>
    </dsp:sp>
    <dsp:sp modelId="{24A8B082-E5A6-4C9E-A888-3F16CC02AB2E}">
      <dsp:nvSpPr>
        <dsp:cNvPr id="0" name=""/>
        <dsp:cNvSpPr/>
      </dsp:nvSpPr>
      <dsp:spPr>
        <a:xfrm>
          <a:off x="4536498" y="3"/>
          <a:ext cx="1827608" cy="1402476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0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powiat elbląski</a:t>
          </a:r>
        </a:p>
      </dsp:txBody>
      <dsp:txXfrm>
        <a:off x="4804145" y="205391"/>
        <a:ext cx="1292314" cy="9917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46A6DB-3D69-4694-93DE-C64C94DD148E}">
      <dsp:nvSpPr>
        <dsp:cNvPr id="0" name=""/>
        <dsp:cNvSpPr/>
      </dsp:nvSpPr>
      <dsp:spPr>
        <a:xfrm rot="5400000">
          <a:off x="5227788" y="-1980001"/>
          <a:ext cx="1543844" cy="5714554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6350" cap="flat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>
              <a:latin typeface="Arial" pitchFamily="34" charset="0"/>
              <a:cs typeface="Arial" pitchFamily="34" charset="0"/>
            </a:rPr>
            <a:t>Wydano ogółem </a:t>
          </a:r>
          <a:r>
            <a:rPr lang="pl-PL" sz="1800" b="0" u="sng" kern="120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1.218</a:t>
          </a:r>
          <a:r>
            <a:rPr lang="pl-PL" sz="1800" b="0" kern="1200" dirty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 </a:t>
          </a:r>
          <a:r>
            <a:rPr lang="pl-PL" sz="1800" b="0" kern="1200" dirty="0">
              <a:latin typeface="Arial" pitchFamily="34" charset="0"/>
              <a:cs typeface="Arial" pitchFamily="34" charset="0"/>
            </a:rPr>
            <a:t>skierowania do pracy                (w I połowie 2021 r. wydano 2.442 skierowania)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b="0" kern="1200" dirty="0">
              <a:latin typeface="Arial" pitchFamily="34" charset="0"/>
              <a:cs typeface="Arial" pitchFamily="34" charset="0"/>
            </a:rPr>
            <a:t>Elbląg – </a:t>
          </a:r>
          <a:r>
            <a:rPr lang="pl-PL" sz="1800" b="0" kern="120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911 </a:t>
          </a:r>
          <a:r>
            <a:rPr lang="pl-PL" sz="180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(w 2021 r. – 1466)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b="0" kern="1200" dirty="0">
              <a:latin typeface="Arial" pitchFamily="34" charset="0"/>
              <a:cs typeface="Arial" pitchFamily="34" charset="0"/>
            </a:rPr>
            <a:t>powiat elbląski – </a:t>
          </a:r>
          <a:r>
            <a:rPr lang="pl-PL" sz="1800" b="0" kern="120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307 </a:t>
          </a:r>
          <a:r>
            <a:rPr lang="pl-PL" sz="180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(w 2021 r. – 976)</a:t>
          </a:r>
        </a:p>
      </dsp:txBody>
      <dsp:txXfrm rot="-5400000">
        <a:off x="3142433" y="180718"/>
        <a:ext cx="5639190" cy="1393116"/>
      </dsp:txXfrm>
    </dsp:sp>
    <dsp:sp modelId="{243EAC01-5FAC-4E64-BC71-682A70BA0574}">
      <dsp:nvSpPr>
        <dsp:cNvPr id="0" name=""/>
        <dsp:cNvSpPr/>
      </dsp:nvSpPr>
      <dsp:spPr>
        <a:xfrm>
          <a:off x="72003" y="41597"/>
          <a:ext cx="3214437" cy="1460826"/>
        </a:xfrm>
        <a:prstGeom prst="roundRect">
          <a:avLst/>
        </a:prstGeom>
        <a:solidFill>
          <a:srgbClr val="EEE9F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SKIEROWANIA DO PRACY</a:t>
          </a:r>
        </a:p>
      </dsp:txBody>
      <dsp:txXfrm>
        <a:off x="143315" y="112909"/>
        <a:ext cx="3071813" cy="1318202"/>
      </dsp:txXfrm>
    </dsp:sp>
    <dsp:sp modelId="{13321533-07E4-4A99-AD70-60B8610C43E3}">
      <dsp:nvSpPr>
        <dsp:cNvPr id="0" name=""/>
        <dsp:cNvSpPr/>
      </dsp:nvSpPr>
      <dsp:spPr>
        <a:xfrm rot="5400000">
          <a:off x="5070930" y="-246133"/>
          <a:ext cx="1909378" cy="5714554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6350" cap="flat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i="0" kern="1200" dirty="0">
              <a:latin typeface="Arial" pitchFamily="34" charset="0"/>
              <a:cs typeface="Arial" pitchFamily="34" charset="0"/>
            </a:rPr>
            <a:t>Pracę podjęło – </a:t>
          </a:r>
          <a:r>
            <a:rPr lang="pl-PL" sz="1800" b="0" i="0" kern="12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1.857</a:t>
          </a:r>
          <a:r>
            <a:rPr lang="pl-PL" sz="1800" b="0" i="0" kern="1200" dirty="0">
              <a:latin typeface="Arial" pitchFamily="34" charset="0"/>
              <a:cs typeface="Arial" pitchFamily="34" charset="0"/>
            </a:rPr>
            <a:t> osób (w 2021 r. pracę podjęło 2.172 osoby)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b="0" i="0" kern="1200" dirty="0">
              <a:latin typeface="Arial" pitchFamily="34" charset="0"/>
              <a:cs typeface="Arial" pitchFamily="34" charset="0"/>
            </a:rPr>
            <a:t>Elbląg – </a:t>
          </a:r>
          <a:r>
            <a:rPr lang="pl-PL" sz="1800" b="0" i="0" kern="12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1.126</a:t>
          </a:r>
          <a:r>
            <a:rPr lang="pl-PL" sz="1800" b="0" i="0" kern="1200" dirty="0">
              <a:latin typeface="Arial" pitchFamily="34" charset="0"/>
              <a:cs typeface="Arial" pitchFamily="34" charset="0"/>
            </a:rPr>
            <a:t> osób  (w 2021 r. pracę podjęło 1.252 osoby)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b="0" i="0" kern="1200" dirty="0">
              <a:latin typeface="Arial" pitchFamily="34" charset="0"/>
              <a:cs typeface="Arial" pitchFamily="34" charset="0"/>
            </a:rPr>
            <a:t>powiat elbląski – </a:t>
          </a:r>
          <a:r>
            <a:rPr lang="pl-PL" sz="1800" b="0" i="0" kern="12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731</a:t>
          </a:r>
          <a:r>
            <a:rPr lang="pl-PL" sz="1800" b="0" i="0" kern="1200" dirty="0">
              <a:latin typeface="Arial" pitchFamily="34" charset="0"/>
              <a:cs typeface="Arial" pitchFamily="34" charset="0"/>
            </a:rPr>
            <a:t> </a:t>
          </a:r>
          <a:r>
            <a:rPr lang="pl-PL" sz="1800" i="0" kern="1200" dirty="0">
              <a:latin typeface="Arial" pitchFamily="34" charset="0"/>
              <a:cs typeface="Arial" pitchFamily="34" charset="0"/>
            </a:rPr>
            <a:t>osób  (w 2021 r. pracę podjęło 920 osób</a:t>
          </a:r>
          <a:r>
            <a:rPr lang="pl-PL" sz="1600" i="0" kern="1200" dirty="0">
              <a:latin typeface="Arial" pitchFamily="34" charset="0"/>
              <a:cs typeface="Arial" pitchFamily="34" charset="0"/>
            </a:rPr>
            <a:t>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l-PL" sz="1600" i="0" kern="1200" dirty="0">
            <a:latin typeface="Arial" pitchFamily="34" charset="0"/>
            <a:cs typeface="Arial" pitchFamily="34" charset="0"/>
          </a:endParaRPr>
        </a:p>
      </dsp:txBody>
      <dsp:txXfrm rot="-5400000">
        <a:off x="3168342" y="1749663"/>
        <a:ext cx="5621346" cy="1722962"/>
      </dsp:txXfrm>
    </dsp:sp>
    <dsp:sp modelId="{3AC60D7A-00AB-4AAA-BFE5-B834076AA919}">
      <dsp:nvSpPr>
        <dsp:cNvPr id="0" name=""/>
        <dsp:cNvSpPr/>
      </dsp:nvSpPr>
      <dsp:spPr>
        <a:xfrm>
          <a:off x="72003" y="1728205"/>
          <a:ext cx="3214437" cy="1639947"/>
        </a:xfrm>
        <a:prstGeom prst="roundRect">
          <a:avLst/>
        </a:prstGeom>
        <a:solidFill>
          <a:srgbClr val="EEE9F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PODJĘCIA PRACY</a:t>
          </a:r>
        </a:p>
      </dsp:txBody>
      <dsp:txXfrm>
        <a:off x="152059" y="1808261"/>
        <a:ext cx="3054325" cy="1479835"/>
      </dsp:txXfrm>
    </dsp:sp>
    <dsp:sp modelId="{AE9B6DF6-BF9A-4D6E-B8FA-5B668DB0D5F4}">
      <dsp:nvSpPr>
        <dsp:cNvPr id="0" name=""/>
        <dsp:cNvSpPr/>
      </dsp:nvSpPr>
      <dsp:spPr>
        <a:xfrm>
          <a:off x="72003" y="3516426"/>
          <a:ext cx="3214437" cy="1464068"/>
        </a:xfrm>
        <a:prstGeom prst="roundRect">
          <a:avLst/>
        </a:prstGeom>
        <a:solidFill>
          <a:srgbClr val="EEE9F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INDYWIDUALNE PLANY DZIAŁANIA</a:t>
          </a:r>
        </a:p>
      </dsp:txBody>
      <dsp:txXfrm>
        <a:off x="143473" y="3587896"/>
        <a:ext cx="3071497" cy="132112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E729CD-F480-45CF-A38A-D26F43C1483C}">
      <dsp:nvSpPr>
        <dsp:cNvPr id="0" name=""/>
        <dsp:cNvSpPr/>
      </dsp:nvSpPr>
      <dsp:spPr>
        <a:xfrm rot="5400000">
          <a:off x="3145437" y="-131598"/>
          <a:ext cx="5544607" cy="5807813"/>
        </a:xfrm>
        <a:prstGeom prst="round2SameRect">
          <a:avLst/>
        </a:prstGeom>
        <a:solidFill>
          <a:schemeClr val="bg1">
            <a:lumMod val="95000"/>
            <a:alpha val="90000"/>
          </a:schemeClr>
        </a:solidFill>
        <a:ln w="635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85725" lvl="1" indent="-85725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pl-PL" sz="2000" kern="1200" dirty="0">
              <a:latin typeface="Arial" pitchFamily="34" charset="0"/>
              <a:cs typeface="Arial" pitchFamily="34" charset="0"/>
            </a:rPr>
            <a:t> </a:t>
          </a:r>
          <a:r>
            <a:rPr lang="pl-PL" sz="1600" kern="1200" dirty="0">
              <a:latin typeface="Arial" pitchFamily="34" charset="0"/>
              <a:cs typeface="Arial" pitchFamily="34" charset="0"/>
            </a:rPr>
            <a:t>Zarejestrowano </a:t>
          </a:r>
          <a:r>
            <a:rPr lang="pl-PL" sz="1600" b="0" kern="120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4.814</a:t>
          </a:r>
          <a:r>
            <a:rPr lang="pl-PL" sz="1600" b="0" u="sng" kern="120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pl-PL" sz="1600" b="0" u="none" kern="120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oświadczeń </a:t>
          </a:r>
          <a:r>
            <a:rPr lang="pl-PL" sz="1600" u="none" kern="1200" dirty="0">
              <a:latin typeface="Arial" pitchFamily="34" charset="0"/>
              <a:cs typeface="Arial" pitchFamily="34" charset="0"/>
            </a:rPr>
            <a:t>o</a:t>
          </a:r>
          <a:r>
            <a:rPr lang="pl-PL" sz="1600" b="0" u="none" kern="1200" dirty="0">
              <a:latin typeface="Arial" pitchFamily="34" charset="0"/>
              <a:cs typeface="Arial" pitchFamily="34" charset="0"/>
            </a:rPr>
            <a:t> powierzeniu pracy cudzoziemcowi, z czego </a:t>
          </a:r>
          <a:r>
            <a:rPr lang="pl-PL" sz="1600" b="0" u="none" kern="12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2.212</a:t>
          </a:r>
          <a:r>
            <a:rPr lang="pl-PL" sz="1600" b="0" u="none" kern="1200" dirty="0">
              <a:latin typeface="Arial" pitchFamily="34" charset="0"/>
              <a:cs typeface="Arial" pitchFamily="34" charset="0"/>
            </a:rPr>
            <a:t> dotyczyło obywateli Ukrainy.</a:t>
          </a:r>
          <a:endParaRPr lang="pl-PL" sz="1600" b="0" u="none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85725" lvl="1" indent="-85725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pl-PL" sz="1600" b="0" u="none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85725" lvl="1" indent="-85725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pl-PL" sz="1600" b="0" u="none" kern="1200" dirty="0">
              <a:latin typeface="Arial" pitchFamily="34" charset="0"/>
              <a:cs typeface="Arial" pitchFamily="34" charset="0"/>
            </a:rPr>
            <a:t> (W I półroczu 2021 r. zarejestrowano </a:t>
          </a:r>
          <a:r>
            <a:rPr lang="pl-PL" sz="1600" b="0" u="none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13.448</a:t>
          </a:r>
          <a:r>
            <a:rPr lang="pl-PL" sz="1600" b="0" u="none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l-PL" sz="1600" b="0" u="none" kern="1200" dirty="0">
              <a:latin typeface="Arial" panose="020B0604020202020204" pitchFamily="34" charset="0"/>
              <a:cs typeface="Arial" panose="020B0604020202020204" pitchFamily="34" charset="0"/>
            </a:rPr>
            <a:t>oświadczeń o powierzeniu wykonywania pracy cudzoziemcowi, z czego </a:t>
          </a:r>
          <a:r>
            <a:rPr lang="pl-PL" sz="1600" b="0" u="none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10498</a:t>
          </a:r>
          <a:r>
            <a:rPr lang="pl-PL" sz="1600" b="0" u="none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l-PL" sz="1600" b="0" u="none" kern="1200" dirty="0">
              <a:latin typeface="Arial" panose="020B0604020202020204" pitchFamily="34" charset="0"/>
              <a:cs typeface="Arial" panose="020B0604020202020204" pitchFamily="34" charset="0"/>
            </a:rPr>
            <a:t>dotyczyło obywateli Ukrainy)</a:t>
          </a:r>
          <a:endParaRPr lang="pl-PL" sz="1600" b="0" u="none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85725" lvl="1" indent="-85725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pl-PL" sz="1600" b="0" u="none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85725" lvl="1" indent="-85725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pl-PL" sz="1600" b="0" u="none" kern="1200" dirty="0">
              <a:latin typeface="Arial" pitchFamily="34" charset="0"/>
              <a:cs typeface="Arial" pitchFamily="34" charset="0"/>
            </a:rPr>
            <a:t> Wydano </a:t>
          </a:r>
          <a:r>
            <a:rPr lang="pl-PL" sz="1600" b="0" u="none" kern="120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8 zezwoleń </a:t>
          </a:r>
          <a:r>
            <a:rPr lang="pl-PL" sz="1600" b="0" u="none" kern="1200" dirty="0">
              <a:latin typeface="Arial" pitchFamily="34" charset="0"/>
              <a:cs typeface="Arial" pitchFamily="34" charset="0"/>
            </a:rPr>
            <a:t>(</a:t>
          </a:r>
          <a:r>
            <a:rPr lang="pl-PL" sz="1600" b="0" i="1" u="none" kern="1200" dirty="0">
              <a:latin typeface="Arial" pitchFamily="34" charset="0"/>
              <a:cs typeface="Arial" pitchFamily="34" charset="0"/>
            </a:rPr>
            <a:t>w trybie decyzji administracyjnych</a:t>
          </a:r>
          <a:r>
            <a:rPr lang="pl-PL" sz="1600" b="0" u="none" kern="1200" dirty="0">
              <a:latin typeface="Arial" pitchFamily="34" charset="0"/>
              <a:cs typeface="Arial" pitchFamily="34" charset="0"/>
            </a:rPr>
            <a:t>) </a:t>
          </a:r>
          <a:r>
            <a:rPr lang="pl-PL" sz="1600" b="0" u="none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na </a:t>
          </a:r>
          <a:r>
            <a:rPr lang="pl-PL" sz="160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pracę sezonową cudzoziemcom (w tym 8 m. Elbląg).</a:t>
          </a:r>
        </a:p>
        <a:p>
          <a:pPr marL="85725" lvl="1" indent="-85725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pl-PL" sz="1600" b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85725" lvl="1" indent="-85725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pl-PL" sz="1600" b="0" kern="1200" dirty="0">
              <a:latin typeface="Arial" panose="020B0604020202020204" pitchFamily="34" charset="0"/>
              <a:cs typeface="Arial" panose="020B0604020202020204" pitchFamily="34" charset="0"/>
            </a:rPr>
            <a:t>  (W I półroczu 2021 roku wydano </a:t>
          </a:r>
          <a:r>
            <a:rPr lang="pl-PL" sz="1600" b="0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57</a:t>
          </a:r>
          <a:r>
            <a:rPr lang="pl-PL" sz="1600" b="0" kern="1200" dirty="0">
              <a:latin typeface="Arial" panose="020B0604020202020204" pitchFamily="34" charset="0"/>
              <a:cs typeface="Arial" panose="020B0604020202020204" pitchFamily="34" charset="0"/>
            </a:rPr>
            <a:t> zezwoleń na pracę sezonową).</a:t>
          </a:r>
          <a:endParaRPr lang="pl-PL" sz="1600" b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85725" lvl="1" indent="-85725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pl-PL" sz="1600" b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85725" lvl="1" indent="-85725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pl-PL" sz="160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Zgłoszono </a:t>
          </a:r>
          <a:r>
            <a:rPr lang="pl-PL" sz="1600" b="0" u="none" kern="120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35 miejsc pracy </a:t>
          </a:r>
          <a:r>
            <a:rPr lang="pl-PL" sz="160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w związku z ubieganiem się o wydanie informacji starosty na temat możliwości zaspokojenia potrzeb kadrowych podmiotu powierzającego wykonanie pracy cudzoziemcowi.</a:t>
          </a:r>
        </a:p>
        <a:p>
          <a:pPr marL="85725" lvl="1" indent="-85725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pl-PL" sz="1600" b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85725" lvl="1" indent="-85725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pl-PL" sz="160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Na koniec czerwca 2022 r. pracę podjęło </a:t>
          </a:r>
          <a:r>
            <a:rPr lang="pl-PL" sz="1600" b="0" u="none" kern="120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1.075</a:t>
          </a:r>
          <a:r>
            <a:rPr lang="pl-PL" sz="160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cudzoziemców, z czego </a:t>
          </a:r>
          <a:r>
            <a:rPr lang="pl-PL" sz="1600" b="0" kern="12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386</a:t>
          </a:r>
          <a:r>
            <a:rPr lang="pl-PL" sz="160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dotyczy obywateli </a:t>
          </a:r>
          <a:r>
            <a:rPr lang="pl-PL" sz="16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Ukrainy.</a:t>
          </a:r>
        </a:p>
      </dsp:txBody>
      <dsp:txXfrm rot="-5400000">
        <a:off x="3013835" y="270670"/>
        <a:ext cx="5537148" cy="5003277"/>
      </dsp:txXfrm>
    </dsp:sp>
    <dsp:sp modelId="{57DF4058-31F4-4674-8C9C-D06DD74F47F0}">
      <dsp:nvSpPr>
        <dsp:cNvPr id="0" name=""/>
        <dsp:cNvSpPr/>
      </dsp:nvSpPr>
      <dsp:spPr>
        <a:xfrm>
          <a:off x="36663" y="2707"/>
          <a:ext cx="2977171" cy="5539201"/>
        </a:xfrm>
        <a:prstGeom prst="roundRect">
          <a:avLst/>
        </a:prstGeom>
        <a:solidFill>
          <a:srgbClr val="EEE9F3"/>
        </a:solidFill>
        <a:ln w="6350" cap="flat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CUDZOZIEMCY</a:t>
          </a:r>
        </a:p>
      </dsp:txBody>
      <dsp:txXfrm>
        <a:off x="181997" y="148041"/>
        <a:ext cx="2686503" cy="52485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0.5625</cdr:x>
      <cdr:y>0.11429</cdr:y>
    </cdr:from>
    <cdr:to>
      <cdr:x>0.625</cdr:x>
      <cdr:y>0.15714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4536504" y="576064"/>
          <a:ext cx="50405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0.5625</cdr:x>
      <cdr:y>0.11429</cdr:y>
    </cdr:from>
    <cdr:to>
      <cdr:x>0.625</cdr:x>
      <cdr:y>0.15714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4536504" y="576064"/>
          <a:ext cx="50405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0.81731</cdr:x>
      <cdr:y>0.2</cdr:y>
    </cdr:from>
    <cdr:to>
      <cdr:x>0.90385</cdr:x>
      <cdr:y>0.3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6072230" y="571504"/>
          <a:ext cx="642942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endParaRPr lang="pl-PL" sz="14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0.31731</cdr:x>
      <cdr:y>0.225</cdr:y>
    </cdr:from>
    <cdr:to>
      <cdr:x>0.40385</cdr:x>
      <cdr:y>0.37802</cdr:y>
    </cdr:to>
    <cdr:sp macro="" textlink="">
      <cdr:nvSpPr>
        <cdr:cNvPr id="5" name="pole tekstowe 1"/>
        <cdr:cNvSpPr txBox="1"/>
      </cdr:nvSpPr>
      <cdr:spPr>
        <a:xfrm xmlns:a="http://schemas.openxmlformats.org/drawingml/2006/main">
          <a:off x="2393090" y="546408"/>
          <a:ext cx="652668" cy="3716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Perpetua"/>
            </a:defRPr>
          </a:lvl1pPr>
          <a:lvl2pPr marL="457200" indent="0">
            <a:defRPr sz="1100">
              <a:latin typeface="Perpetua"/>
            </a:defRPr>
          </a:lvl2pPr>
          <a:lvl3pPr marL="914400" indent="0">
            <a:defRPr sz="1100">
              <a:latin typeface="Perpetua"/>
            </a:defRPr>
          </a:lvl3pPr>
          <a:lvl4pPr marL="1371600" indent="0">
            <a:defRPr sz="1100">
              <a:latin typeface="Perpetua"/>
            </a:defRPr>
          </a:lvl4pPr>
          <a:lvl5pPr marL="1828800" indent="0">
            <a:defRPr sz="1100">
              <a:latin typeface="Perpetua"/>
            </a:defRPr>
          </a:lvl5pPr>
          <a:lvl6pPr marL="2286000" indent="0">
            <a:defRPr sz="1100">
              <a:latin typeface="Perpetua"/>
            </a:defRPr>
          </a:lvl6pPr>
          <a:lvl7pPr marL="2743200" indent="0">
            <a:defRPr sz="1100">
              <a:latin typeface="Perpetua"/>
            </a:defRPr>
          </a:lvl7pPr>
          <a:lvl8pPr marL="3200400" indent="0">
            <a:defRPr sz="1100">
              <a:latin typeface="Perpetua"/>
            </a:defRPr>
          </a:lvl8pPr>
          <a:lvl9pPr marL="3657600" indent="0">
            <a:defRPr sz="1100">
              <a:latin typeface="Perpetua"/>
            </a:defRPr>
          </a:lvl9pPr>
        </a:lstStyle>
        <a:p xmlns:a="http://schemas.openxmlformats.org/drawingml/2006/main">
          <a:pPr algn="ctr"/>
          <a:endParaRPr lang="pl-PL" sz="14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0.80769</cdr:x>
      <cdr:y>0</cdr:y>
    </cdr:from>
    <cdr:to>
      <cdr:x>0.89423</cdr:x>
      <cdr:y>0.11111</cdr:y>
    </cdr:to>
    <cdr:sp macro="" textlink="">
      <cdr:nvSpPr>
        <cdr:cNvPr id="3" name="pole tekstowe 1"/>
        <cdr:cNvSpPr txBox="1"/>
      </cdr:nvSpPr>
      <cdr:spPr>
        <a:xfrm xmlns:a="http://schemas.openxmlformats.org/drawingml/2006/main">
          <a:off x="6000792" y="-214290"/>
          <a:ext cx="642942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Perpetua"/>
            </a:defRPr>
          </a:lvl1pPr>
          <a:lvl2pPr marL="457200" indent="0">
            <a:defRPr sz="1100">
              <a:latin typeface="Perpetua"/>
            </a:defRPr>
          </a:lvl2pPr>
          <a:lvl3pPr marL="914400" indent="0">
            <a:defRPr sz="1100">
              <a:latin typeface="Perpetua"/>
            </a:defRPr>
          </a:lvl3pPr>
          <a:lvl4pPr marL="1371600" indent="0">
            <a:defRPr sz="1100">
              <a:latin typeface="Perpetua"/>
            </a:defRPr>
          </a:lvl4pPr>
          <a:lvl5pPr marL="1828800" indent="0">
            <a:defRPr sz="1100">
              <a:latin typeface="Perpetua"/>
            </a:defRPr>
          </a:lvl5pPr>
          <a:lvl6pPr marL="2286000" indent="0">
            <a:defRPr sz="1100">
              <a:latin typeface="Perpetua"/>
            </a:defRPr>
          </a:lvl6pPr>
          <a:lvl7pPr marL="2743200" indent="0">
            <a:defRPr sz="1100">
              <a:latin typeface="Perpetua"/>
            </a:defRPr>
          </a:lvl7pPr>
          <a:lvl8pPr marL="3200400" indent="0">
            <a:defRPr sz="1100">
              <a:latin typeface="Perpetua"/>
            </a:defRPr>
          </a:lvl8pPr>
          <a:lvl9pPr marL="3657600" indent="0">
            <a:defRPr sz="1100">
              <a:latin typeface="Perpetua"/>
            </a:defRPr>
          </a:lvl9pPr>
        </a:lstStyle>
        <a:p xmlns:a="http://schemas.openxmlformats.org/drawingml/2006/main">
          <a:pPr algn="ctr"/>
          <a:endParaRPr lang="pl-PL" sz="14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0.31731</cdr:x>
      <cdr:y>9.3321E-6</cdr:y>
    </cdr:from>
    <cdr:to>
      <cdr:x>0.40385</cdr:x>
      <cdr:y>0.11112</cdr:y>
    </cdr:to>
    <cdr:sp macro="" textlink="">
      <cdr:nvSpPr>
        <cdr:cNvPr id="4" name="pole tekstowe 1"/>
        <cdr:cNvSpPr txBox="1"/>
      </cdr:nvSpPr>
      <cdr:spPr>
        <a:xfrm xmlns:a="http://schemas.openxmlformats.org/drawingml/2006/main">
          <a:off x="2357454" y="24"/>
          <a:ext cx="642942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Perpetua"/>
            </a:defRPr>
          </a:lvl1pPr>
          <a:lvl2pPr marL="457200" indent="0">
            <a:defRPr sz="1100">
              <a:latin typeface="Perpetua"/>
            </a:defRPr>
          </a:lvl2pPr>
          <a:lvl3pPr marL="914400" indent="0">
            <a:defRPr sz="1100">
              <a:latin typeface="Perpetua"/>
            </a:defRPr>
          </a:lvl3pPr>
          <a:lvl4pPr marL="1371600" indent="0">
            <a:defRPr sz="1100">
              <a:latin typeface="Perpetua"/>
            </a:defRPr>
          </a:lvl4pPr>
          <a:lvl5pPr marL="1828800" indent="0">
            <a:defRPr sz="1100">
              <a:latin typeface="Perpetua"/>
            </a:defRPr>
          </a:lvl5pPr>
          <a:lvl6pPr marL="2286000" indent="0">
            <a:defRPr sz="1100">
              <a:latin typeface="Perpetua"/>
            </a:defRPr>
          </a:lvl6pPr>
          <a:lvl7pPr marL="2743200" indent="0">
            <a:defRPr sz="1100">
              <a:latin typeface="Perpetua"/>
            </a:defRPr>
          </a:lvl7pPr>
          <a:lvl8pPr marL="3200400" indent="0">
            <a:defRPr sz="1100">
              <a:latin typeface="Perpetua"/>
            </a:defRPr>
          </a:lvl8pPr>
          <a:lvl9pPr marL="3657600" indent="0">
            <a:defRPr sz="1100">
              <a:latin typeface="Perpetua"/>
            </a:defRPr>
          </a:lvl9pPr>
        </a:lstStyle>
        <a:p xmlns:a="http://schemas.openxmlformats.org/drawingml/2006/main">
          <a:pPr algn="ctr"/>
          <a:endParaRPr lang="pl-PL" sz="14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275" cy="4967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862" y="2"/>
            <a:ext cx="2946275" cy="4967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9E282-9D25-4975-9323-E1D478C966E5}" type="datetimeFigureOut">
              <a:rPr lang="pl-PL" smtClean="0"/>
              <a:pPr/>
              <a:t>18.10.2022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429781"/>
            <a:ext cx="2946275" cy="4967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862" y="9429781"/>
            <a:ext cx="2946275" cy="4967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66210-76C2-4D40-8288-512D99E708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7089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275" cy="49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2" y="2"/>
            <a:ext cx="2946275" cy="49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383" y="4716585"/>
            <a:ext cx="5436909" cy="44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781"/>
            <a:ext cx="2946275" cy="49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2" y="9429781"/>
            <a:ext cx="2946275" cy="49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176D327-F02A-49E7-9D97-E1DB95BB71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633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2FA93D-ADE9-4C95-B5EE-122EDCA5FC50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12845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Symbol zastępczy notatek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dirty="0"/>
          </a:p>
        </p:txBody>
      </p:sp>
      <p:sp>
        <p:nvSpPr>
          <p:cNvPr id="16388" name="Symbol zastępczy numeru slajd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7684124-1180-4076-8913-A8920706D080}" type="slidenum">
              <a:rPr lang="pl-PL"/>
              <a:pPr/>
              <a:t>2</a:t>
            </a:fld>
            <a:endParaRPr lang="pl-PL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Symbol zastępczy notatek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dirty="0"/>
          </a:p>
        </p:txBody>
      </p:sp>
      <p:sp>
        <p:nvSpPr>
          <p:cNvPr id="33796" name="Symbol zastępczy numeru slajd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DA2A39E-1965-47B3-ADE7-F458D285D5AD}" type="slidenum">
              <a:rPr lang="pl-PL"/>
              <a:pPr/>
              <a:t>18</a:t>
            </a:fld>
            <a:endParaRPr lang="pl-PL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Symbol zastępczy notatek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/>
          </a:p>
        </p:txBody>
      </p:sp>
      <p:sp>
        <p:nvSpPr>
          <p:cNvPr id="58372" name="Symbol zastępczy numeru slajd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601190C-E51D-4BA4-8382-443142D6CA7C}" type="slidenum">
              <a:rPr lang="pl-PL" altLang="pl-PL">
                <a:latin typeface="Arial" charset="0"/>
                <a:cs typeface="Arial" charset="0"/>
              </a:rPr>
              <a:pPr/>
              <a:t>35</a:t>
            </a:fld>
            <a:endParaRPr lang="pl-PL" altLang="pl-PL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1C7C1-B6C7-40CE-B1BC-945F1F545C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9282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10D0-1257-4879-98AE-25F52C5E3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557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D4236-7C8B-4B1C-ADA2-46122F2C07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83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DE9A-3E4F-4E43-9C26-8F0F31862B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955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D14A3-2FFB-4DDB-B743-15E65F0D1E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8272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C778-4077-47AF-B061-848C9A0929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123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AD25-8F9D-4117-B5C9-A8F2B51B54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11093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B203A-0481-49FD-A67C-413AF6C7B8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312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5DD45-B237-482F-8A3E-84ACF4099C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757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FFB20-4B46-412B-AB30-87BD4C1BC0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282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0E9DB-20E2-473A-A481-3621E7DB8E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633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Vert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DFCAAD25-8F9D-4117-B5C9-A8F2B51B54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631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hyperlink" Target="https://radiosovo.pl/jak-dzisiaj-sie-szuka-pracy-jak-pisze-sie-zyciorys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rgbClr val="EEE9F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76250"/>
            <a:ext cx="4572000" cy="5832475"/>
          </a:xfrm>
          <a:solidFill>
            <a:srgbClr val="BEA9D3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pl-PL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Rynek pracy w powiecie Elbląskim</a:t>
            </a:r>
            <a:br>
              <a:rPr lang="pl-PL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pl-PL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w i PÓŁROCZU 2022 ROKU </a:t>
            </a:r>
            <a:endParaRPr lang="pl-PL" sz="4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90ADE4E4-7997-43BC-9AA5-03B6913A4D2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4572000" y="476250"/>
            <a:ext cx="4572000" cy="4464918"/>
          </a:xfrm>
        </p:spPr>
      </p:pic>
      <p:graphicFrame>
        <p:nvGraphicFramePr>
          <p:cNvPr id="614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8703735"/>
              </p:ext>
            </p:extLst>
          </p:nvPr>
        </p:nvGraphicFramePr>
        <p:xfrm>
          <a:off x="6228184" y="5013176"/>
          <a:ext cx="1656183" cy="1140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5" imgW="1986844" imgH="1128889" progId="Word.Picture.8">
                  <p:embed/>
                </p:oleObj>
              </mc:Choice>
              <mc:Fallback>
                <p:oleObj name="Picture" r:id="rId5" imgW="1986844" imgH="1128889" progId="Word.Picture.8">
                  <p:embed/>
                  <p:pic>
                    <p:nvPicPr>
                      <p:cNvPr id="614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5013176"/>
                        <a:ext cx="1656183" cy="11401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rgbClr val="EEE9F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7C5B3A-9DC1-328C-0671-33302FDDF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1080120"/>
          </a:xfrm>
          <a:solidFill>
            <a:srgbClr val="BEA9D3"/>
          </a:solidFill>
          <a:ln w="12700"/>
        </p:spPr>
        <p:txBody>
          <a:bodyPr>
            <a:normAutofit fontScale="90000"/>
          </a:bodyPr>
          <a:lstStyle/>
          <a:p>
            <a:r>
              <a:rPr kumimoji="0" lang="pl-PL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br>
              <a:rPr kumimoji="0" lang="pl-PL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kumimoji="0" lang="pl-PL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Mongolian Baiti" panose="03000500000000000000" pitchFamily="66" charset="0"/>
                <a:ea typeface="Calibri" pitchFamily="34" charset="0"/>
                <a:cs typeface="Mongolian Baiti" panose="03000500000000000000" pitchFamily="66" charset="0"/>
              </a:rPr>
              <a:t>PRZYCZYNY WYŁĄCZEŃ Z EWIDENCJI OSÓB BEZROBOTNYCH Z POWIATU ELBLĄSKIEGO</a:t>
            </a:r>
            <a:br>
              <a:rPr kumimoji="0" lang="pl-PL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Mongolian Baiti" panose="03000500000000000000" pitchFamily="66" charset="0"/>
                <a:ea typeface="Calibri" pitchFamily="34" charset="0"/>
                <a:cs typeface="Mongolian Baiti" panose="03000500000000000000" pitchFamily="66" charset="0"/>
              </a:rPr>
            </a:br>
            <a:endParaRPr lang="pl-PL" dirty="0">
              <a:solidFill>
                <a:schemeClr val="tx1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D397D065-2447-1B1B-97BE-08501B083F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2711248"/>
              </p:ext>
            </p:extLst>
          </p:nvPr>
        </p:nvGraphicFramePr>
        <p:xfrm>
          <a:off x="683568" y="1340768"/>
          <a:ext cx="751249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3851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rgbClr val="EEE9F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17ED10-1307-0107-2EFD-AE25E3601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39985"/>
            <a:ext cx="8604820" cy="1000952"/>
          </a:xfrm>
          <a:solidFill>
            <a:srgbClr val="BEA9D3"/>
          </a:solidFill>
          <a:ln w="12700"/>
        </p:spPr>
        <p:txBody>
          <a:bodyPr>
            <a:noAutofit/>
          </a:bodyPr>
          <a:lstStyle/>
          <a:p>
            <a:r>
              <a:rPr lang="pl-PL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Wybrane kategorie bezrobotnych w Elblągu w I półroczu 2022 r.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DA8351E0-C1F3-D4EC-446F-9401391326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7093316"/>
              </p:ext>
            </p:extLst>
          </p:nvPr>
        </p:nvGraphicFramePr>
        <p:xfrm>
          <a:off x="683568" y="1433537"/>
          <a:ext cx="8172772" cy="5184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127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rgbClr val="EEE9F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13A967-E533-480D-841D-0B41C7BCE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1154347"/>
          </a:xfrm>
          <a:solidFill>
            <a:srgbClr val="BEA9D3"/>
          </a:solidFill>
          <a:ln w="12700"/>
        </p:spPr>
        <p:txBody>
          <a:bodyPr>
            <a:noAutofit/>
          </a:bodyPr>
          <a:lstStyle/>
          <a:p>
            <a:r>
              <a:rPr lang="pl-PL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Wybrane kategorie bezrobotnych w powiecie elbląskim w </a:t>
            </a:r>
            <a:br>
              <a:rPr lang="pl-PL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pl-PL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i półroczu 2022 r.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84C40749-1A51-A595-A0B8-3F83CEAAC5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3199039"/>
              </p:ext>
            </p:extLst>
          </p:nvPr>
        </p:nvGraphicFramePr>
        <p:xfrm>
          <a:off x="395288" y="1268760"/>
          <a:ext cx="8137525" cy="5328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8292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rgbClr val="EEE9F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5D8BFD-A299-BF6D-19F9-9C54ACDFB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49670"/>
            <a:ext cx="8640960" cy="947082"/>
          </a:xfrm>
          <a:solidFill>
            <a:srgbClr val="BEA9D3"/>
          </a:solidFill>
          <a:ln w="12700"/>
        </p:spPr>
        <p:txBody>
          <a:bodyPr>
            <a:noAutofit/>
          </a:bodyPr>
          <a:lstStyle/>
          <a:p>
            <a:r>
              <a:rPr lang="pl-PL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Bezrobotni zarejestrowani według wieku</a:t>
            </a:r>
            <a:endParaRPr lang="pl-PL" sz="2800" dirty="0"/>
          </a:p>
        </p:txBody>
      </p:sp>
      <p:graphicFrame>
        <p:nvGraphicFramePr>
          <p:cNvPr id="5" name="Symbol zastępczy zawartości 5">
            <a:extLst>
              <a:ext uri="{FF2B5EF4-FFF2-40B4-BE49-F238E27FC236}">
                <a16:creationId xmlns:a16="http://schemas.microsoft.com/office/drawing/2014/main" id="{71E1577E-306F-E6C4-D9DB-F015ED55E3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0403982"/>
              </p:ext>
            </p:extLst>
          </p:nvPr>
        </p:nvGraphicFramePr>
        <p:xfrm>
          <a:off x="107950" y="1557338"/>
          <a:ext cx="5111750" cy="4895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Wykres 6">
            <a:extLst>
              <a:ext uri="{FF2B5EF4-FFF2-40B4-BE49-F238E27FC236}">
                <a16:creationId xmlns:a16="http://schemas.microsoft.com/office/drawing/2014/main" id="{3F94271B-B961-C8FC-633B-950440B3DE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2506459"/>
              </p:ext>
            </p:extLst>
          </p:nvPr>
        </p:nvGraphicFramePr>
        <p:xfrm>
          <a:off x="4355976" y="1484312"/>
          <a:ext cx="3960440" cy="4176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36613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rgbClr val="EEE9F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A5064E-142F-9E37-DEDB-9762D82E2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34559"/>
            <a:ext cx="8568952" cy="1062193"/>
          </a:xfrm>
          <a:solidFill>
            <a:srgbClr val="BEA9D3"/>
          </a:solidFill>
          <a:ln w="12700"/>
        </p:spPr>
        <p:txBody>
          <a:bodyPr>
            <a:noAutofit/>
          </a:bodyPr>
          <a:lstStyle/>
          <a:p>
            <a:r>
              <a:rPr lang="pl-PL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Bezrobotni zarejestrowani według poziomu wykształcenia</a:t>
            </a:r>
          </a:p>
        </p:txBody>
      </p:sp>
      <p:graphicFrame>
        <p:nvGraphicFramePr>
          <p:cNvPr id="4" name="Symbol zastępczy zawartości 5">
            <a:extLst>
              <a:ext uri="{FF2B5EF4-FFF2-40B4-BE49-F238E27FC236}">
                <a16:creationId xmlns:a16="http://schemas.microsoft.com/office/drawing/2014/main" id="{EB97C7FE-85DC-6A44-87B2-894E640E0B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6410823"/>
              </p:ext>
            </p:extLst>
          </p:nvPr>
        </p:nvGraphicFramePr>
        <p:xfrm>
          <a:off x="107950" y="1557338"/>
          <a:ext cx="5111750" cy="5040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Wykres 6">
            <a:extLst>
              <a:ext uri="{FF2B5EF4-FFF2-40B4-BE49-F238E27FC236}">
                <a16:creationId xmlns:a16="http://schemas.microsoft.com/office/drawing/2014/main" id="{83BFA633-0B01-F404-4AB3-D03873D3F8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7843851"/>
              </p:ext>
            </p:extLst>
          </p:nvPr>
        </p:nvGraphicFramePr>
        <p:xfrm>
          <a:off x="4499992" y="1477090"/>
          <a:ext cx="3888432" cy="4040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94333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rgbClr val="EEE9F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A4150E-18E2-4B0B-B76C-CBEE13E28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080121"/>
          </a:xfrm>
          <a:solidFill>
            <a:srgbClr val="BEA9D3"/>
          </a:solidFill>
          <a:ln w="12700"/>
        </p:spPr>
        <p:txBody>
          <a:bodyPr>
            <a:noAutofit/>
          </a:bodyPr>
          <a:lstStyle/>
          <a:p>
            <a:r>
              <a:rPr lang="pl-PL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BEZROBOTNI zarejestrowani WEDŁUG CZASU POZOSTAWANIA BEZ PRACY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CED3F98F-3CF4-44F9-A252-B7325E6231A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08123205"/>
              </p:ext>
            </p:extLst>
          </p:nvPr>
        </p:nvGraphicFramePr>
        <p:xfrm>
          <a:off x="395536" y="1916832"/>
          <a:ext cx="4182915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Symbol zastępczy zawartości 9">
            <a:extLst>
              <a:ext uri="{FF2B5EF4-FFF2-40B4-BE49-F238E27FC236}">
                <a16:creationId xmlns:a16="http://schemas.microsoft.com/office/drawing/2014/main" id="{4FA601B2-88F6-4820-B14E-F26802CDD97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37341112"/>
              </p:ext>
            </p:extLst>
          </p:nvPr>
        </p:nvGraphicFramePr>
        <p:xfrm>
          <a:off x="4596701" y="1916832"/>
          <a:ext cx="3707457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74722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rgbClr val="EEE9F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796908"/>
          </a:xfrm>
          <a:solidFill>
            <a:srgbClr val="BEA9D3"/>
          </a:solidFill>
          <a:ln w="12700"/>
        </p:spPr>
        <p:txBody>
          <a:bodyPr>
            <a:normAutofit/>
          </a:bodyPr>
          <a:lstStyle/>
          <a:p>
            <a:r>
              <a:rPr lang="pl-PL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Oferty pracy</a:t>
            </a:r>
          </a:p>
        </p:txBody>
      </p:sp>
      <p:sp>
        <p:nvSpPr>
          <p:cNvPr id="5" name="pole tekstowe 9"/>
          <p:cNvSpPr txBox="1">
            <a:spLocks noChangeArrowheads="1"/>
          </p:cNvSpPr>
          <p:nvPr/>
        </p:nvSpPr>
        <p:spPr bwMode="auto">
          <a:xfrm>
            <a:off x="3612468" y="3979803"/>
            <a:ext cx="2376264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l-PL" altLang="pl-PL" b="1" dirty="0">
                <a:latin typeface="Arial" pitchFamily="34" charset="0"/>
              </a:rPr>
              <a:t>Powiat elbląski</a:t>
            </a:r>
          </a:p>
        </p:txBody>
      </p:sp>
      <p:sp>
        <p:nvSpPr>
          <p:cNvPr id="6" name="pole tekstowe 10"/>
          <p:cNvSpPr txBox="1">
            <a:spLocks noChangeArrowheads="1"/>
          </p:cNvSpPr>
          <p:nvPr/>
        </p:nvSpPr>
        <p:spPr bwMode="auto">
          <a:xfrm>
            <a:off x="4336253" y="1358850"/>
            <a:ext cx="928694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pl-PL" altLang="pl-PL" b="1" dirty="0">
                <a:latin typeface="Arial" pitchFamily="34" charset="0"/>
              </a:rPr>
              <a:t>Elbląg</a:t>
            </a:r>
          </a:p>
        </p:txBody>
      </p:sp>
      <p:graphicFrame>
        <p:nvGraphicFramePr>
          <p:cNvPr id="8" name="Wykres 7"/>
          <p:cNvGraphicFramePr/>
          <p:nvPr>
            <p:extLst>
              <p:ext uri="{D42A27DB-BD31-4B8C-83A1-F6EECF244321}">
                <p14:modId xmlns:p14="http://schemas.microsoft.com/office/powerpoint/2010/main" val="2761450875"/>
              </p:ext>
            </p:extLst>
          </p:nvPr>
        </p:nvGraphicFramePr>
        <p:xfrm>
          <a:off x="107504" y="1071546"/>
          <a:ext cx="8784976" cy="2861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Wykres 9"/>
          <p:cNvGraphicFramePr/>
          <p:nvPr>
            <p:extLst>
              <p:ext uri="{D42A27DB-BD31-4B8C-83A1-F6EECF244321}">
                <p14:modId xmlns:p14="http://schemas.microsoft.com/office/powerpoint/2010/main" val="2011018583"/>
              </p:ext>
            </p:extLst>
          </p:nvPr>
        </p:nvGraphicFramePr>
        <p:xfrm>
          <a:off x="251520" y="4220360"/>
          <a:ext cx="8568952" cy="2572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rgbClr val="EEE9F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3409C1-E5E1-4AC8-8542-80FA4B9D7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1152128"/>
          </a:xfrm>
          <a:solidFill>
            <a:srgbClr val="BEA9D3"/>
          </a:solidFill>
          <a:ln w="127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pl-PL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pl-PL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wolne miejsca pracy zgłoszone przez pracodawców w </a:t>
            </a:r>
            <a:br>
              <a:rPr lang="pl-PL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pl-PL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I półroczu 2022 r.</a:t>
            </a:r>
          </a:p>
        </p:txBody>
      </p:sp>
      <p:graphicFrame>
        <p:nvGraphicFramePr>
          <p:cNvPr id="5" name="Symbol zastępczy zawartości 9">
            <a:extLst>
              <a:ext uri="{FF2B5EF4-FFF2-40B4-BE49-F238E27FC236}">
                <a16:creationId xmlns:a16="http://schemas.microsoft.com/office/drawing/2014/main" id="{E2E133C7-1CB0-4608-A929-F42A389151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8587387"/>
              </p:ext>
            </p:extLst>
          </p:nvPr>
        </p:nvGraphicFramePr>
        <p:xfrm>
          <a:off x="608440" y="1484784"/>
          <a:ext cx="7923999" cy="5178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7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6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pl-PL" sz="1600" b="0" u="sng" dirty="0">
                          <a:solidFill>
                            <a:schemeClr val="tx1"/>
                          </a:solidFill>
                        </a:rPr>
                        <a:t>Z Elbląga :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u="sng" dirty="0">
                          <a:solidFill>
                            <a:schemeClr val="tx1"/>
                          </a:solidFill>
                        </a:rPr>
                        <a:t>Z powiatu elbląskiego :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743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Operator maszyn i urządzeń – 55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Robotnik gospodarczy - 65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355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Technik prac biurowych - 51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Operator maszyn - 28</a:t>
                      </a:r>
                    </a:p>
                    <a:p>
                      <a:pPr algn="ctr"/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219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Sprzedawca - 45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Pracownik utrzymania czystości - 27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63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Robotnik gospodarczy - 45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Technik prac biurowych - 23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63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Pracownik utrzymania czystości - 40 </a:t>
                      </a:r>
                    </a:p>
                    <a:p>
                      <a:pPr algn="ctr"/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Sprzedawca - 20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96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Pracownik biurowy - 31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Pomocniczy robotnik budowlany - 18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96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Pomoc kuchenna - 29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Stolarz - 16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78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Kucharz - 26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Mechanik - 16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135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Magazynier - 25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Kierowca - 14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542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rgbClr val="EEE9F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144013"/>
            <a:ext cx="8640961" cy="1052739"/>
          </a:xfrm>
          <a:solidFill>
            <a:srgbClr val="BEA9D3"/>
          </a:solidFill>
          <a:ln w="12700"/>
        </p:spPr>
        <p:txBody>
          <a:bodyPr>
            <a:noAutofit/>
          </a:bodyPr>
          <a:lstStyle/>
          <a:p>
            <a:pPr algn="ctr"/>
            <a:r>
              <a:rPr lang="pl-PL" sz="2800" dirty="0">
                <a:solidFill>
                  <a:schemeClr val="tx1"/>
                </a:solidFill>
                <a:latin typeface="Mongolian Baiti" panose="03000500000000000000" pitchFamily="66" charset="0"/>
                <a:ea typeface="Calibri" pitchFamily="34" charset="0"/>
                <a:cs typeface="Mongolian Baiti" panose="03000500000000000000" pitchFamily="66" charset="0"/>
              </a:rPr>
              <a:t>Bezrobotni według zawodów w</a:t>
            </a:r>
            <a:br>
              <a:rPr lang="pl-PL" sz="2800" dirty="0">
                <a:solidFill>
                  <a:schemeClr val="tx1"/>
                </a:solidFill>
                <a:latin typeface="Mongolian Baiti" panose="03000500000000000000" pitchFamily="66" charset="0"/>
                <a:ea typeface="Calibri" pitchFamily="34" charset="0"/>
                <a:cs typeface="Mongolian Baiti" panose="03000500000000000000" pitchFamily="66" charset="0"/>
              </a:rPr>
            </a:br>
            <a:r>
              <a:rPr lang="pl-PL" sz="2800" dirty="0">
                <a:solidFill>
                  <a:schemeClr val="tx1"/>
                </a:solidFill>
                <a:latin typeface="Mongolian Baiti" panose="03000500000000000000" pitchFamily="66" charset="0"/>
                <a:ea typeface="Calibri" pitchFamily="34" charset="0"/>
                <a:cs typeface="Mongolian Baiti" panose="03000500000000000000" pitchFamily="66" charset="0"/>
              </a:rPr>
              <a:t> I półroczu 2022 r.</a:t>
            </a:r>
          </a:p>
        </p:txBody>
      </p:sp>
      <p:graphicFrame>
        <p:nvGraphicFramePr>
          <p:cNvPr id="10" name="Symbol zastępczy zawartości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0369935"/>
              </p:ext>
            </p:extLst>
          </p:nvPr>
        </p:nvGraphicFramePr>
        <p:xfrm>
          <a:off x="395536" y="1268760"/>
          <a:ext cx="8424936" cy="5403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2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2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9449"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>
                          <a:solidFill>
                            <a:schemeClr val="tx1"/>
                          </a:solidFill>
                        </a:rPr>
                        <a:t>Spośród</a:t>
                      </a:r>
                      <a:r>
                        <a:rPr lang="pl-PL" sz="16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sz="1600" b="0" i="0" u="none" baseline="0" dirty="0">
                          <a:solidFill>
                            <a:schemeClr val="tx1"/>
                          </a:solidFill>
                          <a:effectLst/>
                        </a:rPr>
                        <a:t>2544</a:t>
                      </a:r>
                      <a:r>
                        <a:rPr lang="pl-PL" sz="1600" b="0" i="1" u="none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sz="1600" b="0" i="0" u="none" baseline="0" dirty="0">
                          <a:solidFill>
                            <a:schemeClr val="tx1"/>
                          </a:solidFill>
                        </a:rPr>
                        <a:t>bezrobotnych </a:t>
                      </a:r>
                      <a:r>
                        <a:rPr lang="pl-PL" sz="1600" b="0" i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sz="1600" b="0" baseline="0" dirty="0">
                          <a:solidFill>
                            <a:schemeClr val="tx1"/>
                          </a:solidFill>
                        </a:rPr>
                        <a:t>z </a:t>
                      </a:r>
                      <a:r>
                        <a:rPr lang="pl-PL" sz="1600" b="0" i="0" baseline="0" dirty="0">
                          <a:solidFill>
                            <a:schemeClr val="tx1"/>
                          </a:solidFill>
                          <a:effectLst/>
                        </a:rPr>
                        <a:t>Elbląga</a:t>
                      </a:r>
                      <a:r>
                        <a:rPr lang="pl-PL" sz="1600" b="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l-PL" sz="1600" b="0" baseline="0" dirty="0">
                          <a:solidFill>
                            <a:schemeClr val="tx1"/>
                          </a:solidFill>
                        </a:rPr>
                        <a:t>najwięcej osób zarejestrowanych jest w zawodach:</a:t>
                      </a:r>
                      <a:endParaRPr lang="pl-PL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>
                          <a:solidFill>
                            <a:schemeClr val="tx1"/>
                          </a:solidFill>
                        </a:rPr>
                        <a:t>Spośród </a:t>
                      </a:r>
                      <a:r>
                        <a:rPr lang="pl-PL" sz="1600" b="0" i="0" dirty="0">
                          <a:solidFill>
                            <a:schemeClr val="tx1"/>
                          </a:solidFill>
                          <a:effectLst/>
                        </a:rPr>
                        <a:t>2280 </a:t>
                      </a:r>
                      <a:r>
                        <a:rPr lang="pl-PL" sz="1600" b="0" dirty="0">
                          <a:solidFill>
                            <a:schemeClr val="tx1"/>
                          </a:solidFill>
                        </a:rPr>
                        <a:t>bezrobotnych z </a:t>
                      </a:r>
                      <a:r>
                        <a:rPr lang="pl-PL" sz="1600" b="0" i="0" dirty="0">
                          <a:solidFill>
                            <a:schemeClr val="tx1"/>
                          </a:solidFill>
                          <a:effectLst/>
                        </a:rPr>
                        <a:t>powiatu elbląskiego </a:t>
                      </a:r>
                      <a:r>
                        <a:rPr lang="pl-PL" sz="1600" b="0" dirty="0">
                          <a:solidFill>
                            <a:schemeClr val="tx1"/>
                          </a:solidFill>
                        </a:rPr>
                        <a:t>najwięcej osób zarejestrowanych jest w zawodach: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006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Bez zawodu – 312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Bez zawodu – 210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841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Sprzedawca – 191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Sprzedawca – 127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41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Robotnik gospodarczy - 90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Robotnik gospodarczy – 56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176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Stolarz - 59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Stolarz - 55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23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Robotnik gospodarczy – 48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Kucharz – 38</a:t>
                      </a:r>
                    </a:p>
                    <a:p>
                      <a:pPr algn="ctr"/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60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Kucharz,- 42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Mechanik pojazdów samochodowych - 26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5874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Magazynier - 37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Fryzjer</a:t>
                      </a:r>
                      <a:r>
                        <a:rPr lang="pl-PL" sz="1600" baseline="0" dirty="0">
                          <a:solidFill>
                            <a:schemeClr val="tx1"/>
                          </a:solidFill>
                        </a:rPr>
                        <a:t>  - 25</a:t>
                      </a:r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860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Ekonomista - 35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Technik ekonomista - 22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5518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Mechanik pojazdów </a:t>
                      </a:r>
                      <a:r>
                        <a:rPr lang="pl-PL" sz="1600">
                          <a:solidFill>
                            <a:schemeClr val="tx1"/>
                          </a:solidFill>
                        </a:rPr>
                        <a:t>samochodowych, </a:t>
                      </a:r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– 28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Krawiec - 19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6961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Specjalista administracji publicznej – 28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Cukiernik – 16</a:t>
                      </a:r>
                    </a:p>
                    <a:p>
                      <a:pPr algn="ctr"/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rgbClr val="EEE9F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922114"/>
          </a:xfrm>
          <a:solidFill>
            <a:srgbClr val="BEA9D3"/>
          </a:solidFill>
          <a:ln w="19050"/>
        </p:spPr>
        <p:txBody>
          <a:bodyPr>
            <a:normAutofit/>
          </a:bodyPr>
          <a:lstStyle/>
          <a:p>
            <a:r>
              <a:rPr lang="pl-PL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Pośrednictwo pracy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68700540"/>
              </p:ext>
            </p:extLst>
          </p:nvPr>
        </p:nvGraphicFramePr>
        <p:xfrm>
          <a:off x="107504" y="1268760"/>
          <a:ext cx="8928992" cy="5232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rostokąt 5">
            <a:extLst>
              <a:ext uri="{FF2B5EF4-FFF2-40B4-BE49-F238E27FC236}">
                <a16:creationId xmlns:a16="http://schemas.microsoft.com/office/drawing/2014/main" id="{FF0C8CEE-18AD-7BA2-1676-F779D38A1043}"/>
              </a:ext>
            </a:extLst>
          </p:cNvPr>
          <p:cNvSpPr/>
          <p:nvPr/>
        </p:nvSpPr>
        <p:spPr>
          <a:xfrm>
            <a:off x="3275856" y="4725144"/>
            <a:ext cx="5688632" cy="15841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Opracowano </a:t>
            </a:r>
            <a:r>
              <a:rPr lang="pl-PL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3.464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Indywidualnych Planów Działania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Elbląg – dla </a:t>
            </a:r>
            <a:r>
              <a:rPr lang="pl-PL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1.921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osób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Powiat elbląski – dla </a:t>
            </a:r>
            <a:r>
              <a:rPr lang="pl-PL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1.543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osób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rgbClr val="EEE9F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289793"/>
            <a:ext cx="8496944" cy="1479441"/>
          </a:xfrm>
          <a:solidFill>
            <a:srgbClr val="BEA9D3"/>
          </a:solidFill>
          <a:ln w="12700"/>
        </p:spPr>
        <p:txBody>
          <a:bodyPr>
            <a:noAutofit/>
          </a:bodyPr>
          <a:lstStyle/>
          <a:p>
            <a:pPr algn="ctr"/>
            <a:r>
              <a:rPr lang="pl-PL" sz="2400" dirty="0">
                <a:solidFill>
                  <a:schemeClr val="tx1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Liczba bezrobotnych oraz stopa bezrobocia w Polsce i województwie warmińsko-mazurskim</a:t>
            </a:r>
            <a:br>
              <a:rPr lang="pl-PL" sz="2400" dirty="0">
                <a:solidFill>
                  <a:schemeClr val="tx1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pl-PL" sz="2400" dirty="0">
                <a:solidFill>
                  <a:schemeClr val="tx1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(stan na 30.06.2021 i 30.06.2022 r.)</a:t>
            </a: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313191929"/>
              </p:ext>
            </p:extLst>
          </p:nvPr>
        </p:nvGraphicFramePr>
        <p:xfrm>
          <a:off x="1664306" y="1916832"/>
          <a:ext cx="1611550" cy="935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323528" y="2682044"/>
          <a:ext cx="3744416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226727635"/>
              </p:ext>
            </p:extLst>
          </p:nvPr>
        </p:nvGraphicFramePr>
        <p:xfrm>
          <a:off x="395536" y="3068959"/>
          <a:ext cx="3969070" cy="3309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1219204038"/>
              </p:ext>
            </p:extLst>
          </p:nvPr>
        </p:nvGraphicFramePr>
        <p:xfrm>
          <a:off x="4644008" y="3000286"/>
          <a:ext cx="4248472" cy="3309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pSp>
        <p:nvGrpSpPr>
          <p:cNvPr id="13" name="Grupa 12"/>
          <p:cNvGrpSpPr/>
          <p:nvPr/>
        </p:nvGrpSpPr>
        <p:grpSpPr>
          <a:xfrm>
            <a:off x="5220072" y="1844824"/>
            <a:ext cx="2808312" cy="1007865"/>
            <a:chOff x="0" y="492"/>
            <a:chExt cx="1637785" cy="1007619"/>
          </a:xfr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5" name="Elipsa 14"/>
            <p:cNvSpPr/>
            <p:nvPr/>
          </p:nvSpPr>
          <p:spPr>
            <a:xfrm>
              <a:off x="0" y="492"/>
              <a:ext cx="1637785" cy="1007619"/>
            </a:xfrm>
            <a:prstGeom prst="ellipse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endParaRPr lang="pl-PL" dirty="0"/>
            </a:p>
          </p:txBody>
        </p:sp>
        <p:sp>
          <p:nvSpPr>
            <p:cNvPr id="16" name="Elipsa 4"/>
            <p:cNvSpPr/>
            <p:nvPr/>
          </p:nvSpPr>
          <p:spPr>
            <a:xfrm>
              <a:off x="239848" y="148054"/>
              <a:ext cx="1158089" cy="71249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29210" tIns="29210" rIns="29210" bIns="29210" spcCol="1270" anchor="ctr"/>
            <a:lstStyle/>
            <a:p>
              <a:pPr algn="ctr" defTabSz="10223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sz="2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WARMIŃSKO-MAZURSKIE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rgbClr val="EEE9F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13253600"/>
              </p:ext>
            </p:extLst>
          </p:nvPr>
        </p:nvGraphicFramePr>
        <p:xfrm>
          <a:off x="142844" y="1196752"/>
          <a:ext cx="885831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251520" y="109861"/>
            <a:ext cx="8640960" cy="936104"/>
          </a:xfrm>
          <a:solidFill>
            <a:srgbClr val="BEA9D3"/>
          </a:solidFill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pl-PL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Pośrednictwo pracy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rgbClr val="EEE9F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96316B-46B0-404C-B6AC-2C86F71C3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556" y="1556792"/>
            <a:ext cx="7992887" cy="4552540"/>
          </a:xfrm>
          <a:solidFill>
            <a:srgbClr val="EEE9F3"/>
          </a:solidFill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pl-PL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Zgodnie z ustawą z dnia 12 marca 2022 r. </a:t>
            </a:r>
            <a:r>
              <a:rPr lang="pl-PL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pomocy obywatelom Ukrainy w związku z konfliktem zbrojnym na terytorium tego państwa</a:t>
            </a:r>
            <a:r>
              <a:rPr lang="pl-PL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obywatele Ukrainy mogą zarejestrować się w urzędzie pracy jako bezrobotni lub poszukujący pracy i mogą być obejmowani takim samym wsparciem z ustawy z dnia 20 kwietnia 2004 r. o promocji zatrudnienia i instytucjach rynku pracy z jakiego korzystają obywatele RP.</a:t>
            </a:r>
            <a:br>
              <a:rPr lang="pl-PL" sz="2000" dirty="0"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</a:br>
            <a:endParaRPr lang="pl-PL" sz="2000" dirty="0"/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93504BB9-6AEC-7320-ADD8-D3E8225D1FA0}"/>
              </a:ext>
            </a:extLst>
          </p:cNvPr>
          <p:cNvSpPr txBox="1">
            <a:spLocks/>
          </p:cNvSpPr>
          <p:nvPr/>
        </p:nvSpPr>
        <p:spPr bwMode="black">
          <a:xfrm>
            <a:off x="179512" y="116632"/>
            <a:ext cx="8712968" cy="936104"/>
          </a:xfrm>
          <a:prstGeom prst="rect">
            <a:avLst/>
          </a:prstGeom>
          <a:solidFill>
            <a:srgbClr val="BEA9D3"/>
          </a:solidFill>
          <a:ln w="12700" cap="sq">
            <a:solidFill>
              <a:schemeClr val="tx1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WSPARCIE DLA OBYWATELI UKRAINY</a:t>
            </a:r>
          </a:p>
        </p:txBody>
      </p:sp>
    </p:spTree>
    <p:extLst>
      <p:ext uri="{BB962C8B-B14F-4D97-AF65-F5344CB8AC3E}">
        <p14:creationId xmlns:p14="http://schemas.microsoft.com/office/powerpoint/2010/main" val="9160596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rgbClr val="EEE9F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E966F6D-7D87-71C7-9F77-7DB018D19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0647"/>
            <a:ext cx="8568952" cy="1080121"/>
          </a:xfrm>
          <a:solidFill>
            <a:srgbClr val="BEA9D3"/>
          </a:solidFill>
          <a:ln w="127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pl-PL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WSPARCIE DLA OBYWATELI UKRAINY W</a:t>
            </a:r>
            <a:br>
              <a:rPr lang="pl-PL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pl-PL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I PÓŁROCZU 2022 R.</a:t>
            </a:r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330E367F-C1B0-3D41-14D4-F9E410B022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0266764"/>
              </p:ext>
            </p:extLst>
          </p:nvPr>
        </p:nvGraphicFramePr>
        <p:xfrm>
          <a:off x="251884" y="1628800"/>
          <a:ext cx="8568952" cy="4716030"/>
        </p:xfrm>
        <a:graphic>
          <a:graphicData uri="http://schemas.openxmlformats.org/drawingml/2006/table">
            <a:tbl>
              <a:tblPr/>
              <a:tblGrid>
                <a:gridCol w="1368152">
                  <a:extLst>
                    <a:ext uri="{9D8B030D-6E8A-4147-A177-3AD203B41FA5}">
                      <a16:colId xmlns:a16="http://schemas.microsoft.com/office/drawing/2014/main" val="184875823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872446744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165705724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684834178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882970825"/>
                    </a:ext>
                  </a:extLst>
                </a:gridCol>
              </a:tblGrid>
              <a:tr h="1152128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Wyszczególnienie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Liczba zarejestrowanych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Liczba powiadomień pracodawców o zatrudnieniu obywateli Ukrainy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Liczba ofert pracy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Liczba zaktywizowanych</a:t>
                      </a:r>
                    </a:p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przez PUP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115594"/>
                  </a:ext>
                </a:extLst>
              </a:tr>
              <a:tr h="71497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marzec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9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9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9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9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Staż - 4 osoby,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9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965682"/>
                  </a:ext>
                </a:extLst>
              </a:tr>
              <a:tr h="71497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kwiecień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9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9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9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9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Staż -16 osób, </a:t>
                      </a:r>
                    </a:p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Prace interwencyjne - 3 osoby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9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115454"/>
                  </a:ext>
                </a:extLst>
              </a:tr>
              <a:tr h="71497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9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9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9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9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Staż - 15 osób,</a:t>
                      </a:r>
                    </a:p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Refundacja - 1 osoba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9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703624"/>
                  </a:ext>
                </a:extLst>
              </a:tr>
              <a:tr h="71497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czerwiec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9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9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9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9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Staż - 4 osoby,</a:t>
                      </a:r>
                    </a:p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Prace interwencyjne - 3 osoby,</a:t>
                      </a:r>
                    </a:p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Refundacja - 4 osoby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9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7710"/>
                  </a:ext>
                </a:extLst>
              </a:tr>
              <a:tr h="70398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razem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Staż 39 osób,</a:t>
                      </a:r>
                    </a:p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Prace interwencyjne – 6 osób,</a:t>
                      </a:r>
                    </a:p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Refundacja – 5 osób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14834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99511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rgbClr val="EEE9F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693C4729-20BB-71D4-7D3F-331A1AF04233}"/>
              </a:ext>
            </a:extLst>
          </p:cNvPr>
          <p:cNvSpPr txBox="1">
            <a:spLocks noGrp="1"/>
          </p:cNvSpPr>
          <p:nvPr>
            <p:ph type="title"/>
          </p:nvPr>
        </p:nvSpPr>
        <p:spPr bwMode="black">
          <a:xfrm>
            <a:off x="323528" y="260648"/>
            <a:ext cx="8280920" cy="857324"/>
          </a:xfrm>
          <a:prstGeom prst="rect">
            <a:avLst/>
          </a:prstGeom>
          <a:solidFill>
            <a:srgbClr val="BEA9D3"/>
          </a:solidFill>
          <a:ln w="12700" cap="sq">
            <a:solidFill>
              <a:schemeClr val="tx1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WSPARCIE DLA OBYWATELI UKRAINY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B8BA29EA-3224-38AA-DE79-EA5FA59866C1}"/>
              </a:ext>
            </a:extLst>
          </p:cNvPr>
          <p:cNvSpPr txBox="1"/>
          <p:nvPr/>
        </p:nvSpPr>
        <p:spPr>
          <a:xfrm>
            <a:off x="323528" y="1340768"/>
            <a:ext cx="82809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o</a:t>
            </a:r>
            <a:r>
              <a:rPr lang="pl-PL" dirty="0">
                <a:effectLst/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d 4.03.2022 r. uruchomiono punkt informacyjny dla pracodawców oraz obywateli Ukrainy</a:t>
            </a:r>
            <a:r>
              <a:rPr lang="pl-PL" sz="1600" dirty="0"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;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F5382A3-28A6-4323-83C0-5F21A726E44B}"/>
              </a:ext>
            </a:extLst>
          </p:cNvPr>
          <p:cNvSpPr txBox="1"/>
          <p:nvPr/>
        </p:nvSpPr>
        <p:spPr>
          <a:xfrm>
            <a:off x="298557" y="2853057"/>
            <a:ext cx="81729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o</a:t>
            </a:r>
            <a:r>
              <a:rPr lang="pl-PL" dirty="0">
                <a:effectLst/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d 28.03.2022 r. zamieszczono na stronie internetowej Powiatowego Urzędu Pracy w Elblągu materiały informacyjne przetłumaczone na język ukraiński informujące o warunkach życia i pracy w Polsce, rejestracji w urzędzie i zasadach podejmowania pracy;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A9821E09-46FA-7462-68EC-3DC175FF4E28}"/>
              </a:ext>
            </a:extLst>
          </p:cNvPr>
          <p:cNvSpPr txBox="1"/>
          <p:nvPr/>
        </p:nvSpPr>
        <p:spPr>
          <a:xfrm>
            <a:off x="323528" y="2191739"/>
            <a:ext cx="82809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o</a:t>
            </a:r>
            <a:r>
              <a:rPr lang="pl-PL" dirty="0">
                <a:effectLst/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d 18 marca 2022 r. Powiatowy Urząd Pracy w Elblągu zatrudnia tłumacza, </a:t>
            </a:r>
            <a:endParaRPr lang="pl-PL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CC01C7F9-9429-285B-A001-974E2C147E25}"/>
              </a:ext>
            </a:extLst>
          </p:cNvPr>
          <p:cNvSpPr txBox="1"/>
          <p:nvPr/>
        </p:nvSpPr>
        <p:spPr>
          <a:xfrm>
            <a:off x="323528" y="4296156"/>
            <a:ext cx="81229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>
                <a:effectLst/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w okresie od marca do czerwca 2022 r. zorganizowa</a:t>
            </a:r>
            <a:r>
              <a:rPr lang="pl-PL" dirty="0"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no</a:t>
            </a:r>
            <a:r>
              <a:rPr lang="pl-PL" dirty="0">
                <a:effectLst/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 8 spotkań rekrutacyjnych dotyczących ofert pracy dla obywateli Ukrainy;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EB53EC9B-EE8E-6424-7E7A-C85E318F05BB}"/>
              </a:ext>
            </a:extLst>
          </p:cNvPr>
          <p:cNvSpPr txBox="1"/>
          <p:nvPr/>
        </p:nvSpPr>
        <p:spPr>
          <a:xfrm>
            <a:off x="323528" y="5085184"/>
            <a:ext cx="82228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>
                <a:effectLst/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20.03.2022 r. - Akademia Medycznych i Społecznych Nauk Stosowanych w Elblągu zorganizowała wydarzenie pt</a:t>
            </a:r>
            <a:r>
              <a:rPr lang="pl-PL" i="1" dirty="0">
                <a:effectLst/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. „Akademia dzieciom Ukrainy”.</a:t>
            </a:r>
            <a:r>
              <a:rPr lang="pl-PL" dirty="0">
                <a:effectLst/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 Powiatowy Urząd Pracy wystawił stoisko informacyjne  z ofertami pracy dla rodziców przybyłych z dziećmi na w/w spotkanie; </a:t>
            </a:r>
            <a:endParaRPr lang="pl-PL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3058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rgbClr val="EEE9F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25D16D-5ADD-4CAB-CF83-0637F1B88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0648"/>
            <a:ext cx="8352928" cy="1008112"/>
          </a:xfrm>
          <a:solidFill>
            <a:srgbClr val="BEA9D3"/>
          </a:solidFill>
          <a:ln w="12700"/>
        </p:spPr>
        <p:txBody>
          <a:bodyPr>
            <a:normAutofit/>
          </a:bodyPr>
          <a:lstStyle/>
          <a:p>
            <a:r>
              <a:rPr lang="pl-PL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WSPARCIE DLA OBYWATELI UKRAINY</a:t>
            </a:r>
            <a:endParaRPr lang="pl-PL" sz="2800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7D9D9DE-4EC8-E35B-725E-CE390E7E9B8B}"/>
              </a:ext>
            </a:extLst>
          </p:cNvPr>
          <p:cNvSpPr txBox="1"/>
          <p:nvPr/>
        </p:nvSpPr>
        <p:spPr>
          <a:xfrm>
            <a:off x="341530" y="3291027"/>
            <a:ext cx="831692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800" dirty="0">
                <a:effectLst/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18.05.2022 r. ramach Europejskich dni Pracodawców PUP zorganizował spotkanie dla Obywateli Ukrainy pt. „</a:t>
            </a:r>
            <a:r>
              <a:rPr lang="pl-PL" sz="1800" i="1" dirty="0">
                <a:effectLst/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Obywatele Ukrainy na rynku pracy – możliwości zmiany kwalifikacji zawodowych</a:t>
            </a:r>
            <a:r>
              <a:rPr lang="pl-PL" sz="1800" dirty="0">
                <a:effectLst/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”. W spotkaniu </a:t>
            </a:r>
            <a:r>
              <a:rPr lang="pl-PL" dirty="0"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wziął udział</a:t>
            </a:r>
            <a:r>
              <a:rPr lang="pl-PL" sz="1800" dirty="0">
                <a:effectLst/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 przedstawiciel Warmińsko-Mazurskiego Urzędu Wojewódzkiego w Olsztynie Delegatury w Elblągu</a:t>
            </a:r>
            <a:r>
              <a:rPr lang="pl-PL" sz="1800" dirty="0">
                <a:effectLst/>
                <a:latin typeface="Mongolian Baiti" panose="03000500000000000000" pitchFamily="66" charset="0"/>
                <a:ea typeface="Century Gothic" panose="020B0502020202020204" pitchFamily="34" charset="0"/>
              </a:rPr>
              <a:t>; </a:t>
            </a:r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65DEFB16-22CB-2ABA-166F-4682B55F8449}"/>
              </a:ext>
            </a:extLst>
          </p:cNvPr>
          <p:cNvSpPr txBox="1"/>
          <p:nvPr/>
        </p:nvSpPr>
        <p:spPr>
          <a:xfrm>
            <a:off x="377534" y="4869160"/>
            <a:ext cx="82089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800" dirty="0">
                <a:effectLst/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05.05.2022 r. Powiatowy Urząd Pracy zawarł umowę z instytucją szkoleniową w ramach której PUP zorganizuje szkolenia z języka polskiego dla 20 obywateli Ukrainy. Szkolenia będą realizowane od 09.05.2022 do 15.12.2022 r.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7F90F3A8-122B-CF2A-2C04-D683DF9C2E27}"/>
              </a:ext>
            </a:extLst>
          </p:cNvPr>
          <p:cNvSpPr txBox="1"/>
          <p:nvPr/>
        </p:nvSpPr>
        <p:spPr>
          <a:xfrm>
            <a:off x="323528" y="1712895"/>
            <a:ext cx="846093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>
                <a:effectLst/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17 maja 2022 r. Powiatowy Urząd Pracy w Elblągu zorganizował spotkanie pt. </a:t>
            </a:r>
            <a:r>
              <a:rPr lang="pl-PL" i="1" dirty="0">
                <a:effectLst/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„Legalny pobyt i zatrudnienie cudzoziemców. Obywatele Ukrainy na rynku pracy”.</a:t>
            </a:r>
            <a:r>
              <a:rPr lang="pl-PL" dirty="0">
                <a:effectLst/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 W spotkaniu udział wzięli, przedstawiciel Warmińsko-Mazurskiego Urzędu Wojewódzkiego w Olsztynie oraz Straż Granicznej z Elbląga; </a:t>
            </a:r>
            <a:r>
              <a:rPr lang="pl-PL" i="1" dirty="0">
                <a:effectLst/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 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3471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rgbClr val="EEE9F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A69F6A-A5D8-E920-5666-7E2277335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1" cy="792088"/>
          </a:xfrm>
          <a:solidFill>
            <a:srgbClr val="BEA9D3"/>
          </a:solidFill>
          <a:ln w="12700"/>
        </p:spPr>
        <p:txBody>
          <a:bodyPr>
            <a:noAutofit/>
          </a:bodyPr>
          <a:lstStyle/>
          <a:p>
            <a:r>
              <a:rPr lang="pl-PL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PORADNICTWO ZAWODOWE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2E3E1719-119C-0CC6-80E7-C61D817469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018662"/>
              </p:ext>
            </p:extLst>
          </p:nvPr>
        </p:nvGraphicFramePr>
        <p:xfrm>
          <a:off x="467544" y="1412776"/>
          <a:ext cx="8208913" cy="493822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772031">
                  <a:extLst>
                    <a:ext uri="{9D8B030D-6E8A-4147-A177-3AD203B41FA5}">
                      <a16:colId xmlns:a16="http://schemas.microsoft.com/office/drawing/2014/main" val="725145612"/>
                    </a:ext>
                  </a:extLst>
                </a:gridCol>
                <a:gridCol w="1173451">
                  <a:extLst>
                    <a:ext uri="{9D8B030D-6E8A-4147-A177-3AD203B41FA5}">
                      <a16:colId xmlns:a16="http://schemas.microsoft.com/office/drawing/2014/main" val="2699567443"/>
                    </a:ext>
                  </a:extLst>
                </a:gridCol>
                <a:gridCol w="1095221">
                  <a:extLst>
                    <a:ext uri="{9D8B030D-6E8A-4147-A177-3AD203B41FA5}">
                      <a16:colId xmlns:a16="http://schemas.microsoft.com/office/drawing/2014/main" val="2451643664"/>
                    </a:ext>
                  </a:extLst>
                </a:gridCol>
                <a:gridCol w="1168210">
                  <a:extLst>
                    <a:ext uri="{9D8B030D-6E8A-4147-A177-3AD203B41FA5}">
                      <a16:colId xmlns:a16="http://schemas.microsoft.com/office/drawing/2014/main" val="706473973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</a:rPr>
                        <a:t>Wyszczególnienie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</a:rPr>
                        <a:t>PUP </a:t>
                      </a:r>
                    </a:p>
                    <a:p>
                      <a:pPr algn="ctr"/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</a:rPr>
                        <a:t>ogółem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</a:rPr>
                        <a:t>Elbląg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</a:rPr>
                        <a:t>Powiat elbląski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991191"/>
                  </a:ext>
                </a:extLst>
              </a:tr>
              <a:tr h="1587706">
                <a:tc>
                  <a:txBody>
                    <a:bodyPr/>
                    <a:lstStyle/>
                    <a:p>
                      <a:pPr algn="l"/>
                      <a:r>
                        <a:rPr lang="pl-PL" sz="1400" b="0" dirty="0">
                          <a:effectLst/>
                        </a:rPr>
                        <a:t>Udzielanie porad indywidualnych i rozmów doradczych z wykorzystaniem standaryzowanych metod ułatwiających wybór zawodu, zmianę kwalifikacji, podjęcie lub zmianę zatrudnienia, w tym badanie zainteresowań i uzdolnień zawodowych (ilość</a:t>
                      </a:r>
                      <a:r>
                        <a:rPr lang="pl-PL" sz="1400" b="0" baseline="0" dirty="0">
                          <a:effectLst/>
                        </a:rPr>
                        <a:t> spotkań</a:t>
                      </a:r>
                      <a:r>
                        <a:rPr lang="pl-PL" sz="1400" b="0" dirty="0">
                          <a:effectLst/>
                        </a:rPr>
                        <a:t>)</a:t>
                      </a:r>
                    </a:p>
                  </a:txBody>
                  <a:tcPr anchor="ctr">
                    <a:solidFill>
                      <a:srgbClr val="EE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l-PL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</a:rPr>
                        <a:t>869</a:t>
                      </a:r>
                    </a:p>
                  </a:txBody>
                  <a:tcPr anchor="ctr">
                    <a:solidFill>
                      <a:srgbClr val="EE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l-PL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</a:rPr>
                        <a:t>443</a:t>
                      </a:r>
                    </a:p>
                  </a:txBody>
                  <a:tcPr anchor="ctr">
                    <a:solidFill>
                      <a:srgbClr val="EE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l-PL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</a:rPr>
                        <a:t>426</a:t>
                      </a:r>
                    </a:p>
                  </a:txBody>
                  <a:tcPr anchor="ctr">
                    <a:solidFill>
                      <a:srgbClr val="EEE9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730524"/>
                  </a:ext>
                </a:extLst>
              </a:tr>
              <a:tr h="8341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dirty="0">
                          <a:effectLst/>
                        </a:rPr>
                        <a:t>Ilość osób, które skorzystały z indywidualnej informacji zawodowej</a:t>
                      </a:r>
                    </a:p>
                    <a:p>
                      <a:pPr algn="l"/>
                      <a:endParaRPr lang="pl-PL" sz="1400" b="0" dirty="0">
                        <a:effectLst/>
                      </a:endParaRPr>
                    </a:p>
                  </a:txBody>
                  <a:tcPr anchor="ctr">
                    <a:solidFill>
                      <a:srgbClr val="EE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</a:rPr>
                        <a:t>606</a:t>
                      </a:r>
                    </a:p>
                  </a:txBody>
                  <a:tcPr anchor="ctr">
                    <a:solidFill>
                      <a:srgbClr val="EE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</a:rPr>
                        <a:t>171</a:t>
                      </a:r>
                    </a:p>
                  </a:txBody>
                  <a:tcPr anchor="ctr">
                    <a:solidFill>
                      <a:srgbClr val="EE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</a:rPr>
                        <a:t>435</a:t>
                      </a:r>
                    </a:p>
                  </a:txBody>
                  <a:tcPr anchor="ctr">
                    <a:solidFill>
                      <a:srgbClr val="EEE9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501982"/>
                  </a:ext>
                </a:extLst>
              </a:tr>
              <a:tr h="590830">
                <a:tc>
                  <a:txBody>
                    <a:bodyPr/>
                    <a:lstStyle/>
                    <a:p>
                      <a:pPr algn="l"/>
                      <a:r>
                        <a:rPr lang="pl-PL" sz="1400" b="0" dirty="0">
                          <a:effectLst/>
                        </a:rPr>
                        <a:t>Ilość osób uczestniczących w poradach grupowych</a:t>
                      </a:r>
                    </a:p>
                  </a:txBody>
                  <a:tcPr anchor="ctr">
                    <a:solidFill>
                      <a:srgbClr val="EE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</a:rPr>
                        <a:t>103</a:t>
                      </a:r>
                    </a:p>
                  </a:txBody>
                  <a:tcPr anchor="ctr">
                    <a:solidFill>
                      <a:srgbClr val="EE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</a:rPr>
                        <a:t>56</a:t>
                      </a:r>
                    </a:p>
                  </a:txBody>
                  <a:tcPr anchor="ctr">
                    <a:solidFill>
                      <a:srgbClr val="EE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 anchor="ctr">
                    <a:solidFill>
                      <a:srgbClr val="EEE9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090148"/>
                  </a:ext>
                </a:extLst>
              </a:tr>
              <a:tr h="590830">
                <a:tc>
                  <a:txBody>
                    <a:bodyPr/>
                    <a:lstStyle/>
                    <a:p>
                      <a:pPr algn="l"/>
                      <a:r>
                        <a:rPr lang="pl-PL" sz="1400" b="0" dirty="0">
                          <a:effectLst/>
                        </a:rPr>
                        <a:t>Ilość osób uczestniczących w grupowych spotkaniach informacyjnych</a:t>
                      </a:r>
                    </a:p>
                  </a:txBody>
                  <a:tcPr anchor="ctr">
                    <a:solidFill>
                      <a:srgbClr val="EE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</a:rPr>
                        <a:t>332</a:t>
                      </a:r>
                    </a:p>
                  </a:txBody>
                  <a:tcPr anchor="ctr">
                    <a:solidFill>
                      <a:srgbClr val="EE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</a:rPr>
                        <a:t>228</a:t>
                      </a:r>
                    </a:p>
                  </a:txBody>
                  <a:tcPr anchor="ctr">
                    <a:solidFill>
                      <a:srgbClr val="EE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</a:rPr>
                        <a:t>104</a:t>
                      </a:r>
                    </a:p>
                  </a:txBody>
                  <a:tcPr anchor="ctr">
                    <a:solidFill>
                      <a:srgbClr val="EEE9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353473"/>
                  </a:ext>
                </a:extLst>
              </a:tr>
              <a:tr h="470643">
                <a:tc>
                  <a:txBody>
                    <a:bodyPr/>
                    <a:lstStyle/>
                    <a:p>
                      <a:pPr algn="l"/>
                      <a:r>
                        <a:rPr lang="pl-PL" sz="1400" b="0" dirty="0">
                          <a:effectLst/>
                        </a:rPr>
                        <a:t>Razem:</a:t>
                      </a:r>
                    </a:p>
                  </a:txBody>
                  <a:tcPr anchor="ctr">
                    <a:solidFill>
                      <a:srgbClr val="EE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</a:rPr>
                        <a:t>1910</a:t>
                      </a:r>
                    </a:p>
                  </a:txBody>
                  <a:tcPr anchor="ctr">
                    <a:solidFill>
                      <a:srgbClr val="EE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</a:rPr>
                        <a:t>898</a:t>
                      </a:r>
                    </a:p>
                  </a:txBody>
                  <a:tcPr anchor="ctr">
                    <a:solidFill>
                      <a:srgbClr val="EE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</a:rPr>
                        <a:t>1012</a:t>
                      </a:r>
                    </a:p>
                  </a:txBody>
                  <a:tcPr anchor="ctr">
                    <a:solidFill>
                      <a:srgbClr val="EEE9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683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54689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rgbClr val="EEE9F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EF88AB-89A3-8463-1D8E-51010698D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538" y="188640"/>
            <a:ext cx="8577942" cy="864096"/>
          </a:xfrm>
          <a:solidFill>
            <a:srgbClr val="BEA9D3"/>
          </a:solidFill>
          <a:ln w="12700"/>
        </p:spPr>
        <p:txBody>
          <a:bodyPr>
            <a:normAutofit/>
          </a:bodyPr>
          <a:lstStyle/>
          <a:p>
            <a:r>
              <a:rPr lang="pl-PL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Źródła finansowania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B6532DC7-C7D4-0D8F-36DC-3266CA2BEAA4}"/>
              </a:ext>
            </a:extLst>
          </p:cNvPr>
          <p:cNvSpPr txBox="1"/>
          <p:nvPr/>
        </p:nvSpPr>
        <p:spPr>
          <a:xfrm>
            <a:off x="475255" y="1340768"/>
            <a:ext cx="79928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latin typeface="Arial" pitchFamily="34" charset="0"/>
                <a:cs typeface="Arial" pitchFamily="34" charset="0"/>
              </a:rPr>
              <a:t>Ś</a:t>
            </a:r>
            <a:r>
              <a:rPr lang="pl-PL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rodki finansowe na aktywizację rynku pracy w 2022 roku stanowiły kwotę     </a:t>
            </a:r>
            <a:r>
              <a:rPr lang="pl-PL" dirty="0">
                <a:latin typeface="Arial" pitchFamily="34" charset="0"/>
                <a:cs typeface="Arial" pitchFamily="34" charset="0"/>
              </a:rPr>
              <a:t>25</a:t>
            </a:r>
            <a:r>
              <a:rPr lang="pl-PL" sz="1800" dirty="0">
                <a:latin typeface="Arial" pitchFamily="34" charset="0"/>
                <a:cs typeface="Arial" pitchFamily="34" charset="0"/>
              </a:rPr>
              <a:t>.250.114,25 zł. </a:t>
            </a:r>
            <a:endParaRPr lang="pl-PL" dirty="0">
              <a:latin typeface="Arial" pitchFamily="34" charset="0"/>
              <a:cs typeface="Arial" pitchFamily="34" charset="0"/>
            </a:endParaRPr>
          </a:p>
          <a:p>
            <a:r>
              <a:rPr lang="pl-PL" dirty="0">
                <a:latin typeface="Arial" pitchFamily="34" charset="0"/>
                <a:cs typeface="Arial" pitchFamily="34" charset="0"/>
              </a:rPr>
              <a:t>(Limit w 2021 roku wynosił 21.478.310,49 zł)</a:t>
            </a:r>
            <a:endParaRPr lang="pl-PL" dirty="0"/>
          </a:p>
        </p:txBody>
      </p:sp>
      <p:sp>
        <p:nvSpPr>
          <p:cNvPr id="12" name="Symbol zastępczy zawartości 3">
            <a:extLst>
              <a:ext uri="{FF2B5EF4-FFF2-40B4-BE49-F238E27FC236}">
                <a16:creationId xmlns:a16="http://schemas.microsoft.com/office/drawing/2014/main" id="{DC645580-F6EA-3951-C9BA-39410E9F7226}"/>
              </a:ext>
            </a:extLst>
          </p:cNvPr>
          <p:cNvSpPr txBox="1">
            <a:spLocks/>
          </p:cNvSpPr>
          <p:nvPr/>
        </p:nvSpPr>
        <p:spPr>
          <a:xfrm>
            <a:off x="395536" y="2571878"/>
            <a:ext cx="8829462" cy="41764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l-PL" dirty="0">
                <a:latin typeface="Arial" pitchFamily="34" charset="0"/>
                <a:cs typeface="Arial" pitchFamily="34" charset="0"/>
              </a:rPr>
              <a:t>Fundusz Pracy- </a:t>
            </a:r>
            <a:r>
              <a:rPr lang="pl-P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12.677.937,06 zł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l-P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EFS – 10.174.900,99 zł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pl-P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RPO</a:t>
            </a:r>
            <a:r>
              <a:rPr lang="pl-PL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5</a:t>
            </a:r>
            <a:r>
              <a:rPr lang="pl-P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.190.454,34</a:t>
            </a:r>
            <a:r>
              <a:rPr lang="pl-PL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zł</a:t>
            </a:r>
            <a:endParaRPr lang="pl-PL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pl-P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POWER – 4.984,446,65 zł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l-P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PFRON – 1.534.500,00 zł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l-P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KFS – 862.776,20 zł, 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l-P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Tarcza Antykryzysowa – 350.000,00 zł, na realizację zadań wynikających z ustawy z dnia 2 marca 2020 r. o </a:t>
            </a:r>
            <a:r>
              <a:rPr lang="pl-PL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szczególnych rozwiązaniach </a:t>
            </a:r>
            <a:r>
              <a:rPr lang="pl-PL" i="1" dirty="0">
                <a:latin typeface="Arial" pitchFamily="34" charset="0"/>
                <a:cs typeface="Arial" pitchFamily="34" charset="0"/>
              </a:rPr>
              <a:t>związanych z zapobieganiem, przeciwdziałaniem i zwalczaniem COVID-19, innych chorób zakaźnych oraz wywołanych nimi sytuacji kryzysowych (dot. art. 15zze4)</a:t>
            </a:r>
          </a:p>
          <a:p>
            <a:pPr lvl="1" indent="-457200">
              <a:buFont typeface="Wingdings" panose="05000000000000000000" pitchFamily="2" charset="2"/>
              <a:buChar char="q"/>
            </a:pPr>
            <a:endParaRPr lang="pl-PL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0483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rgbClr val="EEE9F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B2742E-434F-033A-D17C-78C8ECAB9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37486"/>
            <a:ext cx="8785924" cy="887258"/>
          </a:xfrm>
          <a:solidFill>
            <a:srgbClr val="BEA9D3"/>
          </a:solidFill>
          <a:ln w="12700"/>
        </p:spPr>
        <p:txBody>
          <a:bodyPr>
            <a:noAutofit/>
          </a:bodyPr>
          <a:lstStyle/>
          <a:p>
            <a:r>
              <a:rPr lang="pl-PL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Struktura udziału w aktywnych programach rynku pracy</a:t>
            </a:r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A8046E93-0E26-AE00-17D7-ACFA5E5726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4436172"/>
              </p:ext>
            </p:extLst>
          </p:nvPr>
        </p:nvGraphicFramePr>
        <p:xfrm>
          <a:off x="179512" y="1680812"/>
          <a:ext cx="8785924" cy="4805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5B3E73B5-1247-1E6E-1A5B-E8216329BB2C}"/>
              </a:ext>
            </a:extLst>
          </p:cNvPr>
          <p:cNvSpPr txBox="1"/>
          <p:nvPr/>
        </p:nvSpPr>
        <p:spPr>
          <a:xfrm>
            <a:off x="395536" y="1311480"/>
            <a:ext cx="84249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W 2022 roku w aktywizacji zawodowej uczestniczyło </a:t>
            </a:r>
            <a:r>
              <a:rPr lang="pl-PL" dirty="0">
                <a:solidFill>
                  <a:srgbClr val="660033"/>
                </a:solidFill>
              </a:rPr>
              <a:t>1.005</a:t>
            </a:r>
            <a:r>
              <a:rPr lang="pl-PL" b="1" dirty="0">
                <a:solidFill>
                  <a:srgbClr val="660033"/>
                </a:solidFill>
              </a:rPr>
              <a:t> </a:t>
            </a:r>
            <a:r>
              <a:rPr lang="pl-PL" dirty="0"/>
              <a:t>osób, z czego;</a:t>
            </a:r>
          </a:p>
        </p:txBody>
      </p:sp>
    </p:spTree>
    <p:extLst>
      <p:ext uri="{BB962C8B-B14F-4D97-AF65-F5344CB8AC3E}">
        <p14:creationId xmlns:p14="http://schemas.microsoft.com/office/powerpoint/2010/main" val="25758773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rgbClr val="EEE9F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DE16EFF-69AD-AEC1-6A59-AB4F89D89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59" cy="936104"/>
          </a:xfrm>
          <a:solidFill>
            <a:srgbClr val="BEA9D3"/>
          </a:solidFill>
          <a:ln w="12700"/>
        </p:spPr>
        <p:txBody>
          <a:bodyPr>
            <a:normAutofit fontScale="90000"/>
          </a:bodyPr>
          <a:lstStyle/>
          <a:p>
            <a:r>
              <a:rPr lang="pl-PL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Wydatki aktywnych programów rynku pracy 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0390453-A5F3-87CC-F9AA-E60C22BC7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628800"/>
            <a:ext cx="8496943" cy="4968551"/>
          </a:xfrm>
          <a:solidFill>
            <a:srgbClr val="EEE9F3"/>
          </a:solidFill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Staże –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2.672.888,08 zł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Refundacje wyposażenia dla pracodawców –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1.420.531,73 zł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Dotacje na podjęcie działalności gospodarczej –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2.059.606,53 zł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Prace interwencyjne –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329.873,56 zł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Szkolenia –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267.453,19 zł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Studia podyplomowe –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20.098,83 zł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Prace społeczne użyteczne –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6.019,23 zł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Bon na zasiedlenie –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96.000,00 zł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Roboty publiczne –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168.883,10 zł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Dofinansowanie wynagrodzeń dla osób 50+ -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47.832,05 zł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Pozostałe wydatki dla uczestników wsparć (badania lekarskie, dojazdy, opieka) - 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142.492,83 zł</a:t>
            </a:r>
          </a:p>
        </p:txBody>
      </p:sp>
    </p:spTree>
    <p:extLst>
      <p:ext uri="{BB962C8B-B14F-4D97-AF65-F5344CB8AC3E}">
        <p14:creationId xmlns:p14="http://schemas.microsoft.com/office/powerpoint/2010/main" val="6184306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rgbClr val="EEE9F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2FB0D3-2A29-1E04-80F2-12C1C25BE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50257"/>
            <a:ext cx="8712968" cy="923330"/>
          </a:xfrm>
          <a:solidFill>
            <a:srgbClr val="BEA9D3"/>
          </a:solidFill>
          <a:ln w="12700"/>
        </p:spPr>
        <p:txBody>
          <a:bodyPr/>
          <a:lstStyle/>
          <a:p>
            <a:r>
              <a:rPr lang="pl-PL" sz="2800" dirty="0">
                <a:solidFill>
                  <a:schemeClr val="tx1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Efektywność programów</a:t>
            </a:r>
            <a:endParaRPr lang="pl-PL" dirty="0">
              <a:solidFill>
                <a:schemeClr val="tx1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3A2EEE8-AA60-660F-01B2-6D9E265CCD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4723434"/>
              </p:ext>
            </p:extLst>
          </p:nvPr>
        </p:nvGraphicFramePr>
        <p:xfrm>
          <a:off x="495486" y="2492896"/>
          <a:ext cx="3960440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131B86A-F061-2DFB-FD22-E0C58EE685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2994256"/>
              </p:ext>
            </p:extLst>
          </p:nvPr>
        </p:nvGraphicFramePr>
        <p:xfrm>
          <a:off x="4714766" y="2276872"/>
          <a:ext cx="3960440" cy="347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524ACAB2-E442-ACC4-176B-A384D73DDE8A}"/>
              </a:ext>
            </a:extLst>
          </p:cNvPr>
          <p:cNvSpPr txBox="1"/>
          <p:nvPr/>
        </p:nvSpPr>
        <p:spPr>
          <a:xfrm>
            <a:off x="719572" y="1374709"/>
            <a:ext cx="72728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Średnia efektywność wszystkich programów realizowanych przez PUP w Elblągu w I półroczu  2022 r. wyniosła </a:t>
            </a:r>
            <a:r>
              <a:rPr lang="pl-PL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78,74%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800" dirty="0">
              <a:latin typeface="Calibri" pitchFamily="34" charset="0"/>
            </a:endParaRPr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271E8B15-5086-C9B3-5B8E-28EDD3033F61}"/>
              </a:ext>
            </a:extLst>
          </p:cNvPr>
          <p:cNvSpPr/>
          <p:nvPr/>
        </p:nvSpPr>
        <p:spPr>
          <a:xfrm>
            <a:off x="3491880" y="2999343"/>
            <a:ext cx="864096" cy="42965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</a:rPr>
              <a:t>53,92%</a:t>
            </a:r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C97700BB-F148-4603-2ADC-801D6F7766FC}"/>
              </a:ext>
            </a:extLst>
          </p:cNvPr>
          <p:cNvSpPr/>
          <p:nvPr/>
        </p:nvSpPr>
        <p:spPr>
          <a:xfrm>
            <a:off x="3491880" y="4115467"/>
            <a:ext cx="864096" cy="42965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</a:rPr>
              <a:t>76,55%</a:t>
            </a:r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F194141E-1AE6-17DA-2EAA-5745397246E5}"/>
              </a:ext>
            </a:extLst>
          </p:cNvPr>
          <p:cNvSpPr/>
          <p:nvPr/>
        </p:nvSpPr>
        <p:spPr>
          <a:xfrm>
            <a:off x="3491880" y="5301207"/>
            <a:ext cx="864096" cy="42965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</a:rPr>
              <a:t>97,22%</a:t>
            </a:r>
          </a:p>
        </p:txBody>
      </p:sp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F5C9C33E-B3EE-AD42-B385-6BD1E30432E6}"/>
              </a:ext>
            </a:extLst>
          </p:cNvPr>
          <p:cNvSpPr/>
          <p:nvPr/>
        </p:nvSpPr>
        <p:spPr>
          <a:xfrm>
            <a:off x="7805057" y="2653580"/>
            <a:ext cx="792088" cy="36004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</a:rPr>
              <a:t>100%</a:t>
            </a:r>
          </a:p>
        </p:txBody>
      </p:sp>
      <p:sp>
        <p:nvSpPr>
          <p:cNvPr id="12" name="Prostokąt: zaokrąglone rogi 11">
            <a:extLst>
              <a:ext uri="{FF2B5EF4-FFF2-40B4-BE49-F238E27FC236}">
                <a16:creationId xmlns:a16="http://schemas.microsoft.com/office/drawing/2014/main" id="{621C7713-B247-74CB-5026-25C167656CCD}"/>
              </a:ext>
            </a:extLst>
          </p:cNvPr>
          <p:cNvSpPr/>
          <p:nvPr/>
        </p:nvSpPr>
        <p:spPr>
          <a:xfrm>
            <a:off x="7769053" y="3922233"/>
            <a:ext cx="864096" cy="36004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</a:rPr>
              <a:t>93,22%</a:t>
            </a:r>
          </a:p>
        </p:txBody>
      </p:sp>
      <p:sp>
        <p:nvSpPr>
          <p:cNvPr id="13" name="Prostokąt: zaokrąglone rogi 12">
            <a:extLst>
              <a:ext uri="{FF2B5EF4-FFF2-40B4-BE49-F238E27FC236}">
                <a16:creationId xmlns:a16="http://schemas.microsoft.com/office/drawing/2014/main" id="{C972FBE6-28ED-61CF-84D5-9496E3F94260}"/>
              </a:ext>
            </a:extLst>
          </p:cNvPr>
          <p:cNvSpPr/>
          <p:nvPr/>
        </p:nvSpPr>
        <p:spPr>
          <a:xfrm>
            <a:off x="7769053" y="5288646"/>
            <a:ext cx="864096" cy="36004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</a:rPr>
              <a:t>90,63%</a:t>
            </a:r>
          </a:p>
        </p:txBody>
      </p:sp>
    </p:spTree>
    <p:extLst>
      <p:ext uri="{BB962C8B-B14F-4D97-AF65-F5344CB8AC3E}">
        <p14:creationId xmlns:p14="http://schemas.microsoft.com/office/powerpoint/2010/main" val="139574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rgbClr val="EEE9F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88736759"/>
              </p:ext>
            </p:extLst>
          </p:nvPr>
        </p:nvGraphicFramePr>
        <p:xfrm>
          <a:off x="357158" y="2694024"/>
          <a:ext cx="4214842" cy="3615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36653033"/>
              </p:ext>
            </p:extLst>
          </p:nvPr>
        </p:nvGraphicFramePr>
        <p:xfrm>
          <a:off x="4714860" y="2823761"/>
          <a:ext cx="4214842" cy="3485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Prostokąt zaokrąglony 3"/>
          <p:cNvSpPr/>
          <p:nvPr/>
        </p:nvSpPr>
        <p:spPr>
          <a:xfrm>
            <a:off x="1043608" y="1844824"/>
            <a:ext cx="3286148" cy="65486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Segoe UI Black" pitchFamily="34" charset="0"/>
                <a:cs typeface="Arial" pitchFamily="34" charset="0"/>
              </a:rPr>
              <a:t>    ELBLĄG</a:t>
            </a:r>
          </a:p>
        </p:txBody>
      </p:sp>
      <p:sp>
        <p:nvSpPr>
          <p:cNvPr id="5" name="Prostokąt zaokrąglony 4"/>
          <p:cNvSpPr/>
          <p:nvPr/>
        </p:nvSpPr>
        <p:spPr>
          <a:xfrm>
            <a:off x="5036349" y="1837954"/>
            <a:ext cx="3429024" cy="65486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Segoe UI Black" pitchFamily="34" charset="0"/>
                <a:cs typeface="Arial" pitchFamily="34" charset="0"/>
              </a:rPr>
              <a:t>POWIAT ELBLĄSKI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B64D11EC-E226-40E2-BDDA-88D9DA6EEC15}"/>
              </a:ext>
            </a:extLst>
          </p:cNvPr>
          <p:cNvSpPr txBox="1">
            <a:spLocks/>
          </p:cNvSpPr>
          <p:nvPr/>
        </p:nvSpPr>
        <p:spPr>
          <a:xfrm>
            <a:off x="251520" y="254913"/>
            <a:ext cx="8578156" cy="1157863"/>
          </a:xfrm>
          <a:prstGeom prst="rect">
            <a:avLst/>
          </a:prstGeom>
          <a:solidFill>
            <a:srgbClr val="BEA9D3"/>
          </a:solidFill>
          <a:ln w="12700">
            <a:solidFill>
              <a:schemeClr val="tx1"/>
            </a:solidFill>
          </a:ln>
        </p:spPr>
        <p:txBody>
          <a:bodyPr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liczba bezrobotnych oraz stopa bezrobocia w Elblągu ORAZ    </a:t>
            </a:r>
          </a:p>
          <a:p>
            <a:r>
              <a:rPr lang="pl-PL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powiecie elbląskim                                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rgbClr val="EEE9F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6D5BFE-AD0B-072D-B7AB-4AE1269C1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60" y="188640"/>
            <a:ext cx="8352928" cy="1167345"/>
          </a:xfrm>
          <a:solidFill>
            <a:srgbClr val="BEA9D3"/>
          </a:solidFill>
          <a:ln w="12700"/>
        </p:spPr>
        <p:txBody>
          <a:bodyPr>
            <a:normAutofit fontScale="90000"/>
          </a:bodyPr>
          <a:lstStyle/>
          <a:p>
            <a:r>
              <a:rPr lang="pl-PL" sz="2800" b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pl-PL" sz="3100" dirty="0">
                <a:solidFill>
                  <a:schemeClr val="tx1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AKTYWIZACJA ZAWODOWA BEZROBOTNYCH I PRACODAWCÓW W</a:t>
            </a:r>
            <a:br>
              <a:rPr lang="pl-PL" sz="3100" dirty="0">
                <a:solidFill>
                  <a:schemeClr val="tx1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pl-PL" sz="3100" dirty="0">
                <a:solidFill>
                  <a:schemeClr val="tx1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i PÓŁROCZU 2022 R.</a:t>
            </a: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052E207C-BB6B-1798-4F04-8BF0D8D1A237}"/>
              </a:ext>
            </a:extLst>
          </p:cNvPr>
          <p:cNvGrpSpPr/>
          <p:nvPr/>
        </p:nvGrpSpPr>
        <p:grpSpPr>
          <a:xfrm>
            <a:off x="1043608" y="1685182"/>
            <a:ext cx="2988317" cy="1953543"/>
            <a:chOff x="0" y="0"/>
            <a:chExt cx="2268237" cy="1953543"/>
          </a:xfrm>
          <a:solidFill>
            <a:schemeClr val="bg1">
              <a:lumMod val="95000"/>
            </a:schemeClr>
          </a:solidFill>
        </p:grpSpPr>
        <p:sp>
          <p:nvSpPr>
            <p:cNvPr id="4" name="Prostokąt: zaokrąglone rogi 3">
              <a:extLst>
                <a:ext uri="{FF2B5EF4-FFF2-40B4-BE49-F238E27FC236}">
                  <a16:creationId xmlns:a16="http://schemas.microsoft.com/office/drawing/2014/main" id="{EECBF7BD-3C4C-A755-9342-15AC7367433C}"/>
                </a:ext>
              </a:extLst>
            </p:cNvPr>
            <p:cNvSpPr/>
            <p:nvPr/>
          </p:nvSpPr>
          <p:spPr>
            <a:xfrm>
              <a:off x="0" y="0"/>
              <a:ext cx="2268237" cy="1953543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5" name="Prostokąt: zaokrąglone rogi 4">
              <a:extLst>
                <a:ext uri="{FF2B5EF4-FFF2-40B4-BE49-F238E27FC236}">
                  <a16:creationId xmlns:a16="http://schemas.microsoft.com/office/drawing/2014/main" id="{1239980A-F3E6-EC2B-4AD6-A8CB1101134A}"/>
                </a:ext>
              </a:extLst>
            </p:cNvPr>
            <p:cNvSpPr txBox="1"/>
            <p:nvPr/>
          </p:nvSpPr>
          <p:spPr>
            <a:xfrm>
              <a:off x="57217" y="57217"/>
              <a:ext cx="2153803" cy="183910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8575" tIns="28575" rIns="28575" bIns="28575" numCol="1" spcCol="1270" anchor="ctr" anchorCtr="0">
              <a:noAutofit/>
            </a:bodyPr>
            <a:lstStyle/>
            <a:p>
              <a:pPr marL="0" lvl="0" indent="0" algn="ctr" defTabSz="66675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Działania PUP sfinansowane z Funduszu Pracy, Europejskiego Funduszu Społecznego oraz PFRON  – </a:t>
              </a:r>
              <a:r>
                <a:rPr lang="pl-PL" sz="1600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r>
                <a:rPr lang="pl-PL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.764.167,60 zł</a:t>
              </a:r>
            </a:p>
          </p:txBody>
        </p:sp>
      </p:grp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B02C8740-7813-B2A2-B268-74F277D25F62}"/>
              </a:ext>
            </a:extLst>
          </p:cNvPr>
          <p:cNvSpPr/>
          <p:nvPr/>
        </p:nvSpPr>
        <p:spPr>
          <a:xfrm>
            <a:off x="4712863" y="1967421"/>
            <a:ext cx="2448272" cy="1101539"/>
          </a:xfrm>
          <a:prstGeom prst="roundRect">
            <a:avLst>
              <a:gd name="adj" fmla="val 10000"/>
            </a:avLst>
          </a:prstGeom>
          <a:solidFill>
            <a:schemeClr val="bg1">
              <a:lumMod val="95000"/>
            </a:schemeClr>
          </a:solidFill>
          <a:ln>
            <a:solidFill>
              <a:srgbClr val="2D62A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Aktywizacją objęto łącznie  </a:t>
            </a:r>
          </a:p>
          <a:p>
            <a:pPr algn="ctr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1.005 osób</a:t>
            </a:r>
          </a:p>
          <a:p>
            <a:pPr algn="ctr"/>
            <a:endParaRPr lang="pl-PL" dirty="0"/>
          </a:p>
        </p:txBody>
      </p:sp>
      <p:sp>
        <p:nvSpPr>
          <p:cNvPr id="18" name="Prostokąt: zaokrąglone rogi 17">
            <a:extLst>
              <a:ext uri="{FF2B5EF4-FFF2-40B4-BE49-F238E27FC236}">
                <a16:creationId xmlns:a16="http://schemas.microsoft.com/office/drawing/2014/main" id="{88808493-C8AF-A2CD-F3B5-E92BD5F75715}"/>
              </a:ext>
            </a:extLst>
          </p:cNvPr>
          <p:cNvSpPr/>
          <p:nvPr/>
        </p:nvSpPr>
        <p:spPr>
          <a:xfrm>
            <a:off x="539552" y="3967923"/>
            <a:ext cx="3276348" cy="224536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6666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dofinansowania KFS skorzystało 280 osób </a:t>
            </a:r>
          </a:p>
          <a:p>
            <a:pPr marL="0" indent="0" algn="ctr">
              <a:buNone/>
            </a:pP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kwotę 480.765,84 zł</a:t>
            </a:r>
          </a:p>
        </p:txBody>
      </p:sp>
      <p:sp>
        <p:nvSpPr>
          <p:cNvPr id="19" name="Prostokąt: zaokrąglone rogi 18">
            <a:extLst>
              <a:ext uri="{FF2B5EF4-FFF2-40B4-BE49-F238E27FC236}">
                <a16:creationId xmlns:a16="http://schemas.microsoft.com/office/drawing/2014/main" id="{31BFACC5-D1EF-2B6F-852A-520A84E118CA}"/>
              </a:ext>
            </a:extLst>
          </p:cNvPr>
          <p:cNvSpPr/>
          <p:nvPr/>
        </p:nvSpPr>
        <p:spPr>
          <a:xfrm>
            <a:off x="4712862" y="3789041"/>
            <a:ext cx="3027489" cy="224536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2D62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ramach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Tarczy antykryzysowej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pracodawców otrzymało pomoc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uzyskało dotację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kwotę 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40.000,00 zł</a:t>
            </a:r>
            <a:endParaRPr lang="pl-P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787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rgbClr val="EEE9F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7628FDCD-2044-415C-9846-B5A7D9C7C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0649"/>
            <a:ext cx="8640960" cy="936104"/>
          </a:xfrm>
          <a:solidFill>
            <a:srgbClr val="BEA9D3"/>
          </a:solidFill>
          <a:ln w="12700"/>
        </p:spPr>
        <p:txBody>
          <a:bodyPr>
            <a:noAutofit/>
          </a:bodyPr>
          <a:lstStyle/>
          <a:p>
            <a:r>
              <a:rPr lang="pl-PL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Krajowy Fundusz Szkoleniowy (KFS)</a:t>
            </a:r>
          </a:p>
        </p:txBody>
      </p:sp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29542774-869F-F71E-1F71-58D4EBAA7446}"/>
              </a:ext>
            </a:extLst>
          </p:cNvPr>
          <p:cNvSpPr/>
          <p:nvPr/>
        </p:nvSpPr>
        <p:spPr>
          <a:xfrm>
            <a:off x="683568" y="1484784"/>
            <a:ext cx="7560840" cy="489654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 środków KFS na 2022 r., wynosi </a:t>
            </a:r>
            <a:r>
              <a:rPr lang="pl-PL" sz="20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862.776,20 zł</a:t>
            </a: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 tym 808.200,00 zł to środki z limitu podstawowego, a 54.576,20 zł to środki z rezerwy KFS.</a:t>
            </a:r>
          </a:p>
          <a:p>
            <a:pPr marL="0" indent="0" algn="ctr">
              <a:buNone/>
            </a:pP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ramach powyższego limitu w I półroczu 2022 r. </a:t>
            </a:r>
            <a:r>
              <a:rPr lang="pl-PL" sz="20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zawarto 108 umów z 87 pracodawcami</a:t>
            </a: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(66 z Elbląga i 21 z powiatu elbląskiego). </a:t>
            </a:r>
          </a:p>
          <a:p>
            <a:pPr marL="0" indent="0" algn="ctr">
              <a:buNone/>
            </a:pP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dofinansowania działań na rzecz kształcenia ustawicznego skorzystało 280 osób, tj. 42 pracodawców oraz  238 pracowników.</a:t>
            </a:r>
          </a:p>
          <a:p>
            <a:pPr marL="0" indent="0" algn="ctr">
              <a:buNone/>
            </a:pP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Wydatki wyniosły </a:t>
            </a:r>
            <a:r>
              <a:rPr lang="pl-PL" sz="20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480.765,84 zł.</a:t>
            </a:r>
          </a:p>
          <a:p>
            <a:pPr marL="0" indent="0" algn="ctr">
              <a:buNone/>
            </a:pP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4126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rgbClr val="EEE9F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C9FE0F-8FD9-4C12-B2CF-975910A3B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40016"/>
            <a:ext cx="8640960" cy="1028744"/>
          </a:xfrm>
          <a:solidFill>
            <a:srgbClr val="BEA9D3"/>
          </a:solidFill>
          <a:ln w="12700"/>
        </p:spPr>
        <p:txBody>
          <a:bodyPr>
            <a:noAutofit/>
          </a:bodyPr>
          <a:lstStyle/>
          <a:p>
            <a:r>
              <a:rPr lang="pl-P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Realizacja zadań ze środków PFRON w I półroczu 2022 r.</a:t>
            </a:r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9B8487A6-505A-5A71-B472-F8C818796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8736"/>
            <a:ext cx="8543956" cy="521497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1500" dirty="0">
                <a:latin typeface="Arial" pitchFamily="34" charset="0"/>
                <a:cs typeface="Arial" pitchFamily="34" charset="0"/>
              </a:rPr>
              <a:t>W I połowie 2022 roku ze środków PFRON  </a:t>
            </a:r>
            <a:r>
              <a:rPr lang="pl-PL" dirty="0">
                <a:latin typeface="Arial" pitchFamily="34" charset="0"/>
                <a:cs typeface="Arial" pitchFamily="34" charset="0"/>
              </a:rPr>
              <a:t>(</a:t>
            </a:r>
            <a:r>
              <a:rPr lang="pl-PL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1.534.500,00 zł</a:t>
            </a:r>
            <a:r>
              <a:rPr lang="pl-PL" dirty="0">
                <a:latin typeface="Arial" pitchFamily="34" charset="0"/>
                <a:cs typeface="Arial" pitchFamily="34" charset="0"/>
              </a:rPr>
              <a:t>) </a:t>
            </a:r>
            <a:r>
              <a:rPr lang="pl-PL" sz="1500" dirty="0">
                <a:latin typeface="Arial" pitchFamily="34" charset="0"/>
                <a:cs typeface="Arial" pitchFamily="34" charset="0"/>
              </a:rPr>
              <a:t>w zakresie rehabilitacji zawodowej osób niepełnosprawnych z miasta Elbląga i powiatu elbląskiego wsparto aktywizacją </a:t>
            </a:r>
            <a:r>
              <a:rPr lang="pl-PL" sz="15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13</a:t>
            </a:r>
            <a:r>
              <a:rPr lang="pl-PL" sz="15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5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osób</a:t>
            </a:r>
            <a:r>
              <a:rPr lang="pl-PL" sz="15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500" dirty="0">
                <a:latin typeface="Arial" pitchFamily="34" charset="0"/>
                <a:cs typeface="Arial" pitchFamily="34" charset="0"/>
              </a:rPr>
              <a:t>na łączną kwotę </a:t>
            </a:r>
            <a:r>
              <a:rPr lang="pl-PL" sz="16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801.746,72</a:t>
            </a:r>
            <a:r>
              <a:rPr lang="pl-PL" sz="15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500" dirty="0">
                <a:latin typeface="Arial" pitchFamily="34" charset="0"/>
                <a:cs typeface="Arial" pitchFamily="34" charset="0"/>
              </a:rPr>
              <a:t>zł,:</a:t>
            </a:r>
          </a:p>
          <a:p>
            <a:pPr marL="357188" lvl="1" indent="-271463">
              <a:lnSpc>
                <a:spcPct val="150000"/>
              </a:lnSpc>
            </a:pPr>
            <a:r>
              <a:rPr lang="pl-PL" sz="1500" b="1" dirty="0">
                <a:latin typeface="Arial" pitchFamily="34" charset="0"/>
                <a:cs typeface="Arial" pitchFamily="34" charset="0"/>
              </a:rPr>
              <a:t>Dotacje na podjęcie własnej działalności gospodarczej </a:t>
            </a:r>
            <a:r>
              <a:rPr lang="pl-PL" sz="1500" dirty="0">
                <a:latin typeface="Arial" pitchFamily="34" charset="0"/>
                <a:cs typeface="Arial" pitchFamily="34" charset="0"/>
              </a:rPr>
              <a:t>otrzymały </a:t>
            </a:r>
            <a:r>
              <a:rPr lang="pl-PL" sz="15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pl-PL" sz="15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500" dirty="0">
                <a:latin typeface="Arial" pitchFamily="34" charset="0"/>
                <a:cs typeface="Arial" pitchFamily="34" charset="0"/>
              </a:rPr>
              <a:t>osoby z miasta Elbląga – </a:t>
            </a:r>
            <a:r>
              <a:rPr lang="pl-PL" sz="18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79.649,00</a:t>
            </a:r>
            <a:r>
              <a:rPr lang="pl-PL" sz="15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500" dirty="0">
                <a:latin typeface="Arial" pitchFamily="34" charset="0"/>
                <a:cs typeface="Arial" pitchFamily="34" charset="0"/>
              </a:rPr>
              <a:t>zł</a:t>
            </a:r>
          </a:p>
          <a:p>
            <a:pPr marL="357188" lvl="1" indent="-271463">
              <a:lnSpc>
                <a:spcPct val="150000"/>
              </a:lnSpc>
            </a:pPr>
            <a:r>
              <a:rPr lang="pl-PL" sz="1500" b="1" dirty="0">
                <a:latin typeface="Arial" pitchFamily="34" charset="0"/>
                <a:cs typeface="Arial" pitchFamily="34" charset="0"/>
              </a:rPr>
              <a:t>Refundacja kosztów wyposażenia stanowiska </a:t>
            </a:r>
            <a:r>
              <a:rPr lang="pl-PL" sz="1500" dirty="0">
                <a:latin typeface="Arial" pitchFamily="34" charset="0"/>
                <a:cs typeface="Arial" pitchFamily="34" charset="0"/>
              </a:rPr>
              <a:t>dotyczyła </a:t>
            </a:r>
            <a:r>
              <a:rPr lang="pl-PL" sz="15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pl-PL" sz="15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500" dirty="0">
                <a:latin typeface="Arial" pitchFamily="34" charset="0"/>
                <a:cs typeface="Arial" pitchFamily="34" charset="0"/>
              </a:rPr>
              <a:t>stanowisk pracy – umowy zawarto na kwotę </a:t>
            </a:r>
            <a:r>
              <a:rPr lang="pl-PL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709.695,00</a:t>
            </a:r>
            <a:r>
              <a:rPr lang="pl-PL" sz="15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500" dirty="0">
                <a:latin typeface="Arial" pitchFamily="34" charset="0"/>
                <a:cs typeface="Arial" pitchFamily="34" charset="0"/>
              </a:rPr>
              <a:t>zł (z Elbląga</a:t>
            </a:r>
            <a:r>
              <a:rPr lang="pl-PL" sz="1500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5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pl-PL" sz="1500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500" dirty="0">
                <a:latin typeface="Arial" pitchFamily="34" charset="0"/>
                <a:cs typeface="Arial" pitchFamily="34" charset="0"/>
              </a:rPr>
              <a:t>os. – </a:t>
            </a:r>
            <a:r>
              <a:rPr lang="pl-PL" sz="15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339.236,00</a:t>
            </a:r>
            <a:r>
              <a:rPr lang="pl-PL" sz="1500" dirty="0">
                <a:latin typeface="Arial" pitchFamily="34" charset="0"/>
                <a:cs typeface="Arial" pitchFamily="34" charset="0"/>
              </a:rPr>
              <a:t> zł, z powiatu elbląskiego </a:t>
            </a:r>
            <a:r>
              <a:rPr lang="pl-PL" sz="15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pl-PL" sz="1500" dirty="0">
                <a:latin typeface="Arial" pitchFamily="34" charset="0"/>
                <a:cs typeface="Arial" pitchFamily="34" charset="0"/>
              </a:rPr>
              <a:t> os. – </a:t>
            </a:r>
            <a:r>
              <a:rPr lang="pl-PL" sz="15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370.459,00</a:t>
            </a:r>
            <a:r>
              <a:rPr lang="pl-PL" sz="1500" b="1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1500" dirty="0">
                <a:latin typeface="Arial" pitchFamily="34" charset="0"/>
                <a:cs typeface="Arial" pitchFamily="34" charset="0"/>
              </a:rPr>
              <a:t>zł</a:t>
            </a:r>
          </a:p>
          <a:p>
            <a:pPr marL="357188" lvl="1" indent="-271463">
              <a:lnSpc>
                <a:spcPct val="150000"/>
              </a:lnSpc>
            </a:pPr>
            <a:r>
              <a:rPr lang="pl-PL" sz="1500" b="1" dirty="0">
                <a:latin typeface="Arial" pitchFamily="34" charset="0"/>
                <a:cs typeface="Arial" pitchFamily="34" charset="0"/>
              </a:rPr>
              <a:t>Szkolenie</a:t>
            </a:r>
            <a:r>
              <a:rPr lang="pl-PL" sz="1500" dirty="0">
                <a:latin typeface="Arial" pitchFamily="34" charset="0"/>
                <a:cs typeface="Arial" pitchFamily="34" charset="0"/>
              </a:rPr>
              <a:t> sfinansowano dla 1</a:t>
            </a:r>
            <a:r>
              <a:rPr lang="pl-PL" sz="1500" b="1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500" dirty="0">
                <a:latin typeface="Arial" pitchFamily="34" charset="0"/>
                <a:cs typeface="Arial" pitchFamily="34" charset="0"/>
              </a:rPr>
              <a:t>osoby z Elbląga – </a:t>
            </a:r>
            <a:r>
              <a:rPr lang="pl-PL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927,00</a:t>
            </a:r>
            <a:r>
              <a:rPr lang="pl-PL" sz="1500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5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zł</a:t>
            </a:r>
            <a:r>
              <a:rPr lang="pl-PL" sz="15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357188" lvl="1" indent="-271463">
              <a:lnSpc>
                <a:spcPct val="150000"/>
              </a:lnSpc>
            </a:pPr>
            <a:r>
              <a:rPr lang="pl-PL" sz="1500" b="1" dirty="0">
                <a:latin typeface="Arial" pitchFamily="34" charset="0"/>
                <a:cs typeface="Arial" pitchFamily="34" charset="0"/>
              </a:rPr>
              <a:t>Staż</a:t>
            </a:r>
            <a:r>
              <a:rPr lang="pl-PL" sz="1500" dirty="0">
                <a:latin typeface="Arial" pitchFamily="34" charset="0"/>
                <a:cs typeface="Arial" pitchFamily="34" charset="0"/>
              </a:rPr>
              <a:t> sfinansowano dla 1 osoby z powiatu elbląskiego – </a:t>
            </a:r>
            <a:r>
              <a:rPr lang="pl-PL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11.475,72 zł.</a:t>
            </a:r>
          </a:p>
          <a:p>
            <a:pPr>
              <a:buNone/>
            </a:pPr>
            <a:r>
              <a:rPr lang="pl-PL" sz="1600" dirty="0">
                <a:latin typeface="Arial" pitchFamily="34" charset="0"/>
                <a:cs typeface="Arial" pitchFamily="34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2902013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rgbClr val="EEE9F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D30F30-BA6B-7F55-1768-9EAE05593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32656"/>
            <a:ext cx="8712968" cy="898428"/>
          </a:xfrm>
          <a:solidFill>
            <a:srgbClr val="BEA9D3"/>
          </a:solidFill>
          <a:ln w="12700"/>
        </p:spPr>
        <p:txBody>
          <a:bodyPr>
            <a:normAutofit/>
          </a:bodyPr>
          <a:lstStyle/>
          <a:p>
            <a:r>
              <a:rPr lang="pl-PL" sz="2800" dirty="0">
                <a:solidFill>
                  <a:schemeClr val="tx1"/>
                </a:solidFill>
                <a:latin typeface="Mongolian Baiti" panose="03000500000000000000" pitchFamily="66" charset="0"/>
                <a:ea typeface="Cambria" pitchFamily="18" charset="0"/>
                <a:cs typeface="Mongolian Baiti" panose="03000500000000000000" pitchFamily="66" charset="0"/>
              </a:rPr>
              <a:t>Tarcza antykryzysowa</a:t>
            </a:r>
            <a:endParaRPr lang="pl-PL" sz="2800" dirty="0">
              <a:solidFill>
                <a:schemeClr val="tx1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" name="Prostokąt zaokrąglony 4">
            <a:extLst>
              <a:ext uri="{FF2B5EF4-FFF2-40B4-BE49-F238E27FC236}">
                <a16:creationId xmlns:a16="http://schemas.microsoft.com/office/drawing/2014/main" id="{3BB9AF8A-9BBE-9EAB-A6D6-4BF55DDA70E5}"/>
              </a:ext>
            </a:extLst>
          </p:cNvPr>
          <p:cNvSpPr/>
          <p:nvPr/>
        </p:nvSpPr>
        <p:spPr>
          <a:xfrm>
            <a:off x="611560" y="1556792"/>
            <a:ext cx="7704855" cy="46085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 2022 r. Powiatowy Urząd Pracy w Elblągu z zakresu tzw.       Tarczy antykryzysowej realizował finansowanie jednorazowej dotacji dla mikroprzedsiębiorców oraz małych przedsiębiorców określonych branż.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Realizacja odbywała się w okresie od 01.01.2022 do15.04.2022 r.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Na ten cel Powiatowy Urząd Pracy w Elblągu pozyskał      </a:t>
            </a:r>
            <a:r>
              <a:rPr lang="pl-PL" sz="20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350.000,00 zł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ze środków Funduszu Pracy.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O pomoc wystąpiło </a:t>
            </a:r>
            <a:r>
              <a:rPr lang="pl-PL" sz="20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przedsiębiorców z czego </a:t>
            </a:r>
            <a:r>
              <a:rPr lang="pl-PL" sz="20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spełniło kryteria do otrzymania pomocy i uzyskało dotację.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Łącznie wypłacono </a:t>
            </a:r>
            <a:r>
              <a:rPr lang="pl-PL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40.000,00 zł.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38640294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rgbClr val="EEE9F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1519" y="116632"/>
            <a:ext cx="8690561" cy="864096"/>
          </a:xfrm>
          <a:prstGeom prst="rect">
            <a:avLst/>
          </a:prstGeom>
          <a:solidFill>
            <a:srgbClr val="BEA9D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PROJEKTY </a:t>
            </a:r>
            <a:endParaRPr lang="pl-PL" sz="2800" kern="0" dirty="0">
              <a:latin typeface="Mongolian Baiti" panose="03000500000000000000" pitchFamily="66" charset="0"/>
              <a:ea typeface="+mj-ea"/>
              <a:cs typeface="Mongolian Baiti" panose="03000500000000000000" pitchFamily="66" charset="0"/>
            </a:endParaRPr>
          </a:p>
        </p:txBody>
      </p:sp>
      <p:sp>
        <p:nvSpPr>
          <p:cNvPr id="7" name="Prostokąt 6"/>
          <p:cNvSpPr>
            <a:spLocks noChangeArrowheads="1"/>
          </p:cNvSpPr>
          <p:nvPr/>
        </p:nvSpPr>
        <p:spPr bwMode="auto">
          <a:xfrm>
            <a:off x="483881" y="1113261"/>
            <a:ext cx="70866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dirty="0">
                <a:latin typeface="Mongolian Baiti" panose="03000500000000000000" pitchFamily="66" charset="0"/>
                <a:cs typeface="Mongolian Baiti" panose="03000500000000000000" pitchFamily="66" charset="0"/>
              </a:rPr>
              <a:t>Kontynuowano projekty partnerskie z 2020 r. realizowane ze środków Unii Europejskiej w ramach Europejskiego Funduszu Społecznego Działania 11.1, Poddziałania 11.1.1 RPO </a:t>
            </a:r>
            <a:r>
              <a:rPr lang="pl-PL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WiM</a:t>
            </a:r>
            <a:r>
              <a:rPr lang="pl-PL" dirty="0">
                <a:latin typeface="Mongolian Baiti" panose="03000500000000000000" pitchFamily="66" charset="0"/>
                <a:cs typeface="Mongolian Baiti" panose="03000500000000000000" pitchFamily="66" charset="0"/>
              </a:rPr>
              <a:t> we współpracy z:</a:t>
            </a:r>
          </a:p>
          <a:p>
            <a:pPr eaLnBrk="1" hangingPunct="1"/>
            <a:endParaRPr lang="pl-PL" b="1" dirty="0">
              <a:latin typeface="Calibri" pitchFamily="34" charset="0"/>
              <a:cs typeface="Times New Roman" pitchFamily="18" charset="0"/>
            </a:endParaRPr>
          </a:p>
          <a:p>
            <a:pPr eaLnBrk="1" hangingPunct="1"/>
            <a:endParaRPr lang="pl-PL" b="1" dirty="0">
              <a:latin typeface="Calibri" pitchFamily="34" charset="0"/>
              <a:cs typeface="Times New Roman" pitchFamily="18" charset="0"/>
            </a:endParaRPr>
          </a:p>
          <a:p>
            <a:pPr eaLnBrk="1" hangingPunct="1"/>
            <a:endParaRPr lang="pl-PL" b="1" dirty="0">
              <a:latin typeface="Calibri" pitchFamily="34" charset="0"/>
              <a:cs typeface="Times New Roman" pitchFamily="18" charset="0"/>
            </a:endParaRPr>
          </a:p>
          <a:p>
            <a:pPr eaLnBrk="1" hangingPunct="1"/>
            <a:endParaRPr lang="pl-PL" b="1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" name="Prostokąt 4"/>
          <p:cNvSpPr>
            <a:spLocks noChangeArrowheads="1"/>
          </p:cNvSpPr>
          <p:nvPr/>
        </p:nvSpPr>
        <p:spPr bwMode="auto">
          <a:xfrm>
            <a:off x="483881" y="2195996"/>
            <a:ext cx="76200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pl-PL" sz="1600" dirty="0">
                <a:latin typeface="Cambria" pitchFamily="18" charset="0"/>
                <a:cs typeface="Times New Roman" pitchFamily="18" charset="0"/>
              </a:rPr>
              <a:t> z Fundacją Elbląg – Fundusz Lokalny Regionu Elbląskiego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>
                <a:latin typeface="Cambria" pitchFamily="18" charset="0"/>
                <a:cs typeface="Times New Roman" pitchFamily="18" charset="0"/>
              </a:rPr>
              <a:t>     pn. „</a:t>
            </a:r>
            <a:r>
              <a:rPr lang="pl-PL" sz="1600" dirty="0" err="1">
                <a:latin typeface="Cambria" pitchFamily="18" charset="0"/>
                <a:cs typeface="Times New Roman" pitchFamily="18" charset="0"/>
              </a:rPr>
              <a:t>Aflatoun</a:t>
            </a:r>
            <a:r>
              <a:rPr lang="pl-PL" sz="1600" dirty="0">
                <a:latin typeface="Cambria" pitchFamily="18" charset="0"/>
                <a:cs typeface="Times New Roman" pitchFamily="18" charset="0"/>
              </a:rPr>
              <a:t> szansą na rozwój”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>
                <a:latin typeface="Cambria" pitchFamily="18" charset="0"/>
                <a:cs typeface="Times New Roman" pitchFamily="18" charset="0"/>
              </a:rPr>
              <a:t>     Okres realizacji: 01.06.2020 – 31.07.2023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Cambria" pitchFamily="18" charset="0"/>
            </a:endParaRPr>
          </a:p>
        </p:txBody>
      </p:sp>
      <p:sp>
        <p:nvSpPr>
          <p:cNvPr id="9" name="Prostokąt 6"/>
          <p:cNvSpPr>
            <a:spLocks noChangeArrowheads="1"/>
          </p:cNvSpPr>
          <p:nvPr/>
        </p:nvSpPr>
        <p:spPr bwMode="auto">
          <a:xfrm>
            <a:off x="483881" y="3013501"/>
            <a:ext cx="7848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pl-PL" sz="1600" dirty="0">
                <a:latin typeface="Cambria" pitchFamily="18" charset="0"/>
                <a:cs typeface="Times New Roman" pitchFamily="18" charset="0"/>
              </a:rPr>
              <a:t> z Elbląską Rada Konsultacyjną Osób Niepełnosprawnych Elbląg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>
                <a:latin typeface="Cambria" pitchFamily="18" charset="0"/>
                <a:cs typeface="Times New Roman" pitchFamily="18" charset="0"/>
              </a:rPr>
              <a:t>     pn. </a:t>
            </a:r>
            <a:r>
              <a:rPr lang="pl-PL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„</a:t>
            </a:r>
            <a:r>
              <a:rPr lang="pl-PL" sz="1600" dirty="0">
                <a:latin typeface="Cambria" pitchFamily="18" charset="0"/>
                <a:cs typeface="Times New Roman" pitchFamily="18" charset="0"/>
              </a:rPr>
              <a:t>Centrum Integracji Społecznej ERKON”.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dirty="0">
                <a:latin typeface="Cambria" pitchFamily="18" charset="0"/>
                <a:cs typeface="Times New Roman" pitchFamily="18" charset="0"/>
              </a:rPr>
              <a:t>     </a:t>
            </a:r>
            <a:r>
              <a:rPr lang="pl-PL" sz="1600" dirty="0">
                <a:latin typeface="Cambria" pitchFamily="18" charset="0"/>
                <a:cs typeface="Times New Roman" pitchFamily="18" charset="0"/>
              </a:rPr>
              <a:t>Okres realizacji: 01.07.2020 – 30.09.2023</a:t>
            </a:r>
          </a:p>
        </p:txBody>
      </p:sp>
      <p:sp>
        <p:nvSpPr>
          <p:cNvPr id="10" name="Prostokąt 7"/>
          <p:cNvSpPr>
            <a:spLocks noChangeArrowheads="1"/>
          </p:cNvSpPr>
          <p:nvPr/>
        </p:nvSpPr>
        <p:spPr bwMode="auto">
          <a:xfrm>
            <a:off x="483881" y="3572065"/>
            <a:ext cx="8458200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000" dirty="0">
              <a:latin typeface="Cambria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pl-PL" dirty="0">
                <a:latin typeface="Cambria" pitchFamily="18" charset="0"/>
              </a:rPr>
              <a:t>  </a:t>
            </a:r>
            <a:r>
              <a:rPr lang="pl-PL" sz="1600" dirty="0">
                <a:latin typeface="Cambria" pitchFamily="18" charset="0"/>
              </a:rPr>
              <a:t>z Elbląskim Stowarzyszeniem Wspierania Inicjatyw Pozarządowych Elbląg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>
                <a:latin typeface="Cambria" pitchFamily="18" charset="0"/>
              </a:rPr>
              <a:t>     pn. „Elbląskie Centrum Integracji Społecznej 3”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dirty="0">
                <a:latin typeface="Cambria" pitchFamily="18" charset="0"/>
              </a:rPr>
              <a:t>     </a:t>
            </a:r>
            <a:r>
              <a:rPr lang="pl-PL" sz="1600" dirty="0">
                <a:latin typeface="Cambria" pitchFamily="18" charset="0"/>
              </a:rPr>
              <a:t>Okres realizacji: 01.05.2020 - 30.06.2023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600" dirty="0">
              <a:latin typeface="Cambria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pl-PL" sz="1600" dirty="0">
                <a:latin typeface="Cambria" pitchFamily="18" charset="0"/>
                <a:cs typeface="Times New Roman" pitchFamily="18" charset="0"/>
              </a:rPr>
              <a:t> z Fundacją Elbląg – Fundusz Lokalny Regionu Elbląskiego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>
                <a:latin typeface="Cambria" pitchFamily="18" charset="0"/>
                <a:cs typeface="Times New Roman" pitchFamily="18" charset="0"/>
              </a:rPr>
              <a:t>     pn. „Z </a:t>
            </a:r>
            <a:r>
              <a:rPr lang="pl-PL" sz="1600" dirty="0" err="1">
                <a:latin typeface="Cambria" pitchFamily="18" charset="0"/>
                <a:cs typeface="Times New Roman" pitchFamily="18" charset="0"/>
              </a:rPr>
              <a:t>Aflatounem</a:t>
            </a:r>
            <a:r>
              <a:rPr lang="pl-PL" sz="1600" dirty="0">
                <a:latin typeface="Cambria" pitchFamily="18" charset="0"/>
                <a:cs typeface="Times New Roman" pitchFamily="18" charset="0"/>
              </a:rPr>
              <a:t> w przyszłość II edycja ”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>
                <a:latin typeface="Cambria" pitchFamily="18" charset="0"/>
                <a:cs typeface="Times New Roman" pitchFamily="18" charset="0"/>
              </a:rPr>
              <a:t>     Okres realizacji: 01.06.2020 – 31.07.2023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600" dirty="0">
              <a:latin typeface="Cambria" pitchFamily="18" charset="0"/>
              <a:cs typeface="Times New Roman" pitchFamily="18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sz="1600" dirty="0">
                <a:latin typeface="Cambria" pitchFamily="18" charset="0"/>
                <a:cs typeface="Times New Roman" pitchFamily="18" charset="0"/>
              </a:rPr>
              <a:t>Z Instytutem Wiedzy i Rozwoju w Słupsku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>
                <a:latin typeface="Cambria" pitchFamily="18" charset="0"/>
                <a:cs typeface="Times New Roman" pitchFamily="18" charset="0"/>
              </a:rPr>
              <a:t>     pn. „Wykluczenie? , Wykluczone!”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>
                <a:latin typeface="Cambria" pitchFamily="18" charset="0"/>
                <a:cs typeface="Times New Roman" pitchFamily="18" charset="0"/>
              </a:rPr>
              <a:t>     Okres realizacji: 01.05.2022 – 30.06.2023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>
                <a:latin typeface="Cambria" pitchFamily="18" charset="0"/>
                <a:cs typeface="Times New Roman" pitchFamily="18" charset="0"/>
              </a:rPr>
              <a:t>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600" dirty="0">
              <a:latin typeface="Cambria" pitchFamily="18" charset="0"/>
              <a:cs typeface="Times New Roman" pitchFamily="18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pl-PL" sz="1600" dirty="0">
              <a:latin typeface="Cambria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600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EEE9F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3400" y="228600"/>
            <a:ext cx="685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b="1" kern="0" dirty="0">
              <a:solidFill>
                <a:srgbClr val="0066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3528" y="257747"/>
            <a:ext cx="8496944" cy="873593"/>
          </a:xfrm>
          <a:prstGeom prst="rect">
            <a:avLst/>
          </a:prstGeom>
          <a:solidFill>
            <a:srgbClr val="BEA9D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PROJEKTY </a:t>
            </a:r>
            <a:endParaRPr lang="pl-PL" sz="2800" kern="0" dirty="0">
              <a:latin typeface="Mongolian Baiti" panose="03000500000000000000" pitchFamily="66" charset="0"/>
              <a:ea typeface="+mj-ea"/>
              <a:cs typeface="Mongolian Baiti" panose="03000500000000000000" pitchFamily="66" charset="0"/>
            </a:endParaRPr>
          </a:p>
        </p:txBody>
      </p:sp>
      <p:sp>
        <p:nvSpPr>
          <p:cNvPr id="6" name="Prostokąt 5"/>
          <p:cNvSpPr>
            <a:spLocks noChangeArrowheads="1"/>
          </p:cNvSpPr>
          <p:nvPr/>
        </p:nvSpPr>
        <p:spPr bwMode="auto">
          <a:xfrm>
            <a:off x="533400" y="1330374"/>
            <a:ext cx="7086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dirty="0">
                <a:latin typeface="Mongolian Baiti" panose="03000500000000000000" pitchFamily="66" charset="0"/>
                <a:cs typeface="Mongolian Baiti" panose="03000500000000000000" pitchFamily="66" charset="0"/>
              </a:rPr>
              <a:t>Realizowano projekty partnerskie z 2021 r. ze środków Unii Europejskiej w ramach Europejskiego Funduszu Społecznego </a:t>
            </a:r>
            <a:r>
              <a:rPr lang="pl-PL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Poddziałanie</a:t>
            </a:r>
            <a:r>
              <a:rPr lang="pl-PL" dirty="0">
                <a:latin typeface="Mongolian Baiti" panose="03000500000000000000" pitchFamily="66" charset="0"/>
                <a:cs typeface="Mongolian Baiti" panose="03000500000000000000" pitchFamily="66" charset="0"/>
              </a:rPr>
              <a:t> 11.1.1 RPO </a:t>
            </a:r>
            <a:r>
              <a:rPr lang="pl-PL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WiM</a:t>
            </a:r>
            <a:r>
              <a:rPr lang="pl-PL" dirty="0">
                <a:latin typeface="Mongolian Baiti" panose="03000500000000000000" pitchFamily="66" charset="0"/>
                <a:cs typeface="Mongolian Baiti" panose="03000500000000000000" pitchFamily="66" charset="0"/>
              </a:rPr>
              <a:t> we współpracy z:</a:t>
            </a:r>
          </a:p>
        </p:txBody>
      </p:sp>
      <p:sp>
        <p:nvSpPr>
          <p:cNvPr id="12" name="Prostokąt 4"/>
          <p:cNvSpPr>
            <a:spLocks noChangeArrowheads="1"/>
          </p:cNvSpPr>
          <p:nvPr/>
        </p:nvSpPr>
        <p:spPr bwMode="auto">
          <a:xfrm>
            <a:off x="533400" y="3717032"/>
            <a:ext cx="7620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600" dirty="0">
              <a:latin typeface="Cambria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pl-PL" sz="1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w ramach Programu Operacyjnego Wiedza Edukacja Rozwój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    </a:t>
            </a:r>
            <a:r>
              <a:rPr lang="pl-PL" sz="16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pn</a:t>
            </a:r>
            <a:r>
              <a:rPr lang="pl-PL" sz="1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.,,Aktywizacja osób młodych pozostających bez pracy w mieście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    Elblągu i powiecie elbląskim (VI)”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    Okres realizacji: 01.01.2021 – 31.12.2022 r.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600" dirty="0">
              <a:latin typeface="Cambria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600" dirty="0">
              <a:latin typeface="Cambria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600" dirty="0">
              <a:latin typeface="Cambria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600" dirty="0">
              <a:latin typeface="Cambria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600" dirty="0">
              <a:latin typeface="Cambria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600" dirty="0">
              <a:latin typeface="Cambria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600" dirty="0">
              <a:latin typeface="Cambria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600" dirty="0">
              <a:latin typeface="Cambria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600" dirty="0">
              <a:latin typeface="Cambria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600" dirty="0">
              <a:latin typeface="Cambria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600" dirty="0">
              <a:latin typeface="Cambria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600" dirty="0">
              <a:latin typeface="Cambria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600" dirty="0">
              <a:latin typeface="Cambria" pitchFamily="18" charset="0"/>
            </a:endParaRPr>
          </a:p>
        </p:txBody>
      </p:sp>
      <p:sp>
        <p:nvSpPr>
          <p:cNvPr id="13" name="Prostokąt 4"/>
          <p:cNvSpPr>
            <a:spLocks noChangeArrowheads="1"/>
          </p:cNvSpPr>
          <p:nvPr/>
        </p:nvSpPr>
        <p:spPr bwMode="auto">
          <a:xfrm>
            <a:off x="533400" y="2453333"/>
            <a:ext cx="76200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pl-PL" sz="1600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pl-PL" sz="1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w ramach Regionalnego Programu Operacyjnego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    </a:t>
            </a:r>
            <a:r>
              <a:rPr lang="pl-PL" sz="1600" dirty="0" err="1">
                <a:latin typeface="Mongolian Baiti" panose="03000500000000000000" pitchFamily="66" charset="0"/>
                <a:cs typeface="Mongolian Baiti" panose="03000500000000000000" pitchFamily="66" charset="0"/>
              </a:rPr>
              <a:t>pn</a:t>
            </a:r>
            <a:r>
              <a:rPr lang="pl-PL" sz="1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.„Aktywizacja osób bezrobotnych w wieku 30 lat i więcej w mieście Elblągu</a:t>
            </a:r>
            <a:br>
              <a:rPr lang="pl-PL" sz="1600" dirty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pl-PL" sz="1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     i powiecie elbląskim – 2021"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    Okres realizacji: 01.01.2021 – 31.12.2022 r.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rgbClr val="EEE9F3"/>
          </a:fgClr>
          <a:bgClr>
            <a:schemeClr val="tx1">
              <a:lumMod val="9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solidFill>
            <a:srgbClr val="BEA9D3"/>
          </a:solidFill>
        </p:spPr>
        <p:txBody>
          <a:bodyPr/>
          <a:lstStyle/>
          <a:p>
            <a:r>
              <a:rPr lang="pl-PL" dirty="0">
                <a:latin typeface="Mongolian Baiti" panose="03000500000000000000" pitchFamily="66" charset="0"/>
                <a:cs typeface="Mongolian Baiti" panose="03000500000000000000" pitchFamily="66" charset="0"/>
              </a:rPr>
              <a:t>Dziękuję za uwagę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270250"/>
            <a:ext cx="6400800" cy="2659080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sz="2800" u="sng" dirty="0">
                <a:solidFill>
                  <a:srgbClr val="0070C0"/>
                </a:solidFill>
              </a:rPr>
              <a:t>www.elblag.praca.gov.pl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rgbClr val="EEE9F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ymbol zastępczy zawartości 3">
            <a:extLst>
              <a:ext uri="{FF2B5EF4-FFF2-40B4-BE49-F238E27FC236}">
                <a16:creationId xmlns:a16="http://schemas.microsoft.com/office/drawing/2014/main" id="{F9639B42-7454-878F-DA8A-4A04050AC8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0519442"/>
              </p:ext>
            </p:extLst>
          </p:nvPr>
        </p:nvGraphicFramePr>
        <p:xfrm>
          <a:off x="467544" y="1335088"/>
          <a:ext cx="7704137" cy="4974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ytuł 2">
            <a:extLst>
              <a:ext uri="{FF2B5EF4-FFF2-40B4-BE49-F238E27FC236}">
                <a16:creationId xmlns:a16="http://schemas.microsoft.com/office/drawing/2014/main" id="{2B2BC5D4-9C1E-8613-F7E1-4A7B78F9FFCE}"/>
              </a:ext>
            </a:extLst>
          </p:cNvPr>
          <p:cNvSpPr txBox="1">
            <a:spLocks/>
          </p:cNvSpPr>
          <p:nvPr/>
        </p:nvSpPr>
        <p:spPr>
          <a:xfrm>
            <a:off x="251520" y="188640"/>
            <a:ext cx="8640960" cy="936105"/>
          </a:xfrm>
          <a:prstGeom prst="rect">
            <a:avLst/>
          </a:prstGeom>
          <a:solidFill>
            <a:srgbClr val="BEA9D3"/>
          </a:solidFill>
          <a:ln w="1270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Mongolian Baiti" panose="03000500000000000000" pitchFamily="66" charset="0"/>
                <a:ea typeface="Arial" panose="020B0604020202020204" pitchFamily="34" charset="0"/>
                <a:cs typeface="Mongolian Baiti" panose="03000500000000000000" pitchFamily="66" charset="0"/>
              </a:rPr>
              <a:t>LICZBA BEZROBOTNYCH w Elblągu W</a:t>
            </a:r>
            <a:br>
              <a:rPr lang="pl-PL" sz="2800" dirty="0">
                <a:latin typeface="Mongolian Baiti" panose="03000500000000000000" pitchFamily="66" charset="0"/>
                <a:ea typeface="Arial" panose="020B0604020202020204" pitchFamily="34" charset="0"/>
                <a:cs typeface="Mongolian Baiti" panose="03000500000000000000" pitchFamily="66" charset="0"/>
              </a:rPr>
            </a:br>
            <a:r>
              <a:rPr lang="pl-PL" sz="2800" dirty="0">
                <a:latin typeface="Mongolian Baiti" panose="03000500000000000000" pitchFamily="66" charset="0"/>
                <a:ea typeface="Arial" panose="020B0604020202020204" pitchFamily="34" charset="0"/>
                <a:cs typeface="Mongolian Baiti" panose="03000500000000000000" pitchFamily="66" charset="0"/>
              </a:rPr>
              <a:t>LATACH 2021-2022 </a:t>
            </a:r>
            <a:endParaRPr lang="pl-PL" sz="28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193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rgbClr val="EEE9F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Symbol zastępczy zawartości 3">
            <a:extLst>
              <a:ext uri="{FF2B5EF4-FFF2-40B4-BE49-F238E27FC236}">
                <a16:creationId xmlns:a16="http://schemas.microsoft.com/office/drawing/2014/main" id="{7FED62E1-86D0-456C-9A59-BB1E900012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8627757"/>
              </p:ext>
            </p:extLst>
          </p:nvPr>
        </p:nvGraphicFramePr>
        <p:xfrm>
          <a:off x="468313" y="1341438"/>
          <a:ext cx="7704137" cy="4679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ytuł 1">
            <a:extLst>
              <a:ext uri="{FF2B5EF4-FFF2-40B4-BE49-F238E27FC236}">
                <a16:creationId xmlns:a16="http://schemas.microsoft.com/office/drawing/2014/main" id="{47A0C400-8269-B52B-2074-B630AD2FD4B8}"/>
              </a:ext>
            </a:extLst>
          </p:cNvPr>
          <p:cNvSpPr txBox="1">
            <a:spLocks/>
          </p:cNvSpPr>
          <p:nvPr/>
        </p:nvSpPr>
        <p:spPr>
          <a:xfrm>
            <a:off x="179512" y="188640"/>
            <a:ext cx="8784976" cy="936104"/>
          </a:xfrm>
          <a:prstGeom prst="rect">
            <a:avLst/>
          </a:prstGeom>
          <a:solidFill>
            <a:srgbClr val="BEA9D3"/>
          </a:solidFill>
          <a:ln w="1270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Mongolian Baiti" panose="03000500000000000000" pitchFamily="66" charset="0"/>
                <a:ea typeface="Arial" panose="020B0604020202020204" pitchFamily="34" charset="0"/>
                <a:cs typeface="Mongolian Baiti" panose="03000500000000000000" pitchFamily="66" charset="0"/>
              </a:rPr>
              <a:t>LICZBA BEZROBOTNYCH w POWIECIE </a:t>
            </a:r>
            <a:r>
              <a:rPr lang="pl-PL" sz="2800" dirty="0" err="1">
                <a:latin typeface="Mongolian Baiti" panose="03000500000000000000" pitchFamily="66" charset="0"/>
                <a:ea typeface="Arial" panose="020B0604020202020204" pitchFamily="34" charset="0"/>
                <a:cs typeface="Mongolian Baiti" panose="03000500000000000000" pitchFamily="66" charset="0"/>
              </a:rPr>
              <a:t>ElbląSKIM</a:t>
            </a:r>
            <a:r>
              <a:rPr lang="pl-PL" sz="2800" dirty="0">
                <a:latin typeface="Mongolian Baiti" panose="03000500000000000000" pitchFamily="66" charset="0"/>
                <a:ea typeface="Arial" panose="020B0604020202020204" pitchFamily="34" charset="0"/>
                <a:cs typeface="Mongolian Baiti" panose="03000500000000000000" pitchFamily="66" charset="0"/>
              </a:rPr>
              <a:t> W LATACH 2021-2022 </a:t>
            </a:r>
            <a:endParaRPr lang="pl-PL" sz="28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520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rgbClr val="EEE9F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116" y="116632"/>
            <a:ext cx="8707372" cy="1296144"/>
          </a:xfrm>
          <a:solidFill>
            <a:srgbClr val="BEA9D3"/>
          </a:solidFill>
          <a:ln w="12700"/>
        </p:spPr>
        <p:txBody>
          <a:bodyPr>
            <a:noAutofit/>
          </a:bodyPr>
          <a:lstStyle/>
          <a:p>
            <a:r>
              <a:rPr lang="pl-PL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STOPA bezrobocia w Elblągu oraz</a:t>
            </a:r>
            <a:br>
              <a:rPr lang="pl-PL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pl-PL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powiecie elbląskim w </a:t>
            </a:r>
            <a:br>
              <a:rPr lang="pl-PL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pl-PL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I półroczu 2022 R.</a:t>
            </a:r>
          </a:p>
        </p:txBody>
      </p:sp>
      <p:graphicFrame>
        <p:nvGraphicFramePr>
          <p:cNvPr id="8" name="Wykres 7"/>
          <p:cNvGraphicFramePr/>
          <p:nvPr>
            <p:extLst>
              <p:ext uri="{D42A27DB-BD31-4B8C-83A1-F6EECF244321}">
                <p14:modId xmlns:p14="http://schemas.microsoft.com/office/powerpoint/2010/main" val="1977049723"/>
              </p:ext>
            </p:extLst>
          </p:nvPr>
        </p:nvGraphicFramePr>
        <p:xfrm>
          <a:off x="357158" y="1700808"/>
          <a:ext cx="8429684" cy="4654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6DF43DD8-EB08-37FA-9BA3-3775B6722B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7417641"/>
              </p:ext>
            </p:extLst>
          </p:nvPr>
        </p:nvGraphicFramePr>
        <p:xfrm>
          <a:off x="611560" y="2060849"/>
          <a:ext cx="807524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rgbClr val="EEE9F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EC4C45-2BB6-EA19-E708-2A01F84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008112"/>
          </a:xfrm>
          <a:solidFill>
            <a:srgbClr val="BEA9D3"/>
          </a:solidFill>
          <a:ln w="12700"/>
        </p:spPr>
        <p:txBody>
          <a:bodyPr>
            <a:noAutofit/>
          </a:bodyPr>
          <a:lstStyle/>
          <a:p>
            <a:r>
              <a:rPr lang="pl-PL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Liczba bezrobotnych według powiatów na 30.06.2022 r.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425394F-D585-7011-1F72-B759CB1024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1484784"/>
            <a:ext cx="8136904" cy="50403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9993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rgbClr val="EEE9F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2" cy="1008112"/>
          </a:xfrm>
          <a:solidFill>
            <a:srgbClr val="BEA9D3"/>
          </a:solidFill>
          <a:ln w="12700"/>
        </p:spPr>
        <p:txBody>
          <a:bodyPr>
            <a:noAutofit/>
          </a:bodyPr>
          <a:lstStyle/>
          <a:p>
            <a:r>
              <a:rPr lang="pl-PL" sz="2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      </a:t>
            </a:r>
            <a:r>
              <a:rPr lang="pl-PL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Płynność bezrobocia W       </a:t>
            </a:r>
            <a:br>
              <a:rPr lang="pl-PL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pl-PL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       i Półroczu 2022 R.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74368376"/>
              </p:ext>
            </p:extLst>
          </p:nvPr>
        </p:nvGraphicFramePr>
        <p:xfrm>
          <a:off x="251520" y="1412776"/>
          <a:ext cx="8892480" cy="5302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rgbClr val="EEE9F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19D282-7098-414D-337C-F6F676C14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008112"/>
          </a:xfrm>
          <a:solidFill>
            <a:srgbClr val="BEA9D3"/>
          </a:solidFill>
          <a:ln w="12700"/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br>
              <a:rPr lang="pl-PL" sz="3100" cap="none" spc="0" dirty="0">
                <a:solidFill>
                  <a:schemeClr val="accent4">
                    <a:lumMod val="75000"/>
                  </a:schemeClr>
                </a:solidFill>
                <a:latin typeface="Mongolian Baiti" panose="03000500000000000000" pitchFamily="66" charset="0"/>
                <a:ea typeface="Calibri" pitchFamily="34" charset="0"/>
                <a:cs typeface="Mongolian Baiti" panose="03000500000000000000" pitchFamily="66" charset="0"/>
              </a:rPr>
            </a:br>
            <a:r>
              <a:rPr lang="pl-PL" sz="3100" cap="none" spc="0" dirty="0">
                <a:solidFill>
                  <a:schemeClr val="tx1"/>
                </a:solidFill>
                <a:latin typeface="Mongolian Baiti" panose="03000500000000000000" pitchFamily="66" charset="0"/>
                <a:ea typeface="Calibri" pitchFamily="34" charset="0"/>
                <a:cs typeface="Mongolian Baiti" panose="03000500000000000000" pitchFamily="66" charset="0"/>
              </a:rPr>
              <a:t>PRZYCZYNY WYŁĄCZEŃ Z EWIDENCJI OSÓB BEZROBOTNYCH Z ELBLĄGA</a:t>
            </a:r>
            <a:b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</a:br>
            <a:endParaRPr lang="pl-PL" dirty="0"/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DDC6D053-D0A6-058A-7F94-163D021DE3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5228595"/>
              </p:ext>
            </p:extLst>
          </p:nvPr>
        </p:nvGraphicFramePr>
        <p:xfrm>
          <a:off x="539552" y="900832"/>
          <a:ext cx="7632848" cy="5056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7263781"/>
      </p:ext>
    </p:extLst>
  </p:cSld>
  <p:clrMapOvr>
    <a:masterClrMapping/>
  </p:clrMapOvr>
</p:sld>
</file>

<file path=ppt/theme/theme1.xml><?xml version="1.0" encoding="utf-8"?>
<a:theme xmlns:a="http://schemas.openxmlformats.org/drawingml/2006/main" name="Paczka">
  <a:themeElements>
    <a:clrScheme name="Paczka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zka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zka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Galeria">
    <a:dk1>
      <a:sysClr val="windowText" lastClr="000000"/>
    </a:dk1>
    <a:lt1>
      <a:sysClr val="window" lastClr="FFFFFF"/>
    </a:lt1>
    <a:dk2>
      <a:srgbClr val="454545"/>
    </a:dk2>
    <a:lt2>
      <a:srgbClr val="DCDCE0"/>
    </a:lt2>
    <a:accent1>
      <a:srgbClr val="415588"/>
    </a:accent1>
    <a:accent2>
      <a:srgbClr val="4294B6"/>
    </a:accent2>
    <a:accent3>
      <a:srgbClr val="087D7C"/>
    </a:accent3>
    <a:accent4>
      <a:srgbClr val="04B663"/>
    </a:accent4>
    <a:accent5>
      <a:srgbClr val="DF8822"/>
    </a:accent5>
    <a:accent6>
      <a:srgbClr val="BC410A"/>
    </a:accent6>
    <a:hlink>
      <a:srgbClr val="5977C4"/>
    </a:hlink>
    <a:folHlink>
      <a:srgbClr val="01A9BF"/>
    </a:folHlink>
  </a:clrScheme>
  <a:fontScheme name="Galeria">
    <a:majorFont>
      <a:latin typeface="Century Gothic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Galeria">
    <a:fillStyleLst>
      <a:solidFill>
        <a:schemeClr val="phClr"/>
      </a:solidFill>
      <a:gradFill rotWithShape="1">
        <a:gsLst>
          <a:gs pos="0">
            <a:schemeClr val="phClr">
              <a:tint val="54000"/>
              <a:alpha val="100000"/>
              <a:satMod val="105000"/>
              <a:lumMod val="110000"/>
            </a:schemeClr>
          </a:gs>
          <a:gs pos="100000">
            <a:schemeClr val="phClr">
              <a:tint val="78000"/>
              <a:alpha val="92000"/>
              <a:satMod val="109000"/>
              <a:lumMod val="100000"/>
            </a:schemeClr>
          </a:gs>
        </a:gsLst>
        <a:lin ang="5400000" scaled="0"/>
      </a:gradFill>
      <a:gradFill rotWithShape="1">
        <a:gsLst>
          <a:gs pos="0">
            <a:schemeClr val="phClr">
              <a:tint val="98000"/>
              <a:satMod val="110000"/>
              <a:lumMod val="104000"/>
            </a:schemeClr>
          </a:gs>
          <a:gs pos="69000">
            <a:schemeClr val="phClr">
              <a:shade val="88000"/>
              <a:satMod val="130000"/>
              <a:lumMod val="92000"/>
            </a:schemeClr>
          </a:gs>
          <a:gs pos="100000">
            <a:schemeClr val="phClr">
              <a:shade val="78000"/>
              <a:satMod val="130000"/>
              <a:lumMod val="92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22225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a:effectStyle>
    </a:effectStyleLst>
    <a:bgFillStyleLst>
      <a:solidFill>
        <a:schemeClr val="phClr"/>
      </a:solidFill>
      <a:solidFill>
        <a:schemeClr val="phClr"/>
      </a:solidFill>
      <a:gradFill rotWithShape="1">
        <a:gsLst>
          <a:gs pos="0">
            <a:schemeClr val="phClr">
              <a:tint val="94000"/>
              <a:satMod val="80000"/>
              <a:lumMod val="106000"/>
            </a:schemeClr>
          </a:gs>
          <a:gs pos="100000">
            <a:schemeClr val="phClr">
              <a:shade val="80000"/>
              <a:lumMod val="108000"/>
            </a:schemeClr>
          </a:gs>
        </a:gsLst>
        <a:path path="circle">
          <a:fillToRect l="43000" r="43000" b="10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Galeria">
    <a:dk1>
      <a:sysClr val="windowText" lastClr="000000"/>
    </a:dk1>
    <a:lt1>
      <a:sysClr val="window" lastClr="FFFFFF"/>
    </a:lt1>
    <a:dk2>
      <a:srgbClr val="454545"/>
    </a:dk2>
    <a:lt2>
      <a:srgbClr val="DCDCE0"/>
    </a:lt2>
    <a:accent1>
      <a:srgbClr val="415588"/>
    </a:accent1>
    <a:accent2>
      <a:srgbClr val="4294B6"/>
    </a:accent2>
    <a:accent3>
      <a:srgbClr val="087D7C"/>
    </a:accent3>
    <a:accent4>
      <a:srgbClr val="04B663"/>
    </a:accent4>
    <a:accent5>
      <a:srgbClr val="DF8822"/>
    </a:accent5>
    <a:accent6>
      <a:srgbClr val="BC410A"/>
    </a:accent6>
    <a:hlink>
      <a:srgbClr val="5977C4"/>
    </a:hlink>
    <a:folHlink>
      <a:srgbClr val="01A9BF"/>
    </a:folHlink>
  </a:clrScheme>
  <a:fontScheme name="Galeria">
    <a:majorFont>
      <a:latin typeface="Century Gothic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Galeria">
    <a:fillStyleLst>
      <a:solidFill>
        <a:schemeClr val="phClr"/>
      </a:solidFill>
      <a:gradFill rotWithShape="1">
        <a:gsLst>
          <a:gs pos="0">
            <a:schemeClr val="phClr">
              <a:tint val="54000"/>
              <a:alpha val="100000"/>
              <a:satMod val="105000"/>
              <a:lumMod val="110000"/>
            </a:schemeClr>
          </a:gs>
          <a:gs pos="100000">
            <a:schemeClr val="phClr">
              <a:tint val="78000"/>
              <a:alpha val="92000"/>
              <a:satMod val="109000"/>
              <a:lumMod val="100000"/>
            </a:schemeClr>
          </a:gs>
        </a:gsLst>
        <a:lin ang="5400000" scaled="0"/>
      </a:gradFill>
      <a:gradFill rotWithShape="1">
        <a:gsLst>
          <a:gs pos="0">
            <a:schemeClr val="phClr">
              <a:tint val="98000"/>
              <a:satMod val="110000"/>
              <a:lumMod val="104000"/>
            </a:schemeClr>
          </a:gs>
          <a:gs pos="69000">
            <a:schemeClr val="phClr">
              <a:shade val="88000"/>
              <a:satMod val="130000"/>
              <a:lumMod val="92000"/>
            </a:schemeClr>
          </a:gs>
          <a:gs pos="100000">
            <a:schemeClr val="phClr">
              <a:shade val="78000"/>
              <a:satMod val="130000"/>
              <a:lumMod val="92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22225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a:effectStyle>
    </a:effectStyleLst>
    <a:bgFillStyleLst>
      <a:solidFill>
        <a:schemeClr val="phClr"/>
      </a:solidFill>
      <a:solidFill>
        <a:schemeClr val="phClr"/>
      </a:solidFill>
      <a:gradFill rotWithShape="1">
        <a:gsLst>
          <a:gs pos="0">
            <a:schemeClr val="phClr">
              <a:tint val="94000"/>
              <a:satMod val="80000"/>
              <a:lumMod val="106000"/>
            </a:schemeClr>
          </a:gs>
          <a:gs pos="100000">
            <a:schemeClr val="phClr">
              <a:shade val="80000"/>
              <a:lumMod val="108000"/>
            </a:schemeClr>
          </a:gs>
        </a:gsLst>
        <a:path path="circle">
          <a:fillToRect l="43000" r="43000" b="10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Galeria">
    <a:dk1>
      <a:sysClr val="windowText" lastClr="000000"/>
    </a:dk1>
    <a:lt1>
      <a:sysClr val="window" lastClr="FFFFFF"/>
    </a:lt1>
    <a:dk2>
      <a:srgbClr val="454545"/>
    </a:dk2>
    <a:lt2>
      <a:srgbClr val="DCDCE0"/>
    </a:lt2>
    <a:accent1>
      <a:srgbClr val="415588"/>
    </a:accent1>
    <a:accent2>
      <a:srgbClr val="4294B6"/>
    </a:accent2>
    <a:accent3>
      <a:srgbClr val="087D7C"/>
    </a:accent3>
    <a:accent4>
      <a:srgbClr val="04B663"/>
    </a:accent4>
    <a:accent5>
      <a:srgbClr val="DF8822"/>
    </a:accent5>
    <a:accent6>
      <a:srgbClr val="BC410A"/>
    </a:accent6>
    <a:hlink>
      <a:srgbClr val="5977C4"/>
    </a:hlink>
    <a:folHlink>
      <a:srgbClr val="01A9BF"/>
    </a:folHlink>
  </a:clrScheme>
  <a:fontScheme name="Galeria">
    <a:majorFont>
      <a:latin typeface="Century Gothic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Galeria">
    <a:fillStyleLst>
      <a:solidFill>
        <a:schemeClr val="phClr"/>
      </a:solidFill>
      <a:gradFill rotWithShape="1">
        <a:gsLst>
          <a:gs pos="0">
            <a:schemeClr val="phClr">
              <a:tint val="54000"/>
              <a:alpha val="100000"/>
              <a:satMod val="105000"/>
              <a:lumMod val="110000"/>
            </a:schemeClr>
          </a:gs>
          <a:gs pos="100000">
            <a:schemeClr val="phClr">
              <a:tint val="78000"/>
              <a:alpha val="92000"/>
              <a:satMod val="109000"/>
              <a:lumMod val="100000"/>
            </a:schemeClr>
          </a:gs>
        </a:gsLst>
        <a:lin ang="5400000" scaled="0"/>
      </a:gradFill>
      <a:gradFill rotWithShape="1">
        <a:gsLst>
          <a:gs pos="0">
            <a:schemeClr val="phClr">
              <a:tint val="98000"/>
              <a:satMod val="110000"/>
              <a:lumMod val="104000"/>
            </a:schemeClr>
          </a:gs>
          <a:gs pos="69000">
            <a:schemeClr val="phClr">
              <a:shade val="88000"/>
              <a:satMod val="130000"/>
              <a:lumMod val="92000"/>
            </a:schemeClr>
          </a:gs>
          <a:gs pos="100000">
            <a:schemeClr val="phClr">
              <a:shade val="78000"/>
              <a:satMod val="130000"/>
              <a:lumMod val="92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22225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a:effectStyle>
    </a:effectStyleLst>
    <a:bgFillStyleLst>
      <a:solidFill>
        <a:schemeClr val="phClr"/>
      </a:solidFill>
      <a:solidFill>
        <a:schemeClr val="phClr"/>
      </a:solidFill>
      <a:gradFill rotWithShape="1">
        <a:gsLst>
          <a:gs pos="0">
            <a:schemeClr val="phClr">
              <a:tint val="94000"/>
              <a:satMod val="80000"/>
              <a:lumMod val="106000"/>
            </a:schemeClr>
          </a:gs>
          <a:gs pos="100000">
            <a:schemeClr val="phClr">
              <a:shade val="80000"/>
              <a:lumMod val="108000"/>
            </a:schemeClr>
          </a:gs>
        </a:gsLst>
        <a:path path="circle">
          <a:fillToRect l="43000" r="43000" b="10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Mydło</Template>
  <TotalTime>10296</TotalTime>
  <Words>2365</Words>
  <Application>Microsoft Office PowerPoint</Application>
  <PresentationFormat>Pokaz na ekranie (4:3)</PresentationFormat>
  <Paragraphs>419</Paragraphs>
  <Slides>36</Slides>
  <Notes>4</Notes>
  <HiddenSlides>0</HiddenSlides>
  <MMClips>0</MMClips>
  <ScaleCrop>false</ScaleCrop>
  <HeadingPairs>
    <vt:vector size="8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36</vt:i4>
      </vt:variant>
    </vt:vector>
  </HeadingPairs>
  <TitlesOfParts>
    <vt:vector size="47" baseType="lpstr">
      <vt:lpstr>Arial</vt:lpstr>
      <vt:lpstr>Arial Black</vt:lpstr>
      <vt:lpstr>Calibri</vt:lpstr>
      <vt:lpstr>Cambria</vt:lpstr>
      <vt:lpstr>Century Gothic</vt:lpstr>
      <vt:lpstr>Gill Sans MT</vt:lpstr>
      <vt:lpstr>Mongolian Baiti</vt:lpstr>
      <vt:lpstr>Times New Roman</vt:lpstr>
      <vt:lpstr>Wingdings</vt:lpstr>
      <vt:lpstr>Paczka</vt:lpstr>
      <vt:lpstr>Picture</vt:lpstr>
      <vt:lpstr>Rynek pracy w powiecie Elbląskim w i PÓŁROCZU 2022 ROKU </vt:lpstr>
      <vt:lpstr>Liczba bezrobotnych oraz stopa bezrobocia w Polsce i województwie warmińsko-mazurskim (stan na 30.06.2021 i 30.06.2022 r.)</vt:lpstr>
      <vt:lpstr>Prezentacja programu PowerPoint</vt:lpstr>
      <vt:lpstr>Prezentacja programu PowerPoint</vt:lpstr>
      <vt:lpstr>Prezentacja programu PowerPoint</vt:lpstr>
      <vt:lpstr>STOPA bezrobocia w Elblągu oraz  powiecie elbląskim w  I półroczu 2022 R.</vt:lpstr>
      <vt:lpstr>Liczba bezrobotnych według powiatów na 30.06.2022 r.</vt:lpstr>
      <vt:lpstr>       Płynność bezrobocia W               i Półroczu 2022 R.</vt:lpstr>
      <vt:lpstr> PRZYCZYNY WYŁĄCZEŃ Z EWIDENCJI OSÓB BEZROBOTNYCH Z ELBLĄGA </vt:lpstr>
      <vt:lpstr>   PRZYCZYNY WYŁĄCZEŃ Z EWIDENCJI OSÓB BEZROBOTNYCH Z POWIATU ELBLĄSKIEGO </vt:lpstr>
      <vt:lpstr>Wybrane kategorie bezrobotnych w Elblągu w I półroczu 2022 r.</vt:lpstr>
      <vt:lpstr>Wybrane kategorie bezrobotnych w powiecie elbląskim w  i półroczu 2022 r.</vt:lpstr>
      <vt:lpstr>Bezrobotni zarejestrowani według wieku</vt:lpstr>
      <vt:lpstr>Bezrobotni zarejestrowani według poziomu wykształcenia</vt:lpstr>
      <vt:lpstr>BEZROBOTNI zarejestrowani WEDŁUG CZASU POZOSTAWANIA BEZ PRACY</vt:lpstr>
      <vt:lpstr>Oferty pracy</vt:lpstr>
      <vt:lpstr> wolne miejsca pracy zgłoszone przez pracodawców w  I półroczu 2022 r.</vt:lpstr>
      <vt:lpstr>Bezrobotni według zawodów w  I półroczu 2022 r.</vt:lpstr>
      <vt:lpstr>Pośrednictwo pracy</vt:lpstr>
      <vt:lpstr>Pośrednictwo pracy</vt:lpstr>
      <vt:lpstr>Zgodnie z ustawą z dnia 12 marca 2022 r. o pomocy obywatelom Ukrainy w związku z konfliktem zbrojnym na terytorium tego państwa obywatele Ukrainy mogą zarejestrować się w urzędzie pracy jako bezrobotni lub poszukujący pracy i mogą być obejmowani takim samym wsparciem z ustawy z dnia 20 kwietnia 2004 r. o promocji zatrudnienia i instytucjach rynku pracy z jakiego korzystają obywatele RP. </vt:lpstr>
      <vt:lpstr>WSPARCIE DLA OBYWATELI UKRAINY W  I PÓŁROCZU 2022 R.</vt:lpstr>
      <vt:lpstr>WSPARCIE DLA OBYWATELI UKRAINY</vt:lpstr>
      <vt:lpstr>WSPARCIE DLA OBYWATELI UKRAINY</vt:lpstr>
      <vt:lpstr>PORADNICTWO ZAWODOWE</vt:lpstr>
      <vt:lpstr>Źródła finansowania</vt:lpstr>
      <vt:lpstr>Struktura udziału w aktywnych programach rynku pracy</vt:lpstr>
      <vt:lpstr>Wydatki aktywnych programów rynku pracy </vt:lpstr>
      <vt:lpstr>Efektywność programów</vt:lpstr>
      <vt:lpstr> AKTYWIZACJA ZAWODOWA BEZROBOTNYCH I PRACODAWCÓW W  i PÓŁROCZU 2022 R.</vt:lpstr>
      <vt:lpstr>Krajowy Fundusz Szkoleniowy (KFS)</vt:lpstr>
      <vt:lpstr>Realizacja zadań ze środków PFRON w I półroczu 2022 r.</vt:lpstr>
      <vt:lpstr>Tarcza antykryzysowa</vt:lpstr>
      <vt:lpstr>Prezentacja programu PowerPoint</vt:lpstr>
      <vt:lpstr>Prezentacja programu PowerPoint</vt:lpstr>
      <vt:lpstr>Dziękuję za uwagę</vt:lpstr>
    </vt:vector>
  </TitlesOfParts>
  <Manager/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subject/>
  <dc:creator>micuda</dc:creator>
  <cp:keywords/>
  <dc:description/>
  <cp:lastModifiedBy>Karolina Szwamber</cp:lastModifiedBy>
  <cp:revision>810</cp:revision>
  <cp:lastPrinted>2022-09-20T06:46:40Z</cp:lastPrinted>
  <dcterms:created xsi:type="dcterms:W3CDTF">2014-05-19T12:38:10Z</dcterms:created>
  <dcterms:modified xsi:type="dcterms:W3CDTF">2022-10-18T12:04:09Z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TC060874521045</vt:lpwstr>
  </property>
</Properties>
</file>